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58" r:id="rId7"/>
    <p:sldId id="263" r:id="rId8"/>
    <p:sldId id="264" r:id="rId9"/>
    <p:sldId id="266" r:id="rId10"/>
    <p:sldId id="267" r:id="rId11"/>
    <p:sldId id="270" r:id="rId12"/>
    <p:sldId id="273" r:id="rId13"/>
    <p:sldId id="268" r:id="rId14"/>
    <p:sldId id="275" r:id="rId15"/>
    <p:sldId id="269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1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C737-E61E-4B59-BC49-35A35C8D0170}" type="datetimeFigureOut">
              <a:rPr lang="ru-RU" smtClean="0"/>
              <a:t>22.12.2023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D0880-8FD7-42BA-9850-780FA55F1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0414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C737-E61E-4B59-BC49-35A35C8D0170}" type="datetimeFigureOut">
              <a:rPr lang="ru-RU" smtClean="0"/>
              <a:t>22.12.2023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D0880-8FD7-42BA-9850-780FA55F1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6856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C737-E61E-4B59-BC49-35A35C8D0170}" type="datetimeFigureOut">
              <a:rPr lang="ru-RU" smtClean="0"/>
              <a:t>22.12.2023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D0880-8FD7-42BA-9850-780FA55F1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985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C737-E61E-4B59-BC49-35A35C8D0170}" type="datetimeFigureOut">
              <a:rPr lang="ru-RU" smtClean="0"/>
              <a:t>22.12.2023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D0880-8FD7-42BA-9850-780FA55F1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760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C737-E61E-4B59-BC49-35A35C8D0170}" type="datetimeFigureOut">
              <a:rPr lang="ru-RU" smtClean="0"/>
              <a:t>22.12.2023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D0880-8FD7-42BA-9850-780FA55F1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3289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C737-E61E-4B59-BC49-35A35C8D0170}" type="datetimeFigureOut">
              <a:rPr lang="ru-RU" smtClean="0"/>
              <a:t>22.12.2023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D0880-8FD7-42BA-9850-780FA55F1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0819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C737-E61E-4B59-BC49-35A35C8D0170}" type="datetimeFigureOut">
              <a:rPr lang="ru-RU" smtClean="0"/>
              <a:t>22.12.2023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D0880-8FD7-42BA-9850-780FA55F1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7392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C737-E61E-4B59-BC49-35A35C8D0170}" type="datetimeFigureOut">
              <a:rPr lang="ru-RU" smtClean="0"/>
              <a:t>22.12.2023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D0880-8FD7-42BA-9850-780FA55F1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6008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C737-E61E-4B59-BC49-35A35C8D0170}" type="datetimeFigureOut">
              <a:rPr lang="ru-RU" smtClean="0"/>
              <a:t>22.12.2023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D0880-8FD7-42BA-9850-780FA55F1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8732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C737-E61E-4B59-BC49-35A35C8D0170}" type="datetimeFigureOut">
              <a:rPr lang="ru-RU" smtClean="0"/>
              <a:t>22.12.2023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D0880-8FD7-42BA-9850-780FA55F1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4457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C737-E61E-4B59-BC49-35A35C8D0170}" type="datetimeFigureOut">
              <a:rPr lang="ru-RU" smtClean="0"/>
              <a:t>22.12.2023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D0880-8FD7-42BA-9850-780FA55F1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429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A0C737-E61E-4B59-BC49-35A35C8D0170}" type="datetimeFigureOut">
              <a:rPr lang="ru-RU" smtClean="0"/>
              <a:t>22.12.2023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3D0880-8FD7-42BA-9850-780FA55F1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59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3775" b="11431"/>
          <a:stretch/>
        </p:blipFill>
        <p:spPr>
          <a:xfrm>
            <a:off x="0" y="0"/>
            <a:ext cx="4079631" cy="688983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t="3283" b="11455"/>
          <a:stretch/>
        </p:blipFill>
        <p:spPr>
          <a:xfrm>
            <a:off x="8206154" y="-23446"/>
            <a:ext cx="3985846" cy="690628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079631" y="1944546"/>
            <a:ext cx="4126523" cy="343768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9631" y="0"/>
            <a:ext cx="4126523" cy="194454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8804" y="5382227"/>
            <a:ext cx="4127350" cy="150760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078804" y="2440007"/>
            <a:ext cx="412735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Montserrat Black" panose="00000A00000000000000" pitchFamily="2" charset="-52"/>
              </a:rPr>
              <a:t>PUT CUSTOM</a:t>
            </a:r>
            <a:endParaRPr lang="ru-RU" sz="4800" b="1" dirty="0">
              <a:latin typeface="Montserrat Black" panose="00000A00000000000000" pitchFamily="2" charset="-52"/>
            </a:endParaRPr>
          </a:p>
          <a:p>
            <a:pPr algn="ctr"/>
            <a:r>
              <a:rPr lang="ru-RU" sz="2000" b="1" dirty="0">
                <a:latin typeface="Montserrat Black" panose="00000A00000000000000" pitchFamily="2" charset="-52"/>
              </a:rPr>
              <a:t>Алтунин А.</a:t>
            </a:r>
            <a:endParaRPr lang="en-US" sz="2000" b="1" dirty="0">
              <a:latin typeface="Montserrat Black" panose="00000A00000000000000" pitchFamily="2" charset="-52"/>
            </a:endParaRPr>
          </a:p>
          <a:p>
            <a:pPr algn="ctr"/>
            <a:r>
              <a:rPr lang="ru-RU" sz="2000" dirty="0">
                <a:latin typeface="Montserrat Black" panose="00000A00000000000000" pitchFamily="2" charset="-52"/>
              </a:rPr>
              <a:t>Бушмелева П.</a:t>
            </a:r>
          </a:p>
          <a:p>
            <a:pPr algn="ctr"/>
            <a:r>
              <a:rPr lang="ru-RU" sz="2000" dirty="0">
                <a:latin typeface="Montserrat Black" panose="00000A00000000000000" pitchFamily="2" charset="-52"/>
              </a:rPr>
              <a:t>Семко Т.</a:t>
            </a:r>
            <a:endParaRPr lang="en-US" sz="2000" dirty="0">
              <a:latin typeface="Montserrat Black" panose="00000A00000000000000" pitchFamily="2" charset="-52"/>
            </a:endParaRPr>
          </a:p>
          <a:p>
            <a:pPr algn="ctr"/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043445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07886"/>
            <a:ext cx="3541853" cy="5190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0" y="305814"/>
            <a:ext cx="35418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Montserrat" panose="00000500000000000000" pitchFamily="2" charset="-52"/>
              </a:rPr>
              <a:t>Проблема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3621" y="1628988"/>
            <a:ext cx="1189877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</a:rPr>
              <a:t>Главная проблема, заключается в разнообразии и индивидуальности стиля. </a:t>
            </a:r>
          </a:p>
          <a:p>
            <a:endParaRPr lang="ru-RU" sz="2400" b="1" u="sng" dirty="0">
              <a:latin typeface="Montserrat" panose="00000500000000000000" pitchFamily="2" charset="-52"/>
            </a:endParaRPr>
          </a:p>
          <a:p>
            <a:r>
              <a:rPr lang="ru-RU" sz="2400" dirty="0">
                <a:latin typeface="Montserrat" panose="00000500000000000000" pitchFamily="2" charset="-52"/>
              </a:rPr>
              <a:t>Многие люди сталкиваются с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</a:rPr>
              <a:t>проблемой</a:t>
            </a:r>
            <a:r>
              <a:rPr lang="ru-RU" sz="2400" dirty="0">
                <a:latin typeface="Montserrat" panose="00000500000000000000" pitchFamily="2" charset="-52"/>
              </a:rPr>
              <a:t> недостатка уникальных и персонализированных вещей в магазинах, где преобладают серийные изделия массового производства. </a:t>
            </a:r>
          </a:p>
          <a:p>
            <a:endParaRPr lang="ru-RU" sz="2400" dirty="0">
              <a:latin typeface="Montserrat" panose="00000500000000000000" pitchFamily="2" charset="-52"/>
            </a:endParaRPr>
          </a:p>
          <a:p>
            <a:r>
              <a:rPr lang="ru-RU" sz="2400" dirty="0">
                <a:latin typeface="Montserrat" panose="00000500000000000000" pitchFamily="2" charset="-52"/>
              </a:rPr>
              <a:t>Это может приводить к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</a:rPr>
              <a:t>недовольству и ощущению потери индивидуальности.</a:t>
            </a:r>
            <a:r>
              <a:rPr lang="ru-RU" sz="2400" dirty="0">
                <a:latin typeface="Montserrat" panose="00000500000000000000" pitchFamily="2" charset="-52"/>
              </a:rPr>
              <a:t> </a:t>
            </a:r>
          </a:p>
          <a:p>
            <a:endParaRPr lang="ru-RU" sz="2400" dirty="0">
              <a:latin typeface="Montserrat" panose="00000500000000000000" pitchFamily="2" charset="-52"/>
            </a:endParaRPr>
          </a:p>
          <a:p>
            <a:r>
              <a:rPr lang="ru-RU" sz="2400" dirty="0">
                <a:latin typeface="Montserrat" panose="00000500000000000000" pitchFamily="2" charset="-52"/>
              </a:rPr>
              <a:t>Сложности с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</a:rPr>
              <a:t>размером и посадкой</a:t>
            </a:r>
            <a:r>
              <a:rPr lang="ru-RU" sz="2400" dirty="0">
                <a:latin typeface="Montserrat" panose="00000500000000000000" pitchFamily="2" charset="-52"/>
              </a:rPr>
              <a:t>. Одежда из обычных магазинов может не идеально соответствовать индивидуальным параметрам.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076742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07886"/>
            <a:ext cx="3541853" cy="5190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0" y="305814"/>
            <a:ext cx="35418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Montserrat" panose="00000500000000000000" pitchFamily="2" charset="-52"/>
              </a:rPr>
              <a:t>Решение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0472" y="1872056"/>
            <a:ext cx="69216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</a:rPr>
              <a:t>Что делать, чтобы решить проблемы клиента:</a:t>
            </a:r>
          </a:p>
          <a:p>
            <a:pPr algn="ctr"/>
            <a:endParaRPr lang="ru-RU" sz="2400" dirty="0">
              <a:latin typeface="Montserrat" panose="00000500000000000000" pitchFamily="2" charset="-52"/>
            </a:endParaRPr>
          </a:p>
          <a:p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</a:rPr>
              <a:t>Расширить</a:t>
            </a:r>
            <a:r>
              <a:rPr lang="ru-RU" sz="2400" dirty="0">
                <a:latin typeface="Montserrat" panose="00000500000000000000" pitchFamily="2" charset="-52"/>
              </a:rPr>
              <a:t> выбор;</a:t>
            </a:r>
          </a:p>
          <a:p>
            <a:endParaRPr lang="ru-RU" sz="2400" dirty="0">
              <a:latin typeface="Montserrat" panose="00000500000000000000" pitchFamily="2" charset="-52"/>
            </a:endParaRPr>
          </a:p>
          <a:p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</a:rPr>
              <a:t>Разработать</a:t>
            </a:r>
            <a:r>
              <a:rPr lang="ru-RU" sz="2400" dirty="0">
                <a:latin typeface="Montserrat" panose="00000500000000000000" pitchFamily="2" charset="-52"/>
              </a:rPr>
              <a:t> услугу персонализации дизайна; </a:t>
            </a:r>
          </a:p>
          <a:p>
            <a:endParaRPr lang="ru-RU" sz="2400" dirty="0">
              <a:latin typeface="Montserrat" panose="00000500000000000000" pitchFamily="2" charset="-52"/>
            </a:endParaRPr>
          </a:p>
          <a:p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</a:rPr>
              <a:t>Предоставить</a:t>
            </a:r>
            <a:r>
              <a:rPr lang="ru-RU" sz="2400" dirty="0">
                <a:latin typeface="Montserrat" panose="00000500000000000000" pitchFamily="2" charset="-52"/>
              </a:rPr>
              <a:t> индивидуальный подход к каждому клиенту.</a:t>
            </a:r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9747" y="1013700"/>
            <a:ext cx="3764466" cy="502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345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07886"/>
            <a:ext cx="6308203" cy="5190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0" y="305814"/>
            <a:ext cx="63082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Montserrat" panose="00000500000000000000" pitchFamily="2" charset="-52"/>
              </a:rPr>
              <a:t>Уникальная ценность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57732" y="1988213"/>
            <a:ext cx="553269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</a:rPr>
              <a:t>Индивидуальность: </a:t>
            </a:r>
          </a:p>
          <a:p>
            <a:r>
              <a:rPr lang="ru-RU" sz="2400" dirty="0">
                <a:latin typeface="Montserrat" panose="00000500000000000000" pitchFamily="2" charset="-52"/>
              </a:rPr>
              <a:t>возможность выразить свою уникальность;</a:t>
            </a:r>
          </a:p>
          <a:p>
            <a:endParaRPr lang="ru-RU" sz="2400" dirty="0">
              <a:latin typeface="Montserrat" panose="00000500000000000000" pitchFamily="2" charset="-52"/>
            </a:endParaRPr>
          </a:p>
          <a:p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</a:rPr>
              <a:t>Удобство и уверенность;</a:t>
            </a:r>
          </a:p>
          <a:p>
            <a:endParaRPr lang="ru-RU" sz="2400" dirty="0">
              <a:latin typeface="Montserrat" panose="00000500000000000000" pitchFamily="2" charset="-52"/>
            </a:endParaRPr>
          </a:p>
          <a:p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</a:rPr>
              <a:t>Персонализация:</a:t>
            </a:r>
          </a:p>
          <a:p>
            <a:r>
              <a:rPr lang="ru-RU" sz="2400" dirty="0">
                <a:latin typeface="Montserrat" panose="00000500000000000000" pitchFamily="2" charset="-52"/>
              </a:rPr>
              <a:t>одежда, которая идеально подходит их фигуре, размеру и предпочтениям.</a:t>
            </a:r>
            <a:endParaRPr lang="ru-RU" sz="2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3165" y="1628988"/>
            <a:ext cx="3561871" cy="4745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2086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07886"/>
            <a:ext cx="8715737" cy="5190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0" y="305814"/>
            <a:ext cx="86115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Montserrat" panose="00000500000000000000" pitchFamily="2" charset="-52"/>
              </a:rPr>
              <a:t>Конкурентные преимущества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2436" y="2376471"/>
            <a:ext cx="112621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</a:rPr>
              <a:t>Качество и цена: </a:t>
            </a:r>
          </a:p>
          <a:p>
            <a:endParaRPr lang="ru-RU" sz="2400" dirty="0">
              <a:latin typeface="Montserrat" panose="00000500000000000000" pitchFamily="2" charset="-5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Montserrat" panose="00000500000000000000" pitchFamily="2" charset="-52"/>
              </a:rPr>
              <a:t>Низкая цена по сравнению с конкурентами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Montserrat" panose="00000500000000000000" pitchFamily="2" charset="-52"/>
              </a:rPr>
              <a:t>Индивидуальное проектирование и процесс пошива, что может гарантировать высокое качество выпускаемой продукции и более точное соответствие требованиям клиента.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668466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" y="707886"/>
            <a:ext cx="7778187" cy="5190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0" y="305814"/>
            <a:ext cx="76855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Montserrat" panose="00000500000000000000" pitchFamily="2" charset="-52"/>
              </a:rPr>
              <a:t>Группы целевых клиентов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7794" y="1628988"/>
            <a:ext cx="1128531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</a:rPr>
              <a:t>Модные энтузиасты: </a:t>
            </a:r>
          </a:p>
          <a:p>
            <a:r>
              <a:rPr lang="ru-RU" sz="2400" dirty="0">
                <a:latin typeface="Montserrat" panose="00000500000000000000" pitchFamily="2" charset="-52"/>
              </a:rPr>
              <a:t>они ищут уникальные и стильные вещи, которые помогут им выразить свою индивидуальность.</a:t>
            </a:r>
          </a:p>
          <a:p>
            <a:pPr marL="457200" indent="-457200">
              <a:buAutoNum type="arabicPeriod"/>
            </a:pPr>
            <a:endParaRPr lang="ru-RU" sz="2400" dirty="0">
              <a:latin typeface="Montserrat" panose="00000500000000000000" pitchFamily="2" charset="-52"/>
            </a:endParaRP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</a:rPr>
              <a:t>Бренды и компании:</a:t>
            </a:r>
          </a:p>
          <a:p>
            <a:r>
              <a:rPr lang="ru-RU" sz="2400" dirty="0">
                <a:latin typeface="Montserrat" panose="00000500000000000000" pitchFamily="2" charset="-52"/>
              </a:rPr>
              <a:t>Многие бренды и компании ищут уникальные и персонализированные одежды для своих сотрудников или промо-акций.</a:t>
            </a:r>
          </a:p>
          <a:p>
            <a:endParaRPr lang="ru-RU" sz="2400" dirty="0">
              <a:latin typeface="Montserrat" panose="00000500000000000000" pitchFamily="2" charset="-52"/>
            </a:endParaRP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</a:rPr>
              <a:t>Люди с особыми потребностями:</a:t>
            </a:r>
          </a:p>
          <a:p>
            <a:r>
              <a:rPr lang="ru-RU" sz="2400" dirty="0" err="1">
                <a:latin typeface="Montserrat" panose="00000500000000000000" pitchFamily="2" charset="-52"/>
              </a:rPr>
              <a:t>Кастомизация</a:t>
            </a:r>
            <a:r>
              <a:rPr lang="ru-RU" sz="2400" dirty="0">
                <a:latin typeface="Montserrat" panose="00000500000000000000" pitchFamily="2" charset="-52"/>
              </a:rPr>
              <a:t> одежды позволяет им получить наряд, который полностью соответствует их требованиям и обеспечивает комфортную посадку.</a:t>
            </a:r>
          </a:p>
        </p:txBody>
      </p:sp>
    </p:spTree>
    <p:extLst>
      <p:ext uri="{BB962C8B-B14F-4D97-AF65-F5344CB8AC3E}">
        <p14:creationId xmlns:p14="http://schemas.microsoft.com/office/powerpoint/2010/main" val="5310909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" y="707886"/>
            <a:ext cx="5752619" cy="5190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0" y="305814"/>
            <a:ext cx="57526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Montserrat" panose="00000500000000000000" pitchFamily="2" charset="-52"/>
              </a:rPr>
              <a:t>Ключевые ресурсы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0311" y="1501666"/>
            <a:ext cx="516230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</a:rPr>
              <a:t>Что нужно будет купить для начала деятельности:</a:t>
            </a:r>
          </a:p>
          <a:p>
            <a:endParaRPr lang="ru-RU" sz="2400" dirty="0">
              <a:latin typeface="Montserrat" panose="00000500000000000000" pitchFamily="2" charset="-52"/>
            </a:endParaRPr>
          </a:p>
          <a:p>
            <a:r>
              <a:rPr lang="ru-RU" sz="2400" dirty="0">
                <a:latin typeface="Montserrat" panose="00000500000000000000" pitchFamily="2" charset="-52"/>
              </a:rPr>
              <a:t>Различные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</a:rPr>
              <a:t>ткани</a:t>
            </a:r>
            <a:r>
              <a:rPr lang="ru-RU" sz="2400" dirty="0">
                <a:latin typeface="Montserrat" panose="00000500000000000000" pitchFamily="2" charset="-52"/>
              </a:rPr>
              <a:t>;</a:t>
            </a:r>
          </a:p>
          <a:p>
            <a:endParaRPr lang="ru-RU" sz="2400" dirty="0">
              <a:latin typeface="Montserrat" panose="00000500000000000000" pitchFamily="2" charset="-52"/>
            </a:endParaRPr>
          </a:p>
          <a:p>
            <a:r>
              <a:rPr lang="ru-RU" sz="2400" dirty="0">
                <a:latin typeface="Montserrat" panose="00000500000000000000" pitchFamily="2" charset="-52"/>
              </a:rPr>
              <a:t>Учебные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</a:rPr>
              <a:t>курсы</a:t>
            </a:r>
            <a:r>
              <a:rPr lang="ru-RU" sz="2400" dirty="0">
                <a:latin typeface="Montserrat" panose="00000500000000000000" pitchFamily="2" charset="-52"/>
              </a:rPr>
              <a:t> и мастер-классы;</a:t>
            </a:r>
          </a:p>
          <a:p>
            <a:endParaRPr lang="ru-RU" sz="2400" dirty="0">
              <a:latin typeface="Montserrat" panose="00000500000000000000" pitchFamily="2" charset="-52"/>
            </a:endParaRPr>
          </a:p>
          <a:p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</a:rPr>
              <a:t>Кисти</a:t>
            </a:r>
            <a:r>
              <a:rPr lang="ru-RU" sz="2400" dirty="0">
                <a:latin typeface="Montserrat" panose="00000500000000000000" pitchFamily="2" charset="-52"/>
              </a:rPr>
              <a:t>;</a:t>
            </a:r>
          </a:p>
          <a:p>
            <a:endParaRPr lang="ru-RU" sz="2400" dirty="0">
              <a:solidFill>
                <a:schemeClr val="accent1">
                  <a:lumMod val="75000"/>
                </a:schemeClr>
              </a:solidFill>
              <a:latin typeface="Montserrat" panose="00000500000000000000" pitchFamily="2" charset="-52"/>
            </a:endParaRPr>
          </a:p>
          <a:p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</a:rPr>
              <a:t>Краски</a:t>
            </a:r>
            <a:r>
              <a:rPr lang="ru-RU" sz="2400" dirty="0">
                <a:latin typeface="Montserrat" panose="00000500000000000000" pitchFamily="2" charset="-52"/>
              </a:rPr>
              <a:t>;</a:t>
            </a:r>
          </a:p>
          <a:p>
            <a:endParaRPr lang="ru-RU" sz="2400" dirty="0">
              <a:latin typeface="Montserrat" panose="00000500000000000000" pitchFamily="2" charset="-52"/>
            </a:endParaRPr>
          </a:p>
          <a:p>
            <a:r>
              <a:rPr lang="ru-RU" sz="2400" dirty="0">
                <a:latin typeface="Montserrat" panose="00000500000000000000" pitchFamily="2" charset="-52"/>
              </a:rPr>
              <a:t>Подходящую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</a:rPr>
              <a:t>мебель</a:t>
            </a:r>
            <a:r>
              <a:rPr lang="ru-RU" sz="2400" dirty="0">
                <a:latin typeface="Montserrat" panose="00000500000000000000" pitchFamily="2" charset="-52"/>
              </a:rPr>
              <a:t>.</a:t>
            </a:r>
          </a:p>
          <a:p>
            <a:endParaRPr lang="ru-RU" sz="2400" dirty="0">
              <a:latin typeface="Montserrat" panose="00000500000000000000" pitchFamily="2" charset="-52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2633" y="1013700"/>
            <a:ext cx="4883643" cy="5298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121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07886"/>
            <a:ext cx="4421530" cy="5190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0" y="305814"/>
            <a:ext cx="42710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Montserrat" panose="00000500000000000000" pitchFamily="2" charset="-52"/>
              </a:rPr>
              <a:t>Каналы сбыта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34584" y="2327234"/>
            <a:ext cx="516230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</a:rPr>
              <a:t>Путь до клиента:</a:t>
            </a:r>
          </a:p>
          <a:p>
            <a:endParaRPr lang="ru-RU" sz="2400" dirty="0">
              <a:latin typeface="Montserrat" panose="00000500000000000000" pitchFamily="2" charset="-52"/>
            </a:endParaRPr>
          </a:p>
          <a:p>
            <a:r>
              <a:rPr lang="ru-RU" sz="2400" dirty="0">
                <a:latin typeface="Montserrat" panose="00000500000000000000" pitchFamily="2" charset="-52"/>
              </a:rPr>
              <a:t>Интернет-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</a:rPr>
              <a:t>магазины</a:t>
            </a:r>
            <a:r>
              <a:rPr lang="ru-RU" sz="2400" dirty="0">
                <a:latin typeface="Montserrat" panose="00000500000000000000" pitchFamily="2" charset="-52"/>
              </a:rPr>
              <a:t>;</a:t>
            </a:r>
          </a:p>
          <a:p>
            <a:endParaRPr lang="ru-RU" sz="2400" dirty="0">
              <a:latin typeface="Montserrat" panose="00000500000000000000" pitchFamily="2" charset="-52"/>
            </a:endParaRPr>
          </a:p>
          <a:p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</a:rPr>
              <a:t>Сообщества и форумы</a:t>
            </a:r>
            <a:r>
              <a:rPr lang="ru-RU" sz="2400" dirty="0">
                <a:latin typeface="Montserrat" panose="00000500000000000000" pitchFamily="2" charset="-52"/>
              </a:rPr>
              <a:t>, посвящённые </a:t>
            </a:r>
            <a:r>
              <a:rPr lang="ru-RU" sz="2400" dirty="0" err="1">
                <a:latin typeface="Montserrat" panose="00000500000000000000" pitchFamily="2" charset="-52"/>
              </a:rPr>
              <a:t>кастомизации</a:t>
            </a:r>
            <a:r>
              <a:rPr lang="ru-RU" sz="2400" dirty="0">
                <a:latin typeface="Montserrat" panose="00000500000000000000" pitchFamily="2" charset="-52"/>
              </a:rPr>
              <a:t>;</a:t>
            </a:r>
          </a:p>
          <a:p>
            <a:endParaRPr lang="ru-RU" sz="2400" dirty="0">
              <a:latin typeface="Montserrat" panose="00000500000000000000" pitchFamily="2" charset="-52"/>
            </a:endParaRPr>
          </a:p>
          <a:p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</a:rPr>
              <a:t>Социальные сети</a:t>
            </a:r>
            <a:r>
              <a:rPr lang="ru-RU" sz="2400" dirty="0">
                <a:latin typeface="Montserrat" panose="00000500000000000000" pitchFamily="2" charset="-52"/>
              </a:rPr>
              <a:t> и блоги.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359" y="1628988"/>
            <a:ext cx="4443480" cy="444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2885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07886"/>
            <a:ext cx="6817488" cy="5190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-1" y="305814"/>
            <a:ext cx="68174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Montserrat" panose="00000500000000000000" pitchFamily="2" charset="-52"/>
              </a:rPr>
              <a:t>Маркетинговый анализ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8263" y="1860481"/>
            <a:ext cx="7153155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 </a:t>
            </a:r>
          </a:p>
          <a:p>
            <a:r>
              <a:rPr lang="ru-RU" sz="2400" dirty="0">
                <a:latin typeface="Montserrat" panose="00000500000000000000" pitchFamily="2" charset="-52"/>
              </a:rPr>
              <a:t>Анализ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</a:rPr>
              <a:t>потребностей </a:t>
            </a:r>
            <a:r>
              <a:rPr lang="ru-RU" sz="2400" dirty="0">
                <a:latin typeface="Montserrat" panose="00000500000000000000" pitchFamily="2" charset="-52"/>
              </a:rPr>
              <a:t>клиентов;</a:t>
            </a:r>
          </a:p>
          <a:p>
            <a:endParaRPr lang="ru-RU" sz="2400" dirty="0">
              <a:latin typeface="Montserrat" panose="00000500000000000000" pitchFamily="2" charset="-52"/>
            </a:endParaRPr>
          </a:p>
          <a:p>
            <a:r>
              <a:rPr lang="ru-RU" sz="2400" dirty="0">
                <a:latin typeface="Montserrat" panose="00000500000000000000" pitchFamily="2" charset="-52"/>
              </a:rPr>
              <a:t>Тесное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</a:rPr>
              <a:t>взаимодействие</a:t>
            </a:r>
            <a:r>
              <a:rPr lang="ru-RU" sz="2400" dirty="0">
                <a:latin typeface="Montserrat" panose="00000500000000000000" pitchFamily="2" charset="-52"/>
              </a:rPr>
              <a:t> с клиентами;</a:t>
            </a:r>
          </a:p>
          <a:p>
            <a:endParaRPr lang="ru-RU" sz="2400" dirty="0">
              <a:latin typeface="Montserrat" panose="00000500000000000000" pitchFamily="2" charset="-52"/>
            </a:endParaRPr>
          </a:p>
          <a:p>
            <a:r>
              <a:rPr lang="ru-RU" sz="2400" dirty="0">
                <a:latin typeface="Montserrat" panose="00000500000000000000" pitchFamily="2" charset="-52"/>
              </a:rPr>
              <a:t>Использование технологий для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</a:rPr>
              <a:t>персонализации</a:t>
            </a:r>
            <a:r>
              <a:rPr lang="ru-RU" sz="2400" dirty="0">
                <a:latin typeface="Montserrat" panose="00000500000000000000" pitchFamily="2" charset="-52"/>
              </a:rPr>
              <a:t>;</a:t>
            </a:r>
          </a:p>
          <a:p>
            <a:endParaRPr lang="ru-RU" sz="2400" dirty="0">
              <a:latin typeface="Montserrat" panose="00000500000000000000" pitchFamily="2" charset="-52"/>
            </a:endParaRPr>
          </a:p>
          <a:p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</a:rPr>
              <a:t>Адаптивный</a:t>
            </a:r>
            <a:r>
              <a:rPr lang="ru-RU" sz="2400" dirty="0">
                <a:latin typeface="Montserrat" panose="00000500000000000000" pitchFamily="2" charset="-52"/>
              </a:rPr>
              <a:t> процесс производства;</a:t>
            </a:r>
          </a:p>
          <a:p>
            <a:endParaRPr lang="ru-RU" sz="2400" dirty="0">
              <a:latin typeface="Montserrat" panose="00000500000000000000" pitchFamily="2" charset="-52"/>
            </a:endParaRPr>
          </a:p>
          <a:p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</a:rPr>
              <a:t>Тестирование </a:t>
            </a:r>
            <a:r>
              <a:rPr lang="ru-RU" sz="2400" dirty="0">
                <a:latin typeface="Montserrat" panose="00000500000000000000" pitchFamily="2" charset="-52"/>
              </a:rPr>
              <a:t>и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</a:rPr>
              <a:t> модификации</a:t>
            </a:r>
            <a:r>
              <a:rPr lang="ru-RU" sz="2400" dirty="0">
                <a:latin typeface="Montserrat" panose="00000500000000000000" pitchFamily="2" charset="-52"/>
              </a:rPr>
              <a:t>.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4404" y="1923410"/>
            <a:ext cx="4147595" cy="4101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686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07886"/>
            <a:ext cx="5960962" cy="5190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0" y="305814"/>
            <a:ext cx="57410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Montserrat" panose="00000500000000000000" pitchFamily="2" charset="-52"/>
              </a:rPr>
              <a:t>Ценности клиентов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2266053"/>
              </p:ext>
            </p:extLst>
          </p:nvPr>
        </p:nvGraphicFramePr>
        <p:xfrm>
          <a:off x="1111169" y="1543094"/>
          <a:ext cx="10150997" cy="4984159"/>
        </p:xfrm>
        <a:graphic>
          <a:graphicData uri="http://schemas.openxmlformats.org/drawingml/2006/table">
            <a:tbl>
              <a:tblPr firstRow="1" firstCol="1" bandRow="1"/>
              <a:tblGrid>
                <a:gridCol w="36324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185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135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i="0" dirty="0">
                          <a:effectLst/>
                          <a:latin typeface="Montserrat" panose="00000500000000000000" pitchFamily="2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Ценности </a:t>
                      </a:r>
                      <a:endParaRPr lang="ru-RU" sz="2400" i="0" dirty="0">
                        <a:effectLst/>
                        <a:latin typeface="Montserrat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i="0" dirty="0">
                          <a:effectLst/>
                          <a:latin typeface="Montserrat" panose="00000500000000000000" pitchFamily="2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Параметры </a:t>
                      </a:r>
                      <a:endParaRPr lang="ru-RU" sz="2400" i="0" dirty="0">
                        <a:effectLst/>
                        <a:latin typeface="Montserrat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820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Montserrat" panose="00000500000000000000" pitchFamily="2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Стиль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2400" kern="100">
                          <a:effectLst/>
                          <a:latin typeface="Montserrat" panose="00000500000000000000" pitchFamily="2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Индивидуальность;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2400" kern="100">
                          <a:effectLst/>
                          <a:latin typeface="Montserrat" panose="00000500000000000000" pitchFamily="2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Творчество.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820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Montserrat" panose="00000500000000000000" pitchFamily="2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Качество и комфорт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2400" kern="100">
                          <a:effectLst/>
                          <a:latin typeface="Montserrat" panose="00000500000000000000" pitchFamily="2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Персонализированный подход;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2400" kern="100">
                          <a:effectLst/>
                          <a:latin typeface="Montserrat" panose="00000500000000000000" pitchFamily="2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Качество материалов.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820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Montserrat" panose="00000500000000000000" pitchFamily="2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Удовлетворение потребности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2400" kern="100">
                          <a:effectLst/>
                          <a:latin typeface="Montserrat" panose="00000500000000000000" pitchFamily="2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Уникальный опыт;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2400" kern="100">
                          <a:effectLst/>
                          <a:latin typeface="Montserrat" panose="00000500000000000000" pitchFamily="2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Ответ на потребности.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0820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Montserrat" panose="00000500000000000000" pitchFamily="2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Социальные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2400" kern="100" dirty="0">
                          <a:effectLst/>
                          <a:latin typeface="Montserrat" panose="00000500000000000000" pitchFamily="2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Эксклюзивность;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2400" kern="100" dirty="0">
                          <a:effectLst/>
                          <a:latin typeface="Montserrat" panose="00000500000000000000" pitchFamily="2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Участие в процессе.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9994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07886"/>
            <a:ext cx="3676454" cy="5190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0" y="305814"/>
            <a:ext cx="36764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Montserrat" panose="00000500000000000000" pitchFamily="2" charset="-52"/>
              </a:rPr>
              <a:t>Конкуренты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47781" y="2469825"/>
            <a:ext cx="2516957" cy="213045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682958" y="2460397"/>
            <a:ext cx="2526384" cy="2149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8427563" y="2450970"/>
            <a:ext cx="2582943" cy="214931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947781" y="3110128"/>
            <a:ext cx="2516957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 err="1">
                <a:latin typeface="Montserrat" panose="00000500000000000000" pitchFamily="2" charset="-52"/>
              </a:rPr>
              <a:t>pokras</a:t>
            </a:r>
            <a:r>
              <a:rPr lang="en-US" sz="2400" b="1" dirty="0">
                <a:latin typeface="Montserrat" panose="00000500000000000000" pitchFamily="2" charset="-52"/>
              </a:rPr>
              <a:t>-lampas</a:t>
            </a:r>
            <a:endParaRPr lang="ru-RU" sz="2400" b="1" dirty="0">
              <a:latin typeface="Montserrat" panose="00000500000000000000" pitchFamily="2" charset="-5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85122" y="3294794"/>
            <a:ext cx="253581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2400" b="1" dirty="0">
                <a:latin typeface="Montserrat" panose="00000500000000000000" pitchFamily="2" charset="-52"/>
              </a:rPr>
              <a:t>lagunapaint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27562" y="3304221"/>
            <a:ext cx="257351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2400" b="1" dirty="0">
                <a:latin typeface="Montserrat" panose="00000500000000000000" pitchFamily="2" charset="-52"/>
              </a:rPr>
              <a:t>cutecustom</a:t>
            </a:r>
          </a:p>
        </p:txBody>
      </p:sp>
    </p:spTree>
    <p:extLst>
      <p:ext uri="{BB962C8B-B14F-4D97-AF65-F5344CB8AC3E}">
        <p14:creationId xmlns:p14="http://schemas.microsoft.com/office/powerpoint/2010/main" val="19703577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07886"/>
            <a:ext cx="4176074" cy="5190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0" y="305814"/>
            <a:ext cx="57410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Montserrat" panose="00000500000000000000" pitchFamily="2" charset="-52"/>
              </a:rPr>
              <a:t>Сетевой граф</a:t>
            </a:r>
          </a:p>
        </p:txBody>
      </p:sp>
      <p:pic>
        <p:nvPicPr>
          <p:cNvPr id="6" name="Рисунок 5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31"/>
          <a:stretch/>
        </p:blipFill>
        <p:spPr bwMode="auto">
          <a:xfrm>
            <a:off x="5524108" y="1981925"/>
            <a:ext cx="5901180" cy="346676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282804" y="1396581"/>
            <a:ext cx="5241303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dirty="0"/>
              <a:t>1.Закупка всех необходимых материалов и оборудования;</a:t>
            </a:r>
          </a:p>
          <a:p>
            <a:pPr lvl="0"/>
            <a:endParaRPr lang="ru-RU" sz="1600" dirty="0"/>
          </a:p>
          <a:p>
            <a:pPr lvl="0"/>
            <a:r>
              <a:rPr lang="ru-RU" sz="1600" dirty="0"/>
              <a:t>2.Подготовка и отработка нескольких дизайнов, выбор основного типа одежды под реализацию.;</a:t>
            </a:r>
          </a:p>
          <a:p>
            <a:pPr lvl="0"/>
            <a:endParaRPr lang="ru-RU" sz="1600" dirty="0"/>
          </a:p>
          <a:p>
            <a:pPr lvl="0"/>
            <a:r>
              <a:rPr lang="ru-RU" sz="1600" dirty="0"/>
              <a:t>3.Создание группы магазина в ВК, канала в </a:t>
            </a:r>
            <a:r>
              <a:rPr lang="en-US" sz="1600" dirty="0" err="1"/>
              <a:t>Tik</a:t>
            </a:r>
            <a:r>
              <a:rPr lang="en-US" sz="1600" dirty="0"/>
              <a:t> </a:t>
            </a:r>
            <a:r>
              <a:rPr lang="en-US" sz="1600" dirty="0" err="1"/>
              <a:t>Tok</a:t>
            </a:r>
            <a:r>
              <a:rPr lang="ru-RU" sz="1600" dirty="0"/>
              <a:t> и инстаграм;</a:t>
            </a:r>
          </a:p>
          <a:p>
            <a:pPr lvl="0"/>
            <a:endParaRPr lang="ru-RU" sz="1600" dirty="0"/>
          </a:p>
          <a:p>
            <a:pPr lvl="0"/>
            <a:r>
              <a:rPr lang="ru-RU" sz="1600" dirty="0"/>
              <a:t>4.Старт продаж, реализация первых заказов;</a:t>
            </a:r>
          </a:p>
          <a:p>
            <a:pPr lvl="0"/>
            <a:endParaRPr lang="ru-RU" sz="1600" dirty="0"/>
          </a:p>
          <a:p>
            <a:pPr lvl="0"/>
            <a:r>
              <a:rPr lang="ru-RU" sz="1600" dirty="0"/>
              <a:t>5.Мониторинг и анализ продаж, адаптация затрат;</a:t>
            </a:r>
          </a:p>
          <a:p>
            <a:pPr lvl="0"/>
            <a:endParaRPr lang="ru-RU" sz="1600" dirty="0"/>
          </a:p>
          <a:p>
            <a:pPr lvl="0"/>
            <a:r>
              <a:rPr lang="ru-RU" sz="1600" dirty="0"/>
              <a:t>6.Наращивание объема продаж и предложения;</a:t>
            </a:r>
          </a:p>
          <a:p>
            <a:pPr lvl="0"/>
            <a:endParaRPr lang="ru-RU" sz="1600" dirty="0"/>
          </a:p>
          <a:p>
            <a:pPr lvl="0"/>
            <a:r>
              <a:rPr lang="ru-RU" sz="1600" dirty="0"/>
              <a:t>7.Проведение стимулирующих активность мероприятий в социальных сетях;</a:t>
            </a:r>
          </a:p>
          <a:p>
            <a:pPr lvl="0"/>
            <a:endParaRPr lang="ru-RU" sz="1600" dirty="0"/>
          </a:p>
          <a:p>
            <a:pPr lvl="0"/>
            <a:r>
              <a:rPr lang="ru-RU" sz="1600" dirty="0"/>
              <a:t>8.Выход на пиковые показатели продаж;</a:t>
            </a:r>
          </a:p>
          <a:p>
            <a:pPr lvl="0"/>
            <a:endParaRPr lang="ru-RU" sz="1600" dirty="0"/>
          </a:p>
          <a:p>
            <a:r>
              <a:rPr lang="ru-RU" sz="1600" dirty="0"/>
              <a:t>9.Расширение проекта.</a:t>
            </a:r>
          </a:p>
          <a:p>
            <a:endParaRPr lang="ru-RU" sz="1400" dirty="0"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3887940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07886"/>
            <a:ext cx="8090704" cy="5190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0" y="305814"/>
            <a:ext cx="80907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Montserrat" panose="00000500000000000000" pitchFamily="2" charset="-52"/>
              </a:rPr>
              <a:t>Показатели эффективности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EB68E42A-3750-9F5E-0668-F16572559A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7252271"/>
              </p:ext>
            </p:extLst>
          </p:nvPr>
        </p:nvGraphicFramePr>
        <p:xfrm>
          <a:off x="688610" y="1435180"/>
          <a:ext cx="10814775" cy="57434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38264">
                  <a:extLst>
                    <a:ext uri="{9D8B030D-6E8A-4147-A177-3AD203B41FA5}">
                      <a16:colId xmlns:a16="http://schemas.microsoft.com/office/drawing/2014/main" val="2420014702"/>
                    </a:ext>
                  </a:extLst>
                </a:gridCol>
                <a:gridCol w="2369127">
                  <a:extLst>
                    <a:ext uri="{9D8B030D-6E8A-4147-A177-3AD203B41FA5}">
                      <a16:colId xmlns:a16="http://schemas.microsoft.com/office/drawing/2014/main" val="667153794"/>
                    </a:ext>
                  </a:extLst>
                </a:gridCol>
                <a:gridCol w="5407384">
                  <a:extLst>
                    <a:ext uri="{9D8B030D-6E8A-4147-A177-3AD203B41FA5}">
                      <a16:colId xmlns:a16="http://schemas.microsoft.com/office/drawing/2014/main" val="2787949507"/>
                    </a:ext>
                  </a:extLst>
                </a:gridCol>
              </a:tblGrid>
              <a:tr h="547664"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расчетного показателя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 показателя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Вывод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49121193"/>
                  </a:ext>
                </a:extLst>
              </a:tr>
              <a:tr h="9673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Ставка дисконта, Е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0" marR="88900" marT="88900" marB="889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0" marR="88900" marT="88900" marB="889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Предполагается использование ставки дисконта в размере 14%.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0" marR="88900" marT="88900" marB="88900"/>
                </a:tc>
                <a:extLst>
                  <a:ext uri="{0D108BD9-81ED-4DB2-BD59-A6C34878D82A}">
                    <a16:rowId xmlns:a16="http://schemas.microsoft.com/office/drawing/2014/main" val="3659061945"/>
                  </a:ext>
                </a:extLst>
              </a:tr>
              <a:tr h="12335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NPV, р.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0" marR="88900" marT="88900" marB="889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7 333 824,71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0" marR="88900" marT="88900" marB="889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 является прибыльным, поскольку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NPV 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положительный.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0" marR="88900" marT="88900" marB="88900"/>
                </a:tc>
                <a:extLst>
                  <a:ext uri="{0D108BD9-81ED-4DB2-BD59-A6C34878D82A}">
                    <a16:rowId xmlns:a16="http://schemas.microsoft.com/office/drawing/2014/main" val="2047682949"/>
                  </a:ext>
                </a:extLst>
              </a:tr>
              <a:tr h="9673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PI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0" marR="88900" marT="88900" marB="889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252,7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0" marR="88900" marT="88900" marB="889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 доходности &gt;1, проект считается привлекательным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0" marR="88900" marT="88900" marB="88900"/>
                </a:tc>
                <a:extLst>
                  <a:ext uri="{0D108BD9-81ED-4DB2-BD59-A6C34878D82A}">
                    <a16:rowId xmlns:a16="http://schemas.microsoft.com/office/drawing/2014/main" val="490419120"/>
                  </a:ext>
                </a:extLst>
              </a:tr>
              <a:tr h="7011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IRR, %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0" marR="88900" marT="88900" marB="889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81%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0" marR="88900" marT="88900" marB="889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IRR (внутренняя норма доходности) в 81% говорит о том, что проект является очень выгодным и прибыльным.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0" marR="88900" marT="88900" marB="88900"/>
                </a:tc>
                <a:extLst>
                  <a:ext uri="{0D108BD9-81ED-4DB2-BD59-A6C34878D82A}">
                    <a16:rowId xmlns:a16="http://schemas.microsoft.com/office/drawing/2014/main" val="1801440880"/>
                  </a:ext>
                </a:extLst>
              </a:tr>
              <a:tr h="7011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окупаемости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0" marR="88900" marT="88900" marB="889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ru-RU" sz="2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мес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0" marR="88900" marT="88900" marB="889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 окупится через 2 месяца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0" marR="88900" marT="88900" marB="88900"/>
                </a:tc>
                <a:extLst>
                  <a:ext uri="{0D108BD9-81ED-4DB2-BD59-A6C34878D82A}">
                    <a16:rowId xmlns:a16="http://schemas.microsoft.com/office/drawing/2014/main" val="26606322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24970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07886"/>
            <a:ext cx="4779390" cy="5190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0" y="305814"/>
            <a:ext cx="46851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Montserrat" panose="00000500000000000000" pitchFamily="2" charset="-52"/>
              </a:rPr>
              <a:t>Итоги по годам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797283"/>
              </p:ext>
            </p:extLst>
          </p:nvPr>
        </p:nvGraphicFramePr>
        <p:xfrm>
          <a:off x="1646548" y="1774227"/>
          <a:ext cx="8898904" cy="4375887"/>
        </p:xfrm>
        <a:graphic>
          <a:graphicData uri="http://schemas.openxmlformats.org/drawingml/2006/table">
            <a:tbl>
              <a:tblPr/>
              <a:tblGrid>
                <a:gridCol w="20070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72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972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972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9037">
                <a:tc>
                  <a:txBody>
                    <a:bodyPr/>
                    <a:lstStyle/>
                    <a:p>
                      <a:pPr algn="l" fontAlgn="b"/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три месяца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пол года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год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1223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Доходы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315 000 ₽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840 000 ₽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2 835 000 ₽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903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Расходы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57 961 ₽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96 040 ₽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187 897 ₽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7450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Доходы-Расходы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257 039 ₽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743 960 ₽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2 647 103 ₽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903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Налог УСН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38 556 ₽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111 594 ₽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397 065 ₽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80103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Чистая прибыль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B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218 483 ₽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632 366 ₽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2 250 038 ₽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89984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218" y="925974"/>
            <a:ext cx="1145122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Montserrat" panose="00000500000000000000" pitchFamily="2" charset="-52"/>
              </a:rPr>
              <a:t>	</a:t>
            </a:r>
            <a:r>
              <a:rPr lang="ru-RU" sz="4800" b="1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</a:rPr>
              <a:t>СПАСИБО ЗА ВНИМАНИЕ !</a:t>
            </a:r>
          </a:p>
          <a:p>
            <a:pPr algn="ctr"/>
            <a:endParaRPr lang="ru-RU" sz="4800" b="1" dirty="0">
              <a:solidFill>
                <a:schemeClr val="accent1">
                  <a:lumMod val="75000"/>
                </a:schemeClr>
              </a:solidFill>
              <a:latin typeface="Montserrat" panose="00000500000000000000" pitchFamily="2" charset="-52"/>
            </a:endParaRPr>
          </a:p>
          <a:p>
            <a:pPr algn="ctr"/>
            <a:r>
              <a:rPr lang="ru-RU" sz="3600" dirty="0">
                <a:latin typeface="Montserrat" panose="00000500000000000000" pitchFamily="2" charset="-52"/>
              </a:rPr>
              <a:t>НАШИ КОНТАКТЫ:</a:t>
            </a:r>
          </a:p>
          <a:p>
            <a:pPr algn="ctr"/>
            <a:endParaRPr lang="ru-RU" sz="3600" dirty="0">
              <a:latin typeface="Montserrat" panose="00000500000000000000" pitchFamily="2" charset="-52"/>
            </a:endParaRPr>
          </a:p>
          <a:p>
            <a:pPr algn="ctr"/>
            <a:r>
              <a:rPr lang="ru-RU" sz="3600" dirty="0">
                <a:latin typeface="Montserrat" panose="00000500000000000000" pitchFamily="2" charset="-52"/>
              </a:rPr>
              <a:t>Алексей Алтунин 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</a:rPr>
              <a:t>alexeyaltunin8@gmail.com</a:t>
            </a:r>
            <a:endParaRPr lang="ru-RU" sz="3600" dirty="0">
              <a:solidFill>
                <a:schemeClr val="accent1">
                  <a:lumMod val="75000"/>
                </a:schemeClr>
              </a:solidFill>
              <a:latin typeface="Montserrat" panose="00000500000000000000" pitchFamily="2" charset="-52"/>
            </a:endParaRPr>
          </a:p>
          <a:p>
            <a:pPr algn="ctr"/>
            <a:endParaRPr lang="ru-RU" sz="3600" dirty="0">
              <a:latin typeface="Montserrat" panose="00000500000000000000" pitchFamily="2" charset="-52"/>
            </a:endParaRPr>
          </a:p>
          <a:p>
            <a:pPr algn="ctr"/>
            <a:r>
              <a:rPr lang="ru-RU" sz="3600" dirty="0">
                <a:latin typeface="Montserrat" panose="00000500000000000000" pitchFamily="2" charset="-52"/>
              </a:rPr>
              <a:t>Бушмелева Полина 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</a:rPr>
              <a:t>yukifima@gmail.com</a:t>
            </a:r>
          </a:p>
          <a:p>
            <a:pPr algn="ctr"/>
            <a:endParaRPr lang="en-US" sz="3600" dirty="0">
              <a:latin typeface="Montserrat" panose="00000500000000000000" pitchFamily="2" charset="-52"/>
            </a:endParaRPr>
          </a:p>
          <a:p>
            <a:pPr algn="ctr"/>
            <a:r>
              <a:rPr lang="ru-RU" sz="3600" dirty="0">
                <a:latin typeface="Montserrat" panose="00000500000000000000" pitchFamily="2" charset="-52"/>
              </a:rPr>
              <a:t>Семко Татьяна 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</a:rPr>
              <a:t>tatanasemko4536@gmail.com</a:t>
            </a:r>
            <a:endParaRPr lang="ru-RU" sz="3600" dirty="0">
              <a:solidFill>
                <a:schemeClr val="accent1">
                  <a:lumMod val="75000"/>
                </a:schemeClr>
              </a:solidFill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5639240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</TotalTime>
  <Words>548</Words>
  <Application>Microsoft Office PowerPoint</Application>
  <PresentationFormat>Широкоэкранный</PresentationFormat>
  <Paragraphs>162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Montserrat</vt:lpstr>
      <vt:lpstr>Montserrat Black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White Simon</cp:lastModifiedBy>
  <cp:revision>38</cp:revision>
  <dcterms:created xsi:type="dcterms:W3CDTF">2023-12-05T18:48:42Z</dcterms:created>
  <dcterms:modified xsi:type="dcterms:W3CDTF">2023-12-22T07:52:28Z</dcterms:modified>
</cp:coreProperties>
</file>