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58" r:id="rId15"/>
    <p:sldId id="259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9D33AB-76CA-4654-BE9F-E0BBFB4106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714F445-F0C8-4AAF-B43C-E3081D962B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CA9AD0-A3A7-4B8F-BCF4-FEB0977B6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3729-6079-41C8-B19A-5D57B85850DD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B423BB-D2D5-43DB-86D3-EEE96764A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A44B9F-FC84-42B7-816A-292BA001F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5617F-9E34-4B9B-82FC-5E4B5514A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238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909957-1007-42E1-AE23-0CB961DFD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88604F-8BE2-4B4F-82C4-72B43130A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8547FB-29C8-4CD7-B3D4-F9A90A3F0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3729-6079-41C8-B19A-5D57B85850DD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B744AB-E016-42FB-8258-F7B1DFAFD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34611B-A79D-4ED3-AB1F-6439F243C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5617F-9E34-4B9B-82FC-5E4B5514A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957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A1190B-08B7-4897-AB4D-615976A56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DE8A28-A848-4387-B580-8056C44C88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1B19DF-2DD1-4AD4-AC5E-1B5781B00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3729-6079-41C8-B19A-5D57B85850DD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777151-00A4-4740-8EA7-734A87FCD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0ACA45-A881-459E-AFB1-A78F05483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5617F-9E34-4B9B-82FC-5E4B5514A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767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EDCDE8-446F-42DA-96B7-896A664B5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51CC47-FAE6-4309-96E1-243ABF36B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32CC4C-CFC6-44E2-88C9-4BF6EC40D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4CE788-2843-46CD-A73D-1B257B6FC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3729-6079-41C8-B19A-5D57B85850DD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171BE74-62F0-4664-8FC3-DAC615A2B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70BAE2-E64E-4633-95B9-BDF7FD251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5617F-9E34-4B9B-82FC-5E4B5514A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246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BDFA93-51DB-46C7-BFB2-023B34D23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8780A7-2B0E-413D-B697-4E3BB8953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4B4564-7B41-445D-8F79-F05747759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9A73DC6-6852-4A8D-802D-C60AC19ED0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CAC8E9A-E4E3-4DFF-8B05-6D29830397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B215EAA-3181-4951-919F-6B563081E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3729-6079-41C8-B19A-5D57B85850DD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895169E-0AEB-45A0-ABE1-B1BA317C5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BAAE79C-4012-40E9-9710-C7163293F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5617F-9E34-4B9B-82FC-5E4B5514A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573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C393E6-B3DE-4D5E-91E8-3620465A2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CDA0CE6-CAB5-460A-ABD2-568576EA5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3729-6079-41C8-B19A-5D57B85850DD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C9B0CE3-3685-433E-BE23-2C3B89D1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A70B242-5854-4131-99BC-35BDE012E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5617F-9E34-4B9B-82FC-5E4B5514A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480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E15D27B-4E1E-46CE-A6D1-1953E1B13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3729-6079-41C8-B19A-5D57B85850DD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11885E2-5F5A-476F-8229-6E058BA05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341474A-62B4-4BC8-9B78-DCCFA8426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5617F-9E34-4B9B-82FC-5E4B5514A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739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1137F8-8DE5-4A93-BFDE-CB75501A4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B3AD1C-EB2F-485F-A403-DC13331982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54904F3-8067-4C82-BB9A-B41E2F457E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147C030-7C8E-4912-8C89-CD579EC07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3729-6079-41C8-B19A-5D57B85850DD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678032-82D4-4936-9200-6B935EAAD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8025A58-87B8-4291-81EB-DBD70E2EA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5617F-9E34-4B9B-82FC-5E4B5514A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586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EA9AAC-4ED1-45AE-A531-4669E2E45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22057B4-7950-4CDD-8704-453D5FA197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0E6598-49DC-4363-9B44-D79307E7F7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7432A64-9A3C-407F-A3D0-E1468EC9F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3729-6079-41C8-B19A-5D57B85850DD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C600FE-78A2-4668-8654-B88D3D0E0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988027-7383-4046-B244-D4C8907A6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5617F-9E34-4B9B-82FC-5E4B5514A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352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A0D4-0D03-4177-9BBF-CCCC3B6C4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BF772D-C5F7-4D92-B042-D25EB124DE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A4138C-CBE6-44D4-A392-BE6E2DC77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3729-6079-41C8-B19A-5D57B85850DD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BA4C0B-118F-4762-9E62-453200410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741380-24EE-4BDC-ABF4-B1E710095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5617F-9E34-4B9B-82FC-5E4B5514A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544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6A43EE6-951A-49D6-B5BE-BB02E4EF4F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55ED4FA-DF96-4B86-BEC7-CBA37DB9BC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F178E2-BFCD-41C0-AA34-A1A0DCDF8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3729-6079-41C8-B19A-5D57B85850DD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253961-FEF2-44F4-A9DF-88086A97D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27FA46-3CBE-4FF8-BC59-8037E6B4F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5617F-9E34-4B9B-82FC-5E4B5514A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969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E414E7-B4FD-4452-91F7-20B6A5C45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578EFE-F378-4B4A-BEF7-83522E78B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EAFEED-9D00-461E-A756-06A9C2BB0E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43729-6079-41C8-B19A-5D57B85850DD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D36EDB-43FE-41E5-9D46-7C792D7D3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53843B-F09A-49BE-8C2D-B611A4DF2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5617F-9E34-4B9B-82FC-5E4B5514A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75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7A19CF-E47F-4CA5-8AC2-FBED1762B9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14363"/>
            <a:ext cx="9144000" cy="2387600"/>
          </a:xfrm>
        </p:spPr>
        <p:txBody>
          <a:bodyPr/>
          <a:lstStyle/>
          <a:p>
            <a:r>
              <a:rPr lang="en-US" b="1" dirty="0">
                <a:solidFill>
                  <a:srgbClr val="0066FF"/>
                </a:solidFill>
              </a:rPr>
              <a:t>IT-ULSK</a:t>
            </a:r>
            <a:endParaRPr lang="ru-RU" b="1" dirty="0">
              <a:solidFill>
                <a:srgbClr val="0066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591A8BA-4F1A-49FE-B9A6-14624EAEA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01963"/>
            <a:ext cx="9144000" cy="1655762"/>
          </a:xfrm>
        </p:spPr>
        <p:txBody>
          <a:bodyPr/>
          <a:lstStyle/>
          <a:p>
            <a:r>
              <a:rPr lang="ru-RU" dirty="0"/>
              <a:t>Интернет-портал о кластере информационных технологий Ульяновской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756976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92E7A5-23E8-43E6-8A98-35E8F0FCD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План реализации проекта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607F1959-CE98-4C70-A3BC-76FDD5FF5B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129747"/>
              </p:ext>
            </p:extLst>
          </p:nvPr>
        </p:nvGraphicFramePr>
        <p:xfrm>
          <a:off x="838200" y="1985617"/>
          <a:ext cx="10515600" cy="4608486"/>
        </p:xfrm>
        <a:graphic>
          <a:graphicData uri="http://schemas.openxmlformats.org/drawingml/2006/table">
            <a:tbl>
              <a:tblPr/>
              <a:tblGrid>
                <a:gridCol w="933657">
                  <a:extLst>
                    <a:ext uri="{9D8B030D-6E8A-4147-A177-3AD203B41FA5}">
                      <a16:colId xmlns:a16="http://schemas.microsoft.com/office/drawing/2014/main" val="826628786"/>
                    </a:ext>
                  </a:extLst>
                </a:gridCol>
                <a:gridCol w="5111280">
                  <a:extLst>
                    <a:ext uri="{9D8B030D-6E8A-4147-A177-3AD203B41FA5}">
                      <a16:colId xmlns:a16="http://schemas.microsoft.com/office/drawing/2014/main" val="1324399684"/>
                    </a:ext>
                  </a:extLst>
                </a:gridCol>
                <a:gridCol w="4470663">
                  <a:extLst>
                    <a:ext uri="{9D8B030D-6E8A-4147-A177-3AD203B41FA5}">
                      <a16:colId xmlns:a16="http://schemas.microsoft.com/office/drawing/2014/main" val="3321589003"/>
                    </a:ext>
                  </a:extLst>
                </a:gridCol>
              </a:tblGrid>
              <a:tr h="3189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>
                          <a:effectLst/>
                        </a:rPr>
                        <a:t>Этап</a:t>
                      </a:r>
                      <a:endParaRPr lang="ru-RU" sz="14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dirty="0">
                          <a:effectLst/>
                        </a:rPr>
                        <a:t>Задачи</a:t>
                      </a:r>
                      <a:endParaRPr lang="ru-RU" sz="14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>
                          <a:effectLst/>
                        </a:rPr>
                        <a:t>Ожидаемый результат</a:t>
                      </a:r>
                      <a:endParaRPr lang="ru-RU" sz="14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256728"/>
                  </a:ext>
                </a:extLst>
              </a:tr>
              <a:tr h="883229">
                <a:tc>
                  <a:txBody>
                    <a:bodyPr/>
                    <a:lstStyle/>
                    <a:p>
                      <a:pPr algn="ctr" fontAlgn="t"/>
                      <a:endParaRPr lang="ru-RU" sz="1400" dirty="0">
                        <a:effectLst/>
                      </a:endParaRPr>
                    </a:p>
                    <a:p>
                      <a:pPr algn="ctr" fontAlgn="t"/>
                      <a:r>
                        <a:rPr lang="ru-RU" sz="1400" dirty="0">
                          <a:effectLst/>
                        </a:rPr>
                        <a:t>октябрь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— Проведение интервью не менее чем с пятью компаниями Ульяновской области с целью уточнения функциональных требований разрабатываемого ресурса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— Разработка концепции проекта</a:t>
                      </a:r>
                    </a:p>
                    <a:p>
                      <a:pPr fontAlgn="t"/>
                      <a:endParaRPr lang="ru-RU" sz="1400" dirty="0">
                        <a:effectLst/>
                      </a:endParaRPr>
                    </a:p>
                    <a:p>
                      <a:pPr fontAlgn="t"/>
                      <a:endParaRPr lang="ru-RU" sz="14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ru-RU" sz="1400" dirty="0">
                        <a:effectLst/>
                      </a:endParaRPr>
                    </a:p>
                    <a:p>
                      <a:pPr fontAlgn="t"/>
                      <a:r>
                        <a:rPr lang="ru-RU" sz="1400" dirty="0">
                          <a:effectLst/>
                        </a:rPr>
                        <a:t>Проведение интервью, их расшифровка и краткое резюме. Разработанная концепция проекта.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5932824"/>
                  </a:ext>
                </a:extLst>
              </a:tr>
              <a:tr h="110403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>
                          <a:effectLst/>
                        </a:rPr>
                        <a:t>ноябрь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— Описание пользовательских сценариев, формирование функциональных требований</a:t>
                      </a:r>
                    </a:p>
                    <a:p>
                      <a:pPr fontAlgn="t"/>
                      <a:r>
                        <a:rPr lang="ru-RU" sz="1400" dirty="0">
                          <a:effectLst/>
                        </a:rPr>
                        <a:t>— Формирование и наполнение базы данных о компаниях, составляющих кластер информационных технологий Ульяновской области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— Проведение интервью не менее чем с пятью компаниями Ульяновской области с целью уточнения функциональных требований разрабатываемого ресурса</a:t>
                      </a:r>
                      <a:endParaRPr lang="en-US" sz="1400" dirty="0">
                        <a:effectLst/>
                      </a:endParaRPr>
                    </a:p>
                    <a:p>
                      <a:pPr fontAlgn="t"/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Описание пользовательских сценариев и сформированные функциональные требования к порталу кластера информационных технологий Ульяновской области. Сформированная и наполненная информацией база данных об </a:t>
                      </a:r>
                      <a:r>
                        <a:rPr lang="ru-RU" sz="1400" dirty="0" err="1">
                          <a:effectLst/>
                        </a:rPr>
                        <a:t>it</a:t>
                      </a:r>
                      <a:r>
                        <a:rPr lang="ru-RU" sz="1400" dirty="0">
                          <a:effectLst/>
                        </a:rPr>
                        <a:t>-компаниях </a:t>
                      </a:r>
                      <a:r>
                        <a:rPr lang="ru-RU" sz="1400" dirty="0" err="1">
                          <a:effectLst/>
                        </a:rPr>
                        <a:t>рагиона</a:t>
                      </a:r>
                      <a:r>
                        <a:rPr lang="ru-RU" sz="1400" dirty="0">
                          <a:effectLst/>
                        </a:rPr>
                        <a:t>. Проведение интервью, их расшифровка и краткое резюме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225507"/>
                  </a:ext>
                </a:extLst>
              </a:tr>
              <a:tr h="66242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>
                          <a:effectLst/>
                        </a:rPr>
                        <a:t>декабрь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dirty="0">
                          <a:effectLst/>
                        </a:rPr>
                        <a:t>— Прототипирование пользовательского интерфейса разрабатываемого ресурса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dirty="0">
                          <a:effectLst/>
                        </a:rPr>
                        <a:t>Готовый набор всех страниц интернет-портала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045619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6FB0CA9-9B86-4E7B-B642-2EFAB40E2F07}"/>
              </a:ext>
            </a:extLst>
          </p:cNvPr>
          <p:cNvSpPr txBox="1"/>
          <p:nvPr/>
        </p:nvSpPr>
        <p:spPr>
          <a:xfrm>
            <a:off x="838200" y="1506022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66FF"/>
                </a:solidFill>
              </a:rPr>
              <a:t>ЭТАП </a:t>
            </a:r>
            <a:r>
              <a:rPr lang="en-US" b="1" dirty="0">
                <a:solidFill>
                  <a:srgbClr val="0066FF"/>
                </a:solidFill>
              </a:rPr>
              <a:t>I</a:t>
            </a:r>
            <a:endParaRPr lang="ru-RU" b="1" dirty="0">
              <a:solidFill>
                <a:srgbClr val="0066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F3AE3B-A8BF-45E3-A690-25528E2FBDB6}"/>
              </a:ext>
            </a:extLst>
          </p:cNvPr>
          <p:cNvSpPr txBox="1"/>
          <p:nvPr/>
        </p:nvSpPr>
        <p:spPr>
          <a:xfrm rot="16200000">
            <a:off x="11294642" y="-96540"/>
            <a:ext cx="10416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rgbClr val="0066FF"/>
                </a:solidFill>
              </a:rPr>
              <a:t>02</a:t>
            </a:r>
            <a:endParaRPr lang="ru-RU" b="1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913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B43C5C-C440-44E8-8F58-0AE00FDE7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Встречи-интервью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1D4103-8DF4-4529-8B09-216C5569042C}"/>
              </a:ext>
            </a:extLst>
          </p:cNvPr>
          <p:cNvSpPr txBox="1"/>
          <p:nvPr/>
        </p:nvSpPr>
        <p:spPr>
          <a:xfrm>
            <a:off x="838200" y="1540617"/>
            <a:ext cx="89805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Были проведены интервью со следующими компаниями и их представителями: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53E0EC-D60A-46CF-99F7-C401455EB74E}"/>
              </a:ext>
            </a:extLst>
          </p:cNvPr>
          <p:cNvSpPr txBox="1"/>
          <p:nvPr/>
        </p:nvSpPr>
        <p:spPr>
          <a:xfrm>
            <a:off x="1175551" y="2060020"/>
            <a:ext cx="6094520" cy="42043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MST</a:t>
            </a:r>
            <a:r>
              <a:rPr lang="ru-RU" dirty="0"/>
              <a:t> (Николай Сергеевич </a:t>
            </a:r>
            <a:r>
              <a:rPr lang="ru-RU" dirty="0" err="1"/>
              <a:t>Фетюхин</a:t>
            </a:r>
            <a:r>
              <a:rPr lang="ru-RU" dirty="0"/>
              <a:t>)</a:t>
            </a:r>
          </a:p>
          <a:p>
            <a:pPr>
              <a:lnSpc>
                <a:spcPct val="150000"/>
              </a:lnSpc>
            </a:pPr>
            <a:r>
              <a:rPr lang="en-US" b="1" dirty="0" err="1"/>
              <a:t>Simbirsoft</a:t>
            </a:r>
            <a:r>
              <a:rPr lang="ru-RU" dirty="0"/>
              <a:t> (Олег </a:t>
            </a:r>
            <a:r>
              <a:rPr lang="ru-RU" dirty="0" err="1"/>
              <a:t>Федосович</a:t>
            </a:r>
            <a:r>
              <a:rPr lang="ru-RU" dirty="0"/>
              <a:t> Власенко)</a:t>
            </a:r>
          </a:p>
          <a:p>
            <a:pPr>
              <a:lnSpc>
                <a:spcPct val="150000"/>
              </a:lnSpc>
            </a:pPr>
            <a:r>
              <a:rPr lang="ru-RU" b="1" dirty="0"/>
              <a:t>АИС-Город</a:t>
            </a:r>
            <a:r>
              <a:rPr lang="ru-RU" dirty="0"/>
              <a:t>  (Валерий Михайлович </a:t>
            </a:r>
            <a:r>
              <a:rPr lang="ru-RU" dirty="0" err="1"/>
              <a:t>Кандаулов</a:t>
            </a:r>
            <a:r>
              <a:rPr lang="ru-RU" dirty="0"/>
              <a:t>)</a:t>
            </a:r>
          </a:p>
          <a:p>
            <a:pPr>
              <a:lnSpc>
                <a:spcPct val="150000"/>
              </a:lnSpc>
            </a:pPr>
            <a:r>
              <a:rPr lang="en-US" b="1" dirty="0" err="1"/>
              <a:t>Irlix</a:t>
            </a:r>
            <a:r>
              <a:rPr lang="ru-RU" dirty="0"/>
              <a:t> (Дмитрий Владимирович Немов)</a:t>
            </a:r>
          </a:p>
          <a:p>
            <a:pPr>
              <a:lnSpc>
                <a:spcPct val="150000"/>
              </a:lnSpc>
            </a:pPr>
            <a:r>
              <a:rPr lang="en-US" b="1" dirty="0"/>
              <a:t>ITECH</a:t>
            </a:r>
            <a:r>
              <a:rPr lang="ru-RU" dirty="0"/>
              <a:t> (Евгения Анатольевна Круглова)</a:t>
            </a:r>
          </a:p>
          <a:p>
            <a:pPr>
              <a:lnSpc>
                <a:spcPct val="150000"/>
              </a:lnSpc>
            </a:pPr>
            <a:r>
              <a:rPr lang="en-US" b="1" dirty="0"/>
              <a:t>ITM</a:t>
            </a:r>
            <a:r>
              <a:rPr lang="ru-RU" dirty="0"/>
              <a:t> (Камиль Калимуллин)</a:t>
            </a:r>
          </a:p>
          <a:p>
            <a:pPr>
              <a:lnSpc>
                <a:spcPct val="150000"/>
              </a:lnSpc>
            </a:pPr>
            <a:r>
              <a:rPr lang="ru-RU" b="1" dirty="0"/>
              <a:t>Симбирск-М+ </a:t>
            </a:r>
            <a:r>
              <a:rPr lang="ru-RU" dirty="0"/>
              <a:t>(Ключников Игорь Александрович)</a:t>
            </a:r>
          </a:p>
          <a:p>
            <a:pPr>
              <a:lnSpc>
                <a:spcPct val="150000"/>
              </a:lnSpc>
            </a:pPr>
            <a:r>
              <a:rPr lang="en-US" b="1" dirty="0"/>
              <a:t>ULSK.IT</a:t>
            </a:r>
            <a:r>
              <a:rPr lang="ru-RU" b="1" dirty="0"/>
              <a:t> </a:t>
            </a:r>
            <a:r>
              <a:rPr lang="ru-RU" dirty="0"/>
              <a:t>(Илья </a:t>
            </a:r>
            <a:r>
              <a:rPr lang="ru-RU" dirty="0" err="1"/>
              <a:t>Валкин</a:t>
            </a:r>
            <a:r>
              <a:rPr lang="ru-RU" dirty="0"/>
              <a:t>)</a:t>
            </a:r>
          </a:p>
          <a:p>
            <a:pPr>
              <a:lnSpc>
                <a:spcPct val="150000"/>
              </a:lnSpc>
            </a:pPr>
            <a:r>
              <a:rPr lang="ru-RU" b="1" dirty="0" err="1"/>
              <a:t>УмКО</a:t>
            </a:r>
            <a:r>
              <a:rPr lang="ru-RU" dirty="0"/>
              <a:t> (Михаил Вячеславович Войт)</a:t>
            </a:r>
          </a:p>
          <a:p>
            <a:pPr>
              <a:lnSpc>
                <a:spcPct val="150000"/>
              </a:lnSpc>
            </a:pPr>
            <a:r>
              <a:rPr lang="en-US" b="1" dirty="0" err="1"/>
              <a:t>Agatech</a:t>
            </a:r>
            <a:r>
              <a:rPr lang="ru-RU" dirty="0"/>
              <a:t> (Андрей Евгеньевич Клочков)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A9885FCC-195E-4366-83FD-7C411ADE4A2C}"/>
              </a:ext>
            </a:extLst>
          </p:cNvPr>
          <p:cNvSpPr/>
          <p:nvPr/>
        </p:nvSpPr>
        <p:spPr>
          <a:xfrm>
            <a:off x="934004" y="2250489"/>
            <a:ext cx="145741" cy="133165"/>
          </a:xfrm>
          <a:prstGeom prst="ellipse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8D8DAC6-8F22-49E3-85DE-A5DEA8479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004" y="2664961"/>
            <a:ext cx="158510" cy="14631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FF02022-E35A-436D-A959-8428812CF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004" y="3092585"/>
            <a:ext cx="158510" cy="14631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42A0B97-01B1-41B5-8F17-29A3F98FD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004" y="3520209"/>
            <a:ext cx="158510" cy="14631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DFAEAD7-57B3-422C-9B27-09868C11B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004" y="3900406"/>
            <a:ext cx="158510" cy="14631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026240E-BC39-433B-B6EE-5B73617BB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004" y="4336281"/>
            <a:ext cx="158510" cy="14631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FFD41FF-6E18-4C28-808A-A5B5BADD9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004" y="4724822"/>
            <a:ext cx="158510" cy="14631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B1B6654-5EDB-4E8E-9062-74DDEDAE7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084" y="5152072"/>
            <a:ext cx="158510" cy="14631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6596C7D-9289-422A-B19C-3FD0C0EB4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004" y="5579322"/>
            <a:ext cx="158510" cy="14631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81738DD-C137-46BA-B8C8-A3462A305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004" y="6006572"/>
            <a:ext cx="158510" cy="14631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FE25981-91F4-405C-AEC2-21F4368C510E}"/>
              </a:ext>
            </a:extLst>
          </p:cNvPr>
          <p:cNvSpPr txBox="1"/>
          <p:nvPr/>
        </p:nvSpPr>
        <p:spPr>
          <a:xfrm rot="16200000">
            <a:off x="11259286" y="9385"/>
            <a:ext cx="9420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rgbClr val="0066FF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694534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51FC1-CDB9-4DA2-B0BA-C0505B004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Встреча с </a:t>
            </a:r>
            <a:r>
              <a:rPr lang="ru-RU" b="1" dirty="0" err="1"/>
              <a:t>Н.Фетюхиным</a:t>
            </a:r>
            <a:endParaRPr lang="ru-RU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3436F9-98E1-44A7-BE16-C443E7C879CB}"/>
              </a:ext>
            </a:extLst>
          </p:cNvPr>
          <p:cNvSpPr txBox="1"/>
          <p:nvPr/>
        </p:nvSpPr>
        <p:spPr>
          <a:xfrm>
            <a:off x="838200" y="159841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66FF"/>
                </a:solidFill>
              </a:rPr>
              <a:t>Краткое резюме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DD71EB-909D-4827-90F7-47F33BE5A0E4}"/>
              </a:ext>
            </a:extLst>
          </p:cNvPr>
          <p:cNvSpPr txBox="1"/>
          <p:nvPr/>
        </p:nvSpPr>
        <p:spPr>
          <a:xfrm>
            <a:off x="838200" y="2183606"/>
            <a:ext cx="1014476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800"/>
              </a:spcAft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Не хватает полноты информации – необходимо создать интернет-источник с информацией, удовлетворяющей потребности пользователей. </a:t>
            </a:r>
          </a:p>
          <a:p>
            <a:pPr marL="342900" indent="-342900">
              <a:spcBef>
                <a:spcPts val="0"/>
              </a:spcBef>
              <a:spcAft>
                <a:spcPts val="800"/>
              </a:spcAft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Отобразить базовую информацию о компании: компетенции, стек технологий, размер компании, награды, позиции в рейтингах, портфолио, выручка, количество сотрудников. А также показать возможности нетворкинга, разместить информацию об </a:t>
            </a:r>
            <a:r>
              <a:rPr lang="ru-RU" sz="2000" dirty="0" err="1">
                <a:solidFill>
                  <a:srgbClr val="000000"/>
                </a:solidFill>
                <a:effectLst/>
              </a:rPr>
              <a:t>it</a:t>
            </a:r>
            <a:r>
              <a:rPr lang="ru-RU" sz="2000" dirty="0">
                <a:solidFill>
                  <a:srgbClr val="000000"/>
                </a:solidFill>
                <a:effectLst/>
              </a:rPr>
              <a:t>-событиях в регионе (календарь).</a:t>
            </a:r>
          </a:p>
          <a:p>
            <a:pPr marL="342900" indent="-342900">
              <a:spcBef>
                <a:spcPts val="0"/>
              </a:spcBef>
              <a:spcAft>
                <a:spcPts val="800"/>
              </a:spcAft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Можно сделать отдельный раздел – лента новостей компаний. Раз в год можно публиковать информацию об </a:t>
            </a:r>
            <a:r>
              <a:rPr lang="ru-RU" sz="2000" dirty="0" err="1">
                <a:solidFill>
                  <a:srgbClr val="000000"/>
                </a:solidFill>
                <a:effectLst/>
              </a:rPr>
              <a:t>it</a:t>
            </a:r>
            <a:r>
              <a:rPr lang="ru-RU" sz="2000" dirty="0">
                <a:solidFill>
                  <a:srgbClr val="000000"/>
                </a:solidFill>
                <a:effectLst/>
              </a:rPr>
              <a:t>-ландшафте Ульяновской области (компании, конференции, вузы и пр.).</a:t>
            </a:r>
          </a:p>
          <a:p>
            <a:pPr marL="342900" indent="-342900">
              <a:spcBef>
                <a:spcPts val="0"/>
              </a:spcBef>
              <a:spcAft>
                <a:spcPts val="800"/>
              </a:spcAft>
              <a:buAutoNum type="arabicParenR"/>
            </a:pPr>
            <a:r>
              <a:rPr lang="ru-RU" sz="2000" dirty="0">
                <a:solidFill>
                  <a:srgbClr val="000000"/>
                </a:solidFill>
              </a:rPr>
              <a:t>С</a:t>
            </a:r>
            <a:r>
              <a:rPr lang="ru-RU" sz="2000" dirty="0">
                <a:solidFill>
                  <a:srgbClr val="000000"/>
                </a:solidFill>
                <a:effectLst/>
              </a:rPr>
              <a:t>овмещая с экскурсией, можно взять интервью у представителя компании, и на базе этого сформировать карточку компании.</a:t>
            </a:r>
            <a:endParaRPr lang="ru-RU" sz="2000" dirty="0">
              <a:effectLst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4CF950-BFDC-4864-88AF-9E596371607B}"/>
              </a:ext>
            </a:extLst>
          </p:cNvPr>
          <p:cNvSpPr txBox="1"/>
          <p:nvPr/>
        </p:nvSpPr>
        <p:spPr>
          <a:xfrm rot="16200000">
            <a:off x="11247735" y="20935"/>
            <a:ext cx="965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rgbClr val="0066FF"/>
                </a:solidFill>
              </a:rPr>
              <a:t>04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663185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51FC1-CDB9-4DA2-B0BA-C0505B004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Встреча с </a:t>
            </a:r>
            <a:r>
              <a:rPr lang="ru-RU" b="1" dirty="0" err="1"/>
              <a:t>О.Власенко</a:t>
            </a:r>
            <a:endParaRPr lang="ru-RU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3436F9-98E1-44A7-BE16-C443E7C879CB}"/>
              </a:ext>
            </a:extLst>
          </p:cNvPr>
          <p:cNvSpPr txBox="1"/>
          <p:nvPr/>
        </p:nvSpPr>
        <p:spPr>
          <a:xfrm>
            <a:off x="838200" y="159841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66FF"/>
                </a:solidFill>
              </a:rPr>
              <a:t>Краткое резюме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DD71EB-909D-4827-90F7-47F33BE5A0E4}"/>
              </a:ext>
            </a:extLst>
          </p:cNvPr>
          <p:cNvSpPr txBox="1"/>
          <p:nvPr/>
        </p:nvSpPr>
        <p:spPr>
          <a:xfrm>
            <a:off x="838200" y="2183606"/>
            <a:ext cx="10144760" cy="3683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0"/>
              </a:spcBef>
              <a:spcAft>
                <a:spcPts val="800"/>
              </a:spcAft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Компаниям не интересно размещение информации о себе, поскольку их пиар-группы и так этим занимаются</a:t>
            </a:r>
          </a:p>
          <a:p>
            <a:pPr marL="457200" indent="-457200">
              <a:spcBef>
                <a:spcPts val="0"/>
              </a:spcBef>
              <a:spcAft>
                <a:spcPts val="800"/>
              </a:spcAft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Если проект сможет дать компаниям клиентов, то их интерес резко возрастет</a:t>
            </a:r>
            <a:endParaRPr lang="ru-RU" sz="2400" dirty="0">
              <a:effectLst/>
            </a:endParaRPr>
          </a:p>
          <a:p>
            <a:pPr marL="457200" indent="-457200">
              <a:spcBef>
                <a:spcPts val="0"/>
              </a:spcBef>
              <a:spcAft>
                <a:spcPts val="800"/>
              </a:spcAft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Не все компании заинтересованы в обычных студентах. Наиболее ценная ЦА – толковая зона абитуриентов, который город сильно теряет. Нужно показать всю цепочку пути айтишника, всю систему, показать учебные заведения и дальнейшую траекторию развития.  </a:t>
            </a:r>
            <a:endParaRPr lang="ru-RU" sz="2400" dirty="0">
              <a:effectLst/>
            </a:endParaRPr>
          </a:p>
          <a:p>
            <a:pPr marL="457200" indent="-457200">
              <a:spcBef>
                <a:spcPts val="0"/>
              </a:spcBef>
              <a:spcAft>
                <a:spcPts val="800"/>
              </a:spcAft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На будущее можно выделить еще несколько ЦА</a:t>
            </a:r>
            <a:endParaRPr lang="ru-RU" sz="2400" dirty="0">
              <a:effectLst/>
            </a:endParaRP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sz="2000" dirty="0">
                <a:solidFill>
                  <a:srgbClr val="000000"/>
                </a:solidFill>
                <a:effectLst/>
              </a:rPr>
              <a:t>        – Ульяновск, Ульяновская область</a:t>
            </a:r>
            <a:endParaRPr lang="ru-RU" sz="2400" dirty="0">
              <a:effectLst/>
            </a:endParaRP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sz="2000" dirty="0">
                <a:solidFill>
                  <a:srgbClr val="000000"/>
                </a:solidFill>
                <a:effectLst/>
              </a:rPr>
              <a:t>        – школьники и их родители</a:t>
            </a:r>
            <a:endParaRPr lang="ru-RU" sz="2400" dirty="0"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01ECD1-28BA-4AA9-803B-39F8F699F872}"/>
              </a:ext>
            </a:extLst>
          </p:cNvPr>
          <p:cNvSpPr txBox="1"/>
          <p:nvPr/>
        </p:nvSpPr>
        <p:spPr>
          <a:xfrm rot="16200000">
            <a:off x="11166455" y="-96540"/>
            <a:ext cx="1127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rgbClr val="0066FF"/>
                </a:solidFill>
              </a:rPr>
              <a:t>05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790143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51FC1-CDB9-4DA2-B0BA-C0505B004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Встреча с </a:t>
            </a:r>
            <a:r>
              <a:rPr lang="ru-RU" b="1" dirty="0" err="1"/>
              <a:t>В.Кандауловым</a:t>
            </a:r>
            <a:endParaRPr lang="ru-RU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3436F9-98E1-44A7-BE16-C443E7C879CB}"/>
              </a:ext>
            </a:extLst>
          </p:cNvPr>
          <p:cNvSpPr txBox="1"/>
          <p:nvPr/>
        </p:nvSpPr>
        <p:spPr>
          <a:xfrm>
            <a:off x="838200" y="159841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66FF"/>
                </a:solidFill>
              </a:rPr>
              <a:t>Краткое резюме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DD71EB-909D-4827-90F7-47F33BE5A0E4}"/>
              </a:ext>
            </a:extLst>
          </p:cNvPr>
          <p:cNvSpPr txBox="1"/>
          <p:nvPr/>
        </p:nvSpPr>
        <p:spPr>
          <a:xfrm>
            <a:off x="660400" y="2305526"/>
            <a:ext cx="10109200" cy="3559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64515" indent="-342900">
              <a:spcBef>
                <a:spcPts val="0"/>
              </a:spcBef>
              <a:spcAft>
                <a:spcPts val="1000"/>
              </a:spcAft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У проекта должна быть связка с образовательной траекторией и Политехом. Например, показывать список компетенций, необходимых для определенной вакансии или наоборот, после какой специальности, где можно работать.</a:t>
            </a:r>
            <a:endParaRPr lang="ru-RU" sz="2000" dirty="0"/>
          </a:p>
          <a:p>
            <a:pPr marL="564515" indent="-342900">
              <a:spcBef>
                <a:spcPts val="0"/>
              </a:spcBef>
              <a:spcAft>
                <a:spcPts val="1000"/>
              </a:spcAft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Сильный </a:t>
            </a:r>
            <a:r>
              <a:rPr lang="ru-RU" sz="2000" dirty="0" err="1">
                <a:solidFill>
                  <a:srgbClr val="000000"/>
                </a:solidFill>
                <a:effectLst/>
              </a:rPr>
              <a:t>визуал</a:t>
            </a:r>
            <a:r>
              <a:rPr lang="ru-RU" sz="2000" dirty="0">
                <a:solidFill>
                  <a:srgbClr val="000000"/>
                </a:solidFill>
                <a:effectLst/>
              </a:rPr>
              <a:t> и информативность, а не справочник. </a:t>
            </a:r>
          </a:p>
          <a:p>
            <a:pPr marL="564515" indent="-342900">
              <a:spcBef>
                <a:spcPts val="0"/>
              </a:spcBef>
              <a:spcAft>
                <a:spcPts val="1000"/>
              </a:spcAft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Проект должен попадать в определенную нишу, чтобы его могли найти в поиске и он был актуальным</a:t>
            </a:r>
            <a:r>
              <a:rPr lang="ru-RU" sz="2000" dirty="0"/>
              <a:t>.</a:t>
            </a:r>
          </a:p>
          <a:p>
            <a:pPr marL="564515" indent="-342900">
              <a:spcBef>
                <a:spcPts val="0"/>
              </a:spcBef>
              <a:spcAft>
                <a:spcPts val="1000"/>
              </a:spcAft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Проект может повысить узнаваемость региона и прорекламировать его, что привлечет абитуриентов поступать в Ульяновской области</a:t>
            </a:r>
            <a:endParaRPr lang="ru-RU" sz="2000" dirty="0">
              <a:effectLst/>
            </a:endParaRPr>
          </a:p>
          <a:p>
            <a:endParaRPr lang="ru-RU" sz="2400" dirty="0"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FE818C-6560-4C90-8355-52A3757CD1BE}"/>
              </a:ext>
            </a:extLst>
          </p:cNvPr>
          <p:cNvSpPr txBox="1"/>
          <p:nvPr/>
        </p:nvSpPr>
        <p:spPr>
          <a:xfrm rot="16200000">
            <a:off x="11232495" y="31909"/>
            <a:ext cx="9956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0066FF"/>
                </a:solidFill>
              </a:rPr>
              <a:t>06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4214001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51FC1-CDB9-4DA2-B0BA-C0505B004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Встреча с </a:t>
            </a:r>
            <a:r>
              <a:rPr lang="ru-RU" b="1" dirty="0" err="1"/>
              <a:t>Д.Немовым</a:t>
            </a:r>
            <a:endParaRPr lang="ru-RU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3436F9-98E1-44A7-BE16-C443E7C879CB}"/>
              </a:ext>
            </a:extLst>
          </p:cNvPr>
          <p:cNvSpPr txBox="1"/>
          <p:nvPr/>
        </p:nvSpPr>
        <p:spPr>
          <a:xfrm>
            <a:off x="838200" y="159841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66FF"/>
                </a:solidFill>
              </a:rPr>
              <a:t>Краткое резюме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5231BE-22B7-4392-80A8-C619062614A8}"/>
              </a:ext>
            </a:extLst>
          </p:cNvPr>
          <p:cNvSpPr txBox="1"/>
          <p:nvPr/>
        </p:nvSpPr>
        <p:spPr>
          <a:xfrm rot="16200000">
            <a:off x="11161375" y="-96540"/>
            <a:ext cx="11379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rgbClr val="0066FF"/>
                </a:solidFill>
              </a:rPr>
              <a:t>0</a:t>
            </a:r>
            <a:r>
              <a:rPr lang="en-US" sz="5400" b="1" dirty="0">
                <a:solidFill>
                  <a:srgbClr val="0066FF"/>
                </a:solidFill>
              </a:rPr>
              <a:t>7</a:t>
            </a:r>
            <a:endParaRPr lang="ru-RU" sz="5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FB7CF9-9220-4ECC-AAA2-7B149ADCE667}"/>
              </a:ext>
            </a:extLst>
          </p:cNvPr>
          <p:cNvSpPr txBox="1"/>
          <p:nvPr/>
        </p:nvSpPr>
        <p:spPr>
          <a:xfrm>
            <a:off x="838200" y="2259648"/>
            <a:ext cx="10815320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000000"/>
                </a:solidFill>
                <a:effectLst/>
              </a:rPr>
              <a:t>Разобщенность может быть связана с тем, что здесь все самостоятельные предприниматели, компании в том числе и конкуренты друг у друга.</a:t>
            </a:r>
            <a:endParaRPr lang="ru-RU" sz="2000" dirty="0">
              <a:effectLst/>
            </a:endParaRPr>
          </a:p>
          <a:p>
            <a:pPr marL="228600" indent="-228600"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000000"/>
                </a:solidFill>
                <a:effectLst/>
              </a:rPr>
              <a:t>Нехватка умных студентов. Нужно научиться удерживать выпускников. Потому что мы продолжаем их обучать, они просто садятся и уезжают, и мы их где-то подхватываем, но уже не в Ульяновске, а в Московской области.</a:t>
            </a:r>
            <a:endParaRPr lang="ru-RU" sz="2000" dirty="0">
              <a:effectLst/>
            </a:endParaRPr>
          </a:p>
          <a:p>
            <a:pPr marL="228600" indent="-228600"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000000"/>
                </a:solidFill>
                <a:effectLst/>
              </a:rPr>
              <a:t>Компаниям необходимо работать непосредственно с вузами, направлять на кафедры своих людей. Формировать план обучения, исходя из реальных производственных задач.</a:t>
            </a:r>
            <a:endParaRPr lang="ru-RU" sz="2000" dirty="0">
              <a:effectLst/>
            </a:endParaRPr>
          </a:p>
          <a:p>
            <a:pPr marL="228600" indent="-228600"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000000"/>
                </a:solidFill>
                <a:effectLst/>
              </a:rPr>
              <a:t>Больше думать про контекст. Самое ценное – это видение, которое нужно нарисовать. То есть, понять за счет чего объединить. Самая простая связь, которая на поверхности – это связь студент-сотрудник. И его более простая и высокая готовность к тому, что у нас будет здесь происходить.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20409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51FC1-CDB9-4DA2-B0BA-C0505B004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Встреча с </a:t>
            </a:r>
            <a:r>
              <a:rPr lang="ru-RU" b="1" dirty="0" err="1"/>
              <a:t>Е.Кругловой</a:t>
            </a:r>
            <a:endParaRPr lang="ru-RU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3436F9-98E1-44A7-BE16-C443E7C879CB}"/>
              </a:ext>
            </a:extLst>
          </p:cNvPr>
          <p:cNvSpPr txBox="1"/>
          <p:nvPr/>
        </p:nvSpPr>
        <p:spPr>
          <a:xfrm>
            <a:off x="838200" y="159841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66FF"/>
                </a:solidFill>
              </a:rPr>
              <a:t>Краткое резюме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4F305E-3331-4DD7-AF48-8ACD8ED04817}"/>
              </a:ext>
            </a:extLst>
          </p:cNvPr>
          <p:cNvSpPr txBox="1"/>
          <p:nvPr/>
        </p:nvSpPr>
        <p:spPr>
          <a:xfrm rot="16200000">
            <a:off x="11196935" y="32841"/>
            <a:ext cx="1066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0066FF"/>
                </a:solidFill>
              </a:rPr>
              <a:t>08</a:t>
            </a:r>
            <a:endParaRPr lang="ru-RU" sz="5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EB83EC-B8BB-4455-B00C-630E5D01A2C1}"/>
              </a:ext>
            </a:extLst>
          </p:cNvPr>
          <p:cNvSpPr txBox="1"/>
          <p:nvPr/>
        </p:nvSpPr>
        <p:spPr>
          <a:xfrm>
            <a:off x="838200" y="2323812"/>
            <a:ext cx="9738360" cy="3216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0"/>
              </a:spcBef>
              <a:spcAft>
                <a:spcPts val="1000"/>
              </a:spcAft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Любая проблема IT отрасли — это ресурсы, потому что это самая зависимая отрасль от ресурсов, а ресурсы — это люди, это сотрудники, это интеллект, который есть в этих сотрудниках. </a:t>
            </a:r>
            <a:endParaRPr lang="en-US" sz="2000" dirty="0">
              <a:solidFill>
                <a:srgbClr val="000000"/>
              </a:solidFill>
              <a:effectLst/>
            </a:endParaRPr>
          </a:p>
          <a:p>
            <a:pPr marL="457200" indent="-457200">
              <a:spcBef>
                <a:spcPts val="0"/>
              </a:spcBef>
              <a:spcAft>
                <a:spcPts val="1000"/>
              </a:spcAft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Проблема недостатка какой-то агрегированной информации существует, за 10 лет ситуация не изменилась.</a:t>
            </a:r>
          </a:p>
          <a:p>
            <a:pPr marL="457200" indent="-457200">
              <a:spcAft>
                <a:spcPts val="1000"/>
              </a:spcAft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На вопрос о необходимой информации должна отвечать сама аудитория, которая ищет эту информацию. Это должна быть информация, которая точно даст понимание, что это за компания, чем конкретно она занимается в IT-отрасли.</a:t>
            </a:r>
            <a:endParaRPr lang="ru-RU" sz="2000" dirty="0">
              <a:effectLst/>
            </a:endParaRPr>
          </a:p>
          <a:p>
            <a:pPr>
              <a:spcBef>
                <a:spcPts val="0"/>
              </a:spcBef>
              <a:spcAft>
                <a:spcPts val="1000"/>
              </a:spcAft>
            </a:pP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14289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51FC1-CDB9-4DA2-B0BA-C0505B004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Встреча с </a:t>
            </a:r>
            <a:r>
              <a:rPr lang="ru-RU" b="1" dirty="0" err="1"/>
              <a:t>К.Калимуллиным</a:t>
            </a:r>
            <a:endParaRPr lang="ru-RU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3436F9-98E1-44A7-BE16-C443E7C879CB}"/>
              </a:ext>
            </a:extLst>
          </p:cNvPr>
          <p:cNvSpPr txBox="1"/>
          <p:nvPr/>
        </p:nvSpPr>
        <p:spPr>
          <a:xfrm>
            <a:off x="838200" y="159841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66FF"/>
                </a:solidFill>
              </a:rPr>
              <a:t>Краткое резюме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A0389D-F434-4EBD-9361-0DD7842F66EB}"/>
              </a:ext>
            </a:extLst>
          </p:cNvPr>
          <p:cNvSpPr txBox="1"/>
          <p:nvPr/>
        </p:nvSpPr>
        <p:spPr>
          <a:xfrm>
            <a:off x="589280" y="2270160"/>
            <a:ext cx="9966960" cy="324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78815" indent="-457200">
              <a:spcBef>
                <a:spcPts val="0"/>
              </a:spcBef>
              <a:spcAft>
                <a:spcPts val="1000"/>
              </a:spcAft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Информационный портал — не новинка, поэтому, возможно, но не обладает уникальностью, которая поможет ему продержаться. Информацию можно найти на более крупных площадках в интернете. </a:t>
            </a:r>
            <a:endParaRPr lang="ru-RU" sz="2000" dirty="0">
              <a:effectLst/>
            </a:endParaRPr>
          </a:p>
          <a:p>
            <a:pPr marL="678815" indent="-457200">
              <a:spcBef>
                <a:spcPts val="0"/>
              </a:spcBef>
              <a:spcAft>
                <a:spcPts val="1000"/>
              </a:spcAft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Чтобы портал был интересен в нем были заинтересованы сами компании, нужно переработать идею и добавить что-то более уникальное.</a:t>
            </a:r>
            <a:endParaRPr lang="ru-RU" sz="2000" dirty="0">
              <a:effectLst/>
            </a:endParaRPr>
          </a:p>
          <a:p>
            <a:pPr marL="678815" indent="-457200">
              <a:spcBef>
                <a:spcPts val="0"/>
              </a:spcBef>
              <a:spcAft>
                <a:spcPts val="1000"/>
              </a:spcAft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Собрать комьюнити (мозговой штурм), чтобы обсудить возможные идеи по порталу и по тому, как его можно использовать.</a:t>
            </a:r>
            <a:endParaRPr lang="ru-RU" sz="2000" dirty="0">
              <a:effectLst/>
            </a:endParaRPr>
          </a:p>
          <a:p>
            <a:pPr marL="678815" indent="-457200">
              <a:spcBef>
                <a:spcPts val="0"/>
              </a:spcBef>
              <a:spcAft>
                <a:spcPts val="1000"/>
              </a:spcAft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Как идея, публиковать на портале информацию о продуктах сделанных в Ульяновске (</a:t>
            </a:r>
            <a:r>
              <a:rPr lang="ru-RU" sz="2000" dirty="0" err="1">
                <a:solidFill>
                  <a:srgbClr val="000000"/>
                </a:solidFill>
                <a:effectLst/>
              </a:rPr>
              <a:t>made</a:t>
            </a:r>
            <a:r>
              <a:rPr lang="ru-RU" sz="2000" dirty="0">
                <a:solidFill>
                  <a:srgbClr val="000000"/>
                </a:solidFill>
                <a:effectLst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</a:rPr>
              <a:t>in</a:t>
            </a:r>
            <a:r>
              <a:rPr lang="ru-RU" sz="2000" dirty="0">
                <a:solidFill>
                  <a:srgbClr val="000000"/>
                </a:solidFill>
                <a:effectLst/>
              </a:rPr>
              <a:t> Ульяновск)</a:t>
            </a:r>
            <a:endParaRPr lang="ru-RU" sz="2000" dirty="0"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DDFD47-178E-4AEA-B602-90FEC54C22CD}"/>
              </a:ext>
            </a:extLst>
          </p:cNvPr>
          <p:cNvSpPr txBox="1"/>
          <p:nvPr/>
        </p:nvSpPr>
        <p:spPr>
          <a:xfrm rot="16200000">
            <a:off x="11125815" y="-96540"/>
            <a:ext cx="1209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0066FF"/>
                </a:solidFill>
              </a:rPr>
              <a:t>09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793287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51FC1-CDB9-4DA2-B0BA-C0505B004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Встреча с </a:t>
            </a:r>
            <a:r>
              <a:rPr lang="ru-RU" b="1" dirty="0" err="1"/>
              <a:t>И.Валкиным</a:t>
            </a:r>
            <a:endParaRPr lang="ru-RU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3436F9-98E1-44A7-BE16-C443E7C879CB}"/>
              </a:ext>
            </a:extLst>
          </p:cNvPr>
          <p:cNvSpPr txBox="1"/>
          <p:nvPr/>
        </p:nvSpPr>
        <p:spPr>
          <a:xfrm>
            <a:off x="838200" y="159841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66FF"/>
                </a:solidFill>
              </a:rPr>
              <a:t>Краткое резюме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05A646-8347-44FD-A13C-D606CC3E6501}"/>
              </a:ext>
            </a:extLst>
          </p:cNvPr>
          <p:cNvSpPr txBox="1"/>
          <p:nvPr/>
        </p:nvSpPr>
        <p:spPr>
          <a:xfrm>
            <a:off x="838200" y="2433658"/>
            <a:ext cx="9525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ru-RU" sz="2000" dirty="0"/>
              <a:t>Кадры — главная проблема IT отрасли на данный момент. 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000" dirty="0"/>
              <a:t>Портал может помочь решить проблему с кадрами за счет студентов в какой-то мере. 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000" dirty="0"/>
              <a:t>С компаний нужно брать устное согласие на размещение информации, можно брать информацию из открытых источников.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В карточке компании точно должно быть: основные направления деятельности, в каких нишах работает, возможно основные заказчики, специализация, в плане техпроцесс, языки программирования, в том числе сопутствующие какие-то, IT-консалтинг, маркетинг, дизайнерские услуги, социалка, количество сотрудников. </a:t>
            </a:r>
            <a:endParaRPr lang="ru-RU" sz="2000" dirty="0"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81CF3-D1C5-47B4-ADF7-6A84F85A0EE9}"/>
              </a:ext>
            </a:extLst>
          </p:cNvPr>
          <p:cNvSpPr txBox="1"/>
          <p:nvPr/>
        </p:nvSpPr>
        <p:spPr>
          <a:xfrm rot="16200000">
            <a:off x="11171535" y="-96540"/>
            <a:ext cx="1117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0066FF"/>
                </a:solidFill>
              </a:rPr>
              <a:t>10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4071321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51FC1-CDB9-4DA2-B0BA-C0505B004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Встреча с </a:t>
            </a:r>
            <a:r>
              <a:rPr lang="ru-RU" b="1" dirty="0" err="1"/>
              <a:t>И.Ключниковым</a:t>
            </a:r>
            <a:endParaRPr lang="ru-RU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3436F9-98E1-44A7-BE16-C443E7C879CB}"/>
              </a:ext>
            </a:extLst>
          </p:cNvPr>
          <p:cNvSpPr txBox="1"/>
          <p:nvPr/>
        </p:nvSpPr>
        <p:spPr>
          <a:xfrm>
            <a:off x="838200" y="159841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66FF"/>
                </a:solidFill>
              </a:rPr>
              <a:t>Краткое резюме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E773F8-C8E8-4CEB-85C7-8A41734B8A0F}"/>
              </a:ext>
            </a:extLst>
          </p:cNvPr>
          <p:cNvSpPr txBox="1"/>
          <p:nvPr/>
        </p:nvSpPr>
        <p:spPr>
          <a:xfrm>
            <a:off x="838200" y="2397264"/>
            <a:ext cx="988568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ru-RU" sz="2000" dirty="0"/>
              <a:t>Проблемы IT компаний: они всегда были ориентированы на заказчика, с зарубежными заказчиками проблемы, а местный рынок ещё не сформировался. «Кадровый голод» — не возможно устроить всех на желаемую должность, а некоторых кадров не хватает. Компании заинтересованы в привлечении новых кадров, особенно молодых.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000" dirty="0"/>
              <a:t>В карточке компании хотелось бы видеть такую информацию, чтобы люди захотели устраиваться в эту компанию. Не нужно согласовывать информацию, которая размещена на официальном сайте. 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000" dirty="0"/>
              <a:t>Важно рассказывать, что IT отрасль шире, чем просто программирование.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9915B9-2C8C-41E9-9A6B-B83E8F68295B}"/>
              </a:ext>
            </a:extLst>
          </p:cNvPr>
          <p:cNvSpPr txBox="1"/>
          <p:nvPr/>
        </p:nvSpPr>
        <p:spPr>
          <a:xfrm rot="16200000">
            <a:off x="11146135" y="-96540"/>
            <a:ext cx="1168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0066FF"/>
                </a:solidFill>
              </a:rPr>
              <a:t>11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913769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51FC1-CDB9-4DA2-B0BA-C0505B004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Встреча с </a:t>
            </a:r>
            <a:r>
              <a:rPr lang="ru-RU" b="1" dirty="0" err="1"/>
              <a:t>М.Войтом</a:t>
            </a:r>
            <a:endParaRPr lang="ru-RU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3436F9-98E1-44A7-BE16-C443E7C879CB}"/>
              </a:ext>
            </a:extLst>
          </p:cNvPr>
          <p:cNvSpPr txBox="1"/>
          <p:nvPr/>
        </p:nvSpPr>
        <p:spPr>
          <a:xfrm>
            <a:off x="838200" y="159841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66FF"/>
                </a:solidFill>
              </a:rPr>
              <a:t>Краткое резюме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7515E3-3215-499F-8479-33CFABDEEFE1}"/>
              </a:ext>
            </a:extLst>
          </p:cNvPr>
          <p:cNvSpPr txBox="1"/>
          <p:nvPr/>
        </p:nvSpPr>
        <p:spPr>
          <a:xfrm>
            <a:off x="838200" y="2425115"/>
            <a:ext cx="932688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ru-RU" sz="2000" dirty="0"/>
              <a:t>Существует проблема отсутствия кадров и специалистов IT отрасли. 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Возможно, современные студенты не так осведомлены об IT компаниях региона. 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Информации об IT компаниях региона достаточно много, однако не будет лишним открыть дополнительный портал. 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Нужно больше информации о мероприятиях в регионе: для кого они, зачем людям из других регионов на них приезжать. 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Стоит собирать больше информации о компаниях, о которых мало известно, чтобы расширять базу. Так как о небольших новых компаниях мало отзывов, следовательно меньше доверия со стороны заказчиков и соискателей. </a:t>
            </a:r>
            <a:endParaRPr lang="ru-RU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EC0E9D-F4DF-4ABA-9C40-D5522CD5CB4D}"/>
              </a:ext>
            </a:extLst>
          </p:cNvPr>
          <p:cNvSpPr txBox="1"/>
          <p:nvPr/>
        </p:nvSpPr>
        <p:spPr>
          <a:xfrm rot="16200000">
            <a:off x="11176615" y="-96540"/>
            <a:ext cx="11074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0066FF"/>
                </a:solidFill>
              </a:rPr>
              <a:t>12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357771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51FC1-CDB9-4DA2-B0BA-C0505B004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Встреча с </a:t>
            </a:r>
            <a:r>
              <a:rPr lang="ru-RU" b="1" dirty="0" err="1"/>
              <a:t>А.Клочковым</a:t>
            </a:r>
            <a:endParaRPr lang="ru-RU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3436F9-98E1-44A7-BE16-C443E7C879CB}"/>
              </a:ext>
            </a:extLst>
          </p:cNvPr>
          <p:cNvSpPr txBox="1"/>
          <p:nvPr/>
        </p:nvSpPr>
        <p:spPr>
          <a:xfrm>
            <a:off x="838200" y="159841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66FF"/>
                </a:solidFill>
              </a:rPr>
              <a:t>Краткое резюме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659E60-0942-4B75-9EB7-6D59BCCBE202}"/>
              </a:ext>
            </a:extLst>
          </p:cNvPr>
          <p:cNvSpPr txBox="1"/>
          <p:nvPr/>
        </p:nvSpPr>
        <p:spPr>
          <a:xfrm rot="16200000">
            <a:off x="8682335" y="-2481759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0066FF"/>
                </a:solidFill>
              </a:rPr>
              <a:t>13</a:t>
            </a:r>
            <a:endParaRPr lang="ru-RU" sz="5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DBE824-DDA0-4260-B526-903CE226206A}"/>
              </a:ext>
            </a:extLst>
          </p:cNvPr>
          <p:cNvSpPr txBox="1"/>
          <p:nvPr/>
        </p:nvSpPr>
        <p:spPr>
          <a:xfrm>
            <a:off x="838200" y="2602449"/>
            <a:ext cx="9535160" cy="21954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0"/>
              </a:spcBef>
              <a:spcAft>
                <a:spcPts val="1000"/>
              </a:spcAft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Проблема IT отрасли — низкий уровень образования и неактуальные знания у студентов и стажеров. </a:t>
            </a:r>
            <a:endParaRPr lang="ru-RU" sz="2000" dirty="0">
              <a:effectLst/>
            </a:endParaRPr>
          </a:p>
          <a:p>
            <a:pPr marL="457200" indent="-457200">
              <a:spcBef>
                <a:spcPts val="0"/>
              </a:spcBef>
              <a:spcAft>
                <a:spcPts val="1000"/>
              </a:spcAft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Проект будет полезен, если к нему подключится, например, Министерство образования </a:t>
            </a:r>
            <a:endParaRPr lang="ru-RU" sz="2000" dirty="0">
              <a:effectLst/>
            </a:endParaRPr>
          </a:p>
          <a:p>
            <a:pPr marL="457200" indent="-457200">
              <a:spcBef>
                <a:spcPts val="0"/>
              </a:spcBef>
              <a:spcAft>
                <a:spcPts val="1000"/>
              </a:spcAft>
              <a:buFont typeface="+mj-lt"/>
              <a:buAutoNum type="arabicParenR"/>
            </a:pPr>
            <a:r>
              <a:rPr lang="ru-RU" sz="2000" dirty="0">
                <a:solidFill>
                  <a:srgbClr val="000000"/>
                </a:solidFill>
                <a:effectLst/>
              </a:rPr>
              <a:t>Важно сделать акцент на стажировках, практиках для дипломных работ и курсовых, так как такой информации мало в интернете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66025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2038A2-42B2-4AB2-BC52-3DE53AAF9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Концепция</a:t>
            </a:r>
            <a:r>
              <a:rPr lang="ru-RU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BF0E67-DC10-4D3D-9440-B5DC9087FBC2}"/>
              </a:ext>
            </a:extLst>
          </p:cNvPr>
          <p:cNvSpPr txBox="1"/>
          <p:nvPr/>
        </p:nvSpPr>
        <p:spPr>
          <a:xfrm>
            <a:off x="838199" y="1690688"/>
            <a:ext cx="100990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66FF"/>
                </a:solidFill>
              </a:rPr>
              <a:t>IT-ULSK</a:t>
            </a:r>
            <a:r>
              <a:rPr lang="en-US" sz="2000" dirty="0"/>
              <a:t> – </a:t>
            </a:r>
            <a:r>
              <a:rPr lang="ru-RU" sz="2000" dirty="0"/>
              <a:t>интернет-портал о кластере информационных технологий Ульяновской области.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AB3DEC-DA34-4F5A-891C-97C62825C6C4}"/>
              </a:ext>
            </a:extLst>
          </p:cNvPr>
          <p:cNvSpPr txBox="1"/>
          <p:nvPr/>
        </p:nvSpPr>
        <p:spPr>
          <a:xfrm>
            <a:off x="838198" y="3182410"/>
            <a:ext cx="10099089" cy="1841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>
                <a:effectLst/>
                <a:ea typeface="Calibri" panose="020F0502020204030204" pitchFamily="34" charset="0"/>
              </a:rPr>
              <a:t>Несмотря на высокий уровень развития ИТ-отрасли, существует проблема недостатка полноты информации</a:t>
            </a:r>
            <a:r>
              <a:rPr lang="en-US" sz="2000" dirty="0">
                <a:effectLst/>
                <a:ea typeface="Calibri" panose="020F0502020204030204" pitchFamily="34" charset="0"/>
              </a:rPr>
              <a:t> </a:t>
            </a:r>
            <a:r>
              <a:rPr lang="ru-RU" sz="2000" dirty="0">
                <a:effectLst/>
                <a:ea typeface="Calibri" panose="020F0502020204030204" pitchFamily="34" charset="0"/>
              </a:rPr>
              <a:t>и дефицита кадров в компаниях региона. Проект, предоставляя обширные и актуальные данные о ключевых компаниях, технологических инновациях, событиях и новостях в сфере информационных технологий, размещая актуальные программы стажировок и вакансии, может решить данную проблему.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055882-A282-4474-9223-0DC03ED70CA5}"/>
              </a:ext>
            </a:extLst>
          </p:cNvPr>
          <p:cNvSpPr txBox="1"/>
          <p:nvPr/>
        </p:nvSpPr>
        <p:spPr>
          <a:xfrm>
            <a:off x="838198" y="2602146"/>
            <a:ext cx="29740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66FF"/>
                </a:solidFill>
              </a:rPr>
              <a:t>ПРОБЛЕМА</a:t>
            </a:r>
            <a:endParaRPr lang="ru-RU" sz="3600" b="1" dirty="0">
              <a:solidFill>
                <a:srgbClr val="0066FF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7FF363-B2CA-4E32-8148-A3AFF72CDAC7}"/>
              </a:ext>
            </a:extLst>
          </p:cNvPr>
          <p:cNvSpPr txBox="1"/>
          <p:nvPr/>
        </p:nvSpPr>
        <p:spPr>
          <a:xfrm rot="16200000">
            <a:off x="11279475" y="-96540"/>
            <a:ext cx="10719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0066FF"/>
                </a:solidFill>
              </a:rPr>
              <a:t>14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512586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FF943C-C013-457B-9C16-324C77FBF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Концепция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F78505-E9F2-493E-92FB-BEB1921892E6}"/>
              </a:ext>
            </a:extLst>
          </p:cNvPr>
          <p:cNvSpPr txBox="1"/>
          <p:nvPr/>
        </p:nvSpPr>
        <p:spPr>
          <a:xfrm>
            <a:off x="838200" y="1601965"/>
            <a:ext cx="6094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66FF"/>
                </a:solidFill>
              </a:rPr>
              <a:t>ЦЕЛЕВЫЕ АУДИТОРИИ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B59EDE8-EFB1-4D76-B278-9136D889D330}"/>
              </a:ext>
            </a:extLst>
          </p:cNvPr>
          <p:cNvSpPr/>
          <p:nvPr/>
        </p:nvSpPr>
        <p:spPr>
          <a:xfrm>
            <a:off x="589625" y="2497292"/>
            <a:ext cx="3449715" cy="389375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IT-компании Ульяновска. Юридические лица, зарегистрированные в Ульяновской области и осуществляющие свою деятельность в сфере информационных технологий. Интерес: обновление кадров, привлечение новых сотрудников.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CE65B4-ED43-481B-AC34-E75C9282B96A}"/>
              </a:ext>
            </a:extLst>
          </p:cNvPr>
          <p:cNvSpPr txBox="1"/>
          <p:nvPr/>
        </p:nvSpPr>
        <p:spPr>
          <a:xfrm>
            <a:off x="1106010" y="2736009"/>
            <a:ext cx="304873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IT-компании Ульяновска</a:t>
            </a:r>
          </a:p>
          <a:p>
            <a:endParaRPr lang="ru-RU" b="1" dirty="0"/>
          </a:p>
          <a:p>
            <a:r>
              <a:rPr lang="ru-RU" dirty="0"/>
              <a:t>Юридические лица, зарегистрированные в Ульяновской области и осуществляющие свою деятельность в сфере информационных технологий. Интерес: обновление кадров, привлечение новых сотрудников.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7D89E50-D982-492D-9383-4198640DE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441" y="2470977"/>
            <a:ext cx="3481118" cy="392006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D3343C5-0766-4B40-A64F-FE66EFBA7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2660" y="2470977"/>
            <a:ext cx="3481118" cy="39200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4E4289F-B50C-4FDF-9C08-47047992F423}"/>
              </a:ext>
            </a:extLst>
          </p:cNvPr>
          <p:cNvSpPr txBox="1"/>
          <p:nvPr/>
        </p:nvSpPr>
        <p:spPr>
          <a:xfrm>
            <a:off x="4555725" y="2711062"/>
            <a:ext cx="328083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Соискатели</a:t>
            </a:r>
            <a:endParaRPr lang="ru-RU" dirty="0"/>
          </a:p>
          <a:p>
            <a:endParaRPr lang="ru-RU" dirty="0"/>
          </a:p>
          <a:p>
            <a:r>
              <a:rPr lang="ru-RU" dirty="0"/>
              <a:t>Специалисты. Интерес: понять тенденции рынка, определить вектор профессионального развития.</a:t>
            </a:r>
          </a:p>
          <a:p>
            <a:pPr marL="342900" indent="-342900">
              <a:buAutoNum type="alphaLcPeriod"/>
            </a:pPr>
            <a:endParaRPr lang="ru-RU" dirty="0"/>
          </a:p>
          <a:p>
            <a:r>
              <a:rPr lang="ru-RU" dirty="0"/>
              <a:t>Студенты. Интерес: понять и найти точки входа в профессию, подобрать релевантные программы стажировок или вакансию.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C79878-E514-43EF-9ABB-DA21ECDDC316}"/>
              </a:ext>
            </a:extLst>
          </p:cNvPr>
          <p:cNvSpPr txBox="1"/>
          <p:nvPr/>
        </p:nvSpPr>
        <p:spPr>
          <a:xfrm>
            <a:off x="8566952" y="2736009"/>
            <a:ext cx="289338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Потенциальные клиенты</a:t>
            </a:r>
          </a:p>
          <a:p>
            <a:endParaRPr lang="ru-RU" dirty="0"/>
          </a:p>
          <a:p>
            <a:r>
              <a:rPr lang="ru-RU" dirty="0"/>
              <a:t>Категория, ищущая </a:t>
            </a:r>
            <a:r>
              <a:rPr lang="ru-RU" dirty="0" err="1"/>
              <a:t>it</a:t>
            </a:r>
            <a:r>
              <a:rPr lang="ru-RU" dirty="0"/>
              <a:t>-решения для своих бизнес-потребностей. Интерес: принятие решения о сотрудничестве с помощью сравнения характеристик.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7D720C-55F8-4803-BA57-BC98C22E8B24}"/>
              </a:ext>
            </a:extLst>
          </p:cNvPr>
          <p:cNvSpPr txBox="1"/>
          <p:nvPr/>
        </p:nvSpPr>
        <p:spPr>
          <a:xfrm rot="16200000">
            <a:off x="11319260" y="5289"/>
            <a:ext cx="99241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0066FF"/>
                </a:solidFill>
              </a:rPr>
              <a:t>15</a:t>
            </a:r>
            <a:endParaRPr lang="ru-RU" sz="5400" b="1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4463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1372</Words>
  <Application>Microsoft Office PowerPoint</Application>
  <PresentationFormat>Широкоэкранный</PresentationFormat>
  <Paragraphs>126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IT-ULSK</vt:lpstr>
      <vt:lpstr>План реализации проекта</vt:lpstr>
      <vt:lpstr>Встречи-интервью</vt:lpstr>
      <vt:lpstr>Встреча с Н.Фетюхиным</vt:lpstr>
      <vt:lpstr>Встреча с О.Власенко</vt:lpstr>
      <vt:lpstr>Встреча с В.Кандауловым</vt:lpstr>
      <vt:lpstr>Встреча с Д.Немовым</vt:lpstr>
      <vt:lpstr>Встреча с Е.Кругловой</vt:lpstr>
      <vt:lpstr>Встреча с К.Калимуллиным</vt:lpstr>
      <vt:lpstr>Встреча с И.Валкиным</vt:lpstr>
      <vt:lpstr>Встреча с И.Ключниковым</vt:lpstr>
      <vt:lpstr>Встреча с М.Войтом</vt:lpstr>
      <vt:lpstr>Встреча с А.Клочковым</vt:lpstr>
      <vt:lpstr>Концепция </vt:lpstr>
      <vt:lpstr>Концепция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IT-ULSK</dc:title>
  <dc:creator>1</dc:creator>
  <cp:lastModifiedBy>Дарья Грачева</cp:lastModifiedBy>
  <cp:revision>18</cp:revision>
  <dcterms:created xsi:type="dcterms:W3CDTF">2023-12-29T04:15:59Z</dcterms:created>
  <dcterms:modified xsi:type="dcterms:W3CDTF">2024-12-25T19:54:46Z</dcterms:modified>
</cp:coreProperties>
</file>