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Montserrat"/>
      <p:regular r:id="rId17"/>
      <p:bold r:id="rId18"/>
      <p:italic r:id="rId19"/>
      <p:boldItalic r:id="rId20"/>
    </p:embeddedFont>
    <p:embeddedFont>
      <p:font typeface="Montserrat Ligh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Italic.fntdata"/><Relationship Id="rId11" Type="http://schemas.openxmlformats.org/officeDocument/2006/relationships/slide" Target="slides/slide6.xml"/><Relationship Id="rId22" Type="http://schemas.openxmlformats.org/officeDocument/2006/relationships/font" Target="fonts/MontserratLight-bold.fntdata"/><Relationship Id="rId10" Type="http://schemas.openxmlformats.org/officeDocument/2006/relationships/slide" Target="slides/slide5.xml"/><Relationship Id="rId21" Type="http://schemas.openxmlformats.org/officeDocument/2006/relationships/font" Target="fonts/MontserratLight-regular.fntdata"/><Relationship Id="rId13" Type="http://schemas.openxmlformats.org/officeDocument/2006/relationships/slide" Target="slides/slide8.xml"/><Relationship Id="rId24" Type="http://schemas.openxmlformats.org/officeDocument/2006/relationships/font" Target="fonts/MontserratLight-boldItalic.fntdata"/><Relationship Id="rId12" Type="http://schemas.openxmlformats.org/officeDocument/2006/relationships/slide" Target="slides/slide7.xml"/><Relationship Id="rId23" Type="http://schemas.openxmlformats.org/officeDocument/2006/relationships/font" Target="fonts/MontserratLigh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Montserrat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Montserrat-italic.fntdata"/><Relationship Id="rId6" Type="http://schemas.openxmlformats.org/officeDocument/2006/relationships/slide" Target="slides/slide1.xml"/><Relationship Id="rId18" Type="http://schemas.openxmlformats.org/officeDocument/2006/relationships/font" Target="fonts/Montserra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1" name="Google Shape;13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" name="Google Shape;13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" name="Google Shape;8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" name="Google Shape;9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4" name="Google Shape;12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2.png"/><Relationship Id="rId7" Type="http://schemas.openxmlformats.org/officeDocument/2006/relationships/image" Target="../media/image7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2.png"/><Relationship Id="rId6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4576740" y="1759036"/>
            <a:ext cx="4591757" cy="33970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4577353" y="-2"/>
            <a:ext cx="4591145" cy="1759038"/>
          </a:xfrm>
          <a:prstGeom prst="rect">
            <a:avLst/>
          </a:prstGeom>
          <a:solidFill>
            <a:srgbClr val="FDA73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ru-RU" sz="105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Лого</a:t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4567261" y="4475135"/>
            <a:ext cx="4599716" cy="680186"/>
          </a:xfrm>
          <a:prstGeom prst="rect">
            <a:avLst/>
          </a:prstGeom>
          <a:solidFill>
            <a:srgbClr val="9F00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6613897" y="-2"/>
            <a:ext cx="2554598" cy="3206211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Рисунок 22" id="58" name="Google Shape;5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5797" y="-7407080"/>
            <a:ext cx="3096408" cy="435457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/>
          <p:nvPr/>
        </p:nvSpPr>
        <p:spPr>
          <a:xfrm>
            <a:off x="6613895" y="1761784"/>
            <a:ext cx="2553082" cy="339700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131664" y="2026805"/>
            <a:ext cx="4287000" cy="9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15875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Проект "Start&amp;Grow" предоставляет cобой чат-бота для поиска и выбора различных тренингов, курсов, мастер классов и семинаров по развитию профессиональных и личных навыков.</a:t>
            </a:r>
            <a:endParaRPr b="0" i="0" sz="105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61" name="Google Shape;61;p13"/>
          <p:cNvSpPr txBox="1"/>
          <p:nvPr>
            <p:ph type="ctrTitle"/>
          </p:nvPr>
        </p:nvSpPr>
        <p:spPr>
          <a:xfrm>
            <a:off x="181980" y="310794"/>
            <a:ext cx="5870906" cy="81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b="1" lang="ru-RU" sz="2400">
                <a:solidFill>
                  <a:srgbClr val="9F00FF"/>
                </a:solidFill>
                <a:latin typeface="Montserrat"/>
                <a:ea typeface="Montserrat"/>
                <a:cs typeface="Montserrat"/>
                <a:sym typeface="Montserrat"/>
              </a:rPr>
              <a:t>Start&amp;Grow</a:t>
            </a:r>
            <a:endParaRPr b="1" sz="2400">
              <a:solidFill>
                <a:srgbClr val="9F00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260778" y="1696203"/>
            <a:ext cx="31167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О чем проект</a:t>
            </a:r>
            <a:endParaRPr b="0" i="0" sz="12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260759" y="3848720"/>
            <a:ext cx="3116759" cy="63269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>
                <a:latin typeface="Montserrat Light"/>
                <a:ea typeface="Montserrat Light"/>
                <a:cs typeface="Montserrat Light"/>
                <a:sym typeface="Montserrat Light"/>
              </a:rPr>
              <a:t>Дереженко Алина Сергеевна</a:t>
            </a:r>
            <a:r>
              <a:rPr b="0" i="0" lang="ru-RU" sz="12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 </a:t>
            </a:r>
            <a:br>
              <a:rPr b="0" i="0" lang="ru-RU" sz="12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</a:br>
            <a:r>
              <a:rPr lang="ru-RU" sz="1200">
                <a:latin typeface="Montserrat Light"/>
                <a:ea typeface="Montserrat Light"/>
                <a:cs typeface="Montserrat Light"/>
                <a:sym typeface="Montserrat Light"/>
              </a:rPr>
              <a:t>79510926377</a:t>
            </a:r>
            <a:endParaRPr b="0" i="0" sz="9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64" name="Google Shape;6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70800" y="4534663"/>
            <a:ext cx="1448725" cy="56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70793" y="99196"/>
            <a:ext cx="1738225" cy="134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3" title="УлГТУ.png"/>
          <p:cNvPicPr preferRelativeResize="0"/>
          <p:nvPr/>
        </p:nvPicPr>
        <p:blipFill rotWithShape="1">
          <a:blip r:embed="rId6">
            <a:alphaModFix/>
          </a:blip>
          <a:srcRect b="37406" l="20710" r="24542" t="26524"/>
          <a:stretch/>
        </p:blipFill>
        <p:spPr>
          <a:xfrm>
            <a:off x="4705425" y="2447225"/>
            <a:ext cx="1803600" cy="1188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3"/>
          <p:cNvPicPr preferRelativeResize="0"/>
          <p:nvPr/>
        </p:nvPicPr>
        <p:blipFill rotWithShape="1">
          <a:blip r:embed="rId7">
            <a:alphaModFix/>
          </a:blip>
          <a:srcRect b="33612" l="0" r="0" t="35549"/>
          <a:stretch/>
        </p:blipFill>
        <p:spPr>
          <a:xfrm>
            <a:off x="6750600" y="2355981"/>
            <a:ext cx="2361925" cy="72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2"/>
          <p:cNvSpPr txBox="1"/>
          <p:nvPr>
            <p:ph type="title"/>
          </p:nvPr>
        </p:nvSpPr>
        <p:spPr>
          <a:xfrm>
            <a:off x="311700" y="383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4000">
                <a:latin typeface="Montserrat"/>
                <a:ea typeface="Montserrat"/>
                <a:cs typeface="Montserrat"/>
                <a:sym typeface="Montserrat"/>
              </a:rPr>
              <a:t>Запрос</a:t>
            </a:r>
            <a:endParaRPr sz="4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4" name="Google Shape;134;p22"/>
          <p:cNvSpPr txBox="1"/>
          <p:nvPr/>
        </p:nvSpPr>
        <p:spPr>
          <a:xfrm>
            <a:off x="2809300" y="1244312"/>
            <a:ext cx="6169443" cy="31404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Инвестиционный запрос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Запрос партнерства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Запрос на поиск экспертизы 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Важно в запросе детализировать условия, на которых вы хотите получить ресурсы. Желательно указать, как разыскиваемые ресурсы помогут проекту. 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35" name="Google Shape;135;p22"/>
          <p:cNvSpPr/>
          <p:nvPr/>
        </p:nvSpPr>
        <p:spPr>
          <a:xfrm>
            <a:off x="440671" y="1586428"/>
            <a:ext cx="1950000" cy="11457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opportunity backlog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/>
          <p:nvPr/>
        </p:nvSpPr>
        <p:spPr>
          <a:xfrm>
            <a:off x="0" y="-43155"/>
            <a:ext cx="4591145" cy="1350245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23"/>
          <p:cNvSpPr/>
          <p:nvPr/>
        </p:nvSpPr>
        <p:spPr>
          <a:xfrm>
            <a:off x="1268710" y="-42793"/>
            <a:ext cx="4591145" cy="1350245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23"/>
          <p:cNvSpPr/>
          <p:nvPr/>
        </p:nvSpPr>
        <p:spPr>
          <a:xfrm>
            <a:off x="3693796" y="-23247"/>
            <a:ext cx="4591145" cy="135024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3"/>
          <p:cNvSpPr/>
          <p:nvPr/>
        </p:nvSpPr>
        <p:spPr>
          <a:xfrm>
            <a:off x="6266836" y="-32278"/>
            <a:ext cx="2901659" cy="1358914"/>
          </a:xfrm>
          <a:prstGeom prst="rect">
            <a:avLst/>
          </a:prstGeom>
          <a:solidFill>
            <a:srgbClr val="FFAC00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" name="Google Shape;144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98697" y="-12733"/>
            <a:ext cx="1777978" cy="135891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3"/>
          <p:cNvSpPr txBox="1"/>
          <p:nvPr/>
        </p:nvSpPr>
        <p:spPr>
          <a:xfrm>
            <a:off x="311700" y="147932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ru-RU" sz="4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Контакты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23"/>
          <p:cNvSpPr txBox="1"/>
          <p:nvPr/>
        </p:nvSpPr>
        <p:spPr>
          <a:xfrm>
            <a:off x="3108238" y="2185158"/>
            <a:ext cx="6169443" cy="31404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Благодарность и призыв к действию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Имя и Фамилия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Телефон  и почта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Зона ответственности контакта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47" name="Google Shape;147;p23"/>
          <p:cNvSpPr/>
          <p:nvPr/>
        </p:nvSpPr>
        <p:spPr>
          <a:xfrm>
            <a:off x="440671" y="1786069"/>
            <a:ext cx="1950000" cy="11457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contacts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48" name="Google Shape;14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242793">
            <a:off x="117765" y="395584"/>
            <a:ext cx="1043848" cy="404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3" title="УлГТУ.png"/>
          <p:cNvPicPr preferRelativeResize="0"/>
          <p:nvPr/>
        </p:nvPicPr>
        <p:blipFill rotWithShape="1">
          <a:blip r:embed="rId5">
            <a:alphaModFix/>
          </a:blip>
          <a:srcRect b="37407" l="23489" r="24543" t="32910"/>
          <a:stretch/>
        </p:blipFill>
        <p:spPr>
          <a:xfrm>
            <a:off x="4147850" y="177788"/>
            <a:ext cx="1712000" cy="97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3"/>
          <p:cNvPicPr preferRelativeResize="0"/>
          <p:nvPr/>
        </p:nvPicPr>
        <p:blipFill rotWithShape="1">
          <a:blip r:embed="rId6">
            <a:alphaModFix/>
          </a:blip>
          <a:srcRect b="33612" l="9197" r="8239" t="35549"/>
          <a:stretch/>
        </p:blipFill>
        <p:spPr>
          <a:xfrm>
            <a:off x="1516800" y="283000"/>
            <a:ext cx="1950000" cy="72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83100" y="293357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4000">
                <a:latin typeface="Montserrat"/>
                <a:ea typeface="Montserrat"/>
                <a:cs typeface="Montserrat"/>
                <a:sym typeface="Montserrat"/>
              </a:rPr>
              <a:t>Задача </a:t>
            </a:r>
            <a:endParaRPr sz="4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2809300" y="1244312"/>
            <a:ext cx="6169443" cy="31404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lang="ru-RU" sz="2000">
                <a:latin typeface="Montserrat Light"/>
                <a:ea typeface="Montserrat Light"/>
                <a:cs typeface="Montserrat Light"/>
                <a:sym typeface="Montserrat Light"/>
              </a:rPr>
              <a:t>ученики 9-11 класса, cтуденты молодые специалисты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Описание трудностей, с которыми сталкиваются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Roboto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Описание проблемы лучше привести яркими примерами из жизни, указать что клиент сейчас теряет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Кратко, тезисами.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74" name="Google Shape;74;p14"/>
          <p:cNvSpPr/>
          <p:nvPr/>
        </p:nvSpPr>
        <p:spPr>
          <a:xfrm>
            <a:off x="440671" y="1586428"/>
            <a:ext cx="1950000" cy="11457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Product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449851" y="3248139"/>
            <a:ext cx="1950000" cy="11457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Tech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/>
          <p:nvPr>
            <p:ph type="title"/>
          </p:nvPr>
        </p:nvSpPr>
        <p:spPr>
          <a:xfrm>
            <a:off x="311700" y="383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4000">
                <a:latin typeface="Montserrat"/>
                <a:ea typeface="Montserrat"/>
                <a:cs typeface="Montserrat"/>
                <a:sym typeface="Montserrat"/>
              </a:rPr>
              <a:t>Описание решения / продукт </a:t>
            </a:r>
            <a:endParaRPr sz="4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5"/>
          <p:cNvSpPr/>
          <p:nvPr/>
        </p:nvSpPr>
        <p:spPr>
          <a:xfrm>
            <a:off x="440671" y="1586428"/>
            <a:ext cx="1949986" cy="114575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Product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82" name="Google Shape;82;p15"/>
          <p:cNvSpPr txBox="1"/>
          <p:nvPr/>
        </p:nvSpPr>
        <p:spPr>
          <a:xfrm>
            <a:off x="2809300" y="1244312"/>
            <a:ext cx="6169443" cy="31404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Краткое описание продукта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Каким образом задачу клиента решает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На что повлияет (через метрики)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Roboto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Лучше указать несколькими картинками с краткими подписями, чем большим кол-вом текста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83" name="Google Shape;83;p15"/>
          <p:cNvSpPr/>
          <p:nvPr/>
        </p:nvSpPr>
        <p:spPr>
          <a:xfrm>
            <a:off x="449851" y="3248139"/>
            <a:ext cx="1949986" cy="114575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Tech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84" name="Google Shape;84;p15"/>
          <p:cNvSpPr/>
          <p:nvPr/>
        </p:nvSpPr>
        <p:spPr>
          <a:xfrm>
            <a:off x="2963538" y="4247483"/>
            <a:ext cx="6004193" cy="346551"/>
          </a:xfrm>
          <a:prstGeom prst="wedgeRectCallout">
            <a:avLst>
              <a:gd fmla="val -25469" name="adj1"/>
              <a:gd fmla="val -47485" name="adj2"/>
            </a:avLst>
          </a:prstGeom>
          <a:gradFill>
            <a:gsLst>
              <a:gs pos="0">
                <a:srgbClr val="F5FF83"/>
              </a:gs>
              <a:gs pos="100000">
                <a:srgbClr val="E3F609"/>
              </a:gs>
            </a:gsLst>
            <a:lin ang="5400012" scaled="0"/>
          </a:gradFill>
          <a:ln cap="flat" cmpd="sng" w="9525">
            <a:solidFill>
              <a:srgbClr val="FDA739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333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-RU" sz="15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Не забываем стадию: прототип, тестирование идей</a:t>
            </a:r>
            <a:endParaRPr b="0" i="0" sz="11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/>
          <p:nvPr>
            <p:ph type="title"/>
          </p:nvPr>
        </p:nvSpPr>
        <p:spPr>
          <a:xfrm>
            <a:off x="311700" y="383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4000">
                <a:latin typeface="Montserrat"/>
                <a:ea typeface="Montserrat"/>
                <a:cs typeface="Montserrat"/>
                <a:sym typeface="Montserrat"/>
              </a:rPr>
              <a:t>Рынок</a:t>
            </a:r>
            <a:endParaRPr sz="4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6"/>
          <p:cNvSpPr/>
          <p:nvPr/>
        </p:nvSpPr>
        <p:spPr>
          <a:xfrm>
            <a:off x="440671" y="1586428"/>
            <a:ext cx="1949986" cy="114575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Market strategy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2809300" y="1244312"/>
            <a:ext cx="6169443" cy="31404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География рынка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Оценка рынка сверху / снизу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Почему мы получим свою долю рынка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В оценке важно приводить ссылки на источники, откуда была взяты данные для расчетов.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Кратко, в виде графиков.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/>
          <p:nvPr>
            <p:ph type="title"/>
          </p:nvPr>
        </p:nvSpPr>
        <p:spPr>
          <a:xfrm>
            <a:off x="311700" y="383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4000">
                <a:latin typeface="Montserrat"/>
                <a:ea typeface="Montserrat"/>
                <a:cs typeface="Montserrat"/>
                <a:sym typeface="Montserrat"/>
              </a:rPr>
              <a:t>Сравнение с конкурентами</a:t>
            </a:r>
            <a:endParaRPr sz="4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p17"/>
          <p:cNvSpPr/>
          <p:nvPr/>
        </p:nvSpPr>
        <p:spPr>
          <a:xfrm>
            <a:off x="440671" y="1586428"/>
            <a:ext cx="1949986" cy="114575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7"/>
          <p:cNvSpPr txBox="1"/>
          <p:nvPr/>
        </p:nvSpPr>
        <p:spPr>
          <a:xfrm>
            <a:off x="2809300" y="1244312"/>
            <a:ext cx="6169443" cy="31404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Кто наши конкуренты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Почему мы интереснее потребителю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Как нас услышат клиенты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Можно сравнивать в табличном виде. 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Важно в параметры сравнения выносить ценности (сложности) для клиента, найденные на интервью или заявляемые конкурентами в своих продуктах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99" name="Google Shape;99;p17"/>
          <p:cNvSpPr/>
          <p:nvPr/>
        </p:nvSpPr>
        <p:spPr>
          <a:xfrm>
            <a:off x="449851" y="3248139"/>
            <a:ext cx="1949986" cy="114575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None-market Competitive Advantage 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8"/>
          <p:cNvSpPr txBox="1"/>
          <p:nvPr>
            <p:ph type="title"/>
          </p:nvPr>
        </p:nvSpPr>
        <p:spPr>
          <a:xfrm>
            <a:off x="311700" y="383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4000">
                <a:latin typeface="Montserrat"/>
                <a:ea typeface="Montserrat"/>
                <a:cs typeface="Montserrat"/>
                <a:sym typeface="Montserrat"/>
              </a:rPr>
              <a:t>Бизнес модель</a:t>
            </a:r>
            <a:endParaRPr sz="4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" name="Google Shape;105;p18"/>
          <p:cNvSpPr/>
          <p:nvPr/>
        </p:nvSpPr>
        <p:spPr>
          <a:xfrm>
            <a:off x="440671" y="1586428"/>
            <a:ext cx="1949986" cy="114575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Customers sources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06" name="Google Shape;106;p18"/>
          <p:cNvSpPr txBox="1"/>
          <p:nvPr/>
        </p:nvSpPr>
        <p:spPr>
          <a:xfrm>
            <a:off x="2809300" y="1244312"/>
            <a:ext cx="6169443" cy="31404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Модель монетизации (подписка, разовые продажи, freemium…)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Каналы привлечения, коммуникация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Лучше указать несколькими картинками с краткими подписями, чем большим кол-вом текста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07" name="Google Shape;107;p18"/>
          <p:cNvSpPr/>
          <p:nvPr/>
        </p:nvSpPr>
        <p:spPr>
          <a:xfrm>
            <a:off x="449851" y="3248139"/>
            <a:ext cx="1949986" cy="114575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Actions of the client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9"/>
          <p:cNvSpPr txBox="1"/>
          <p:nvPr>
            <p:ph type="title"/>
          </p:nvPr>
        </p:nvSpPr>
        <p:spPr>
          <a:xfrm>
            <a:off x="311700" y="383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4000">
                <a:latin typeface="Montserrat Light"/>
                <a:ea typeface="Montserrat Light"/>
                <a:cs typeface="Montserrat Light"/>
                <a:sym typeface="Montserrat Light"/>
              </a:rPr>
              <a:t>Unit Economics - прогноз для проектов на стадии MVP, идеи</a:t>
            </a:r>
            <a:endParaRPr sz="400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2809300" y="1244312"/>
            <a:ext cx="6169500" cy="31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CAC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APC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AvPrice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COGs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Roboto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Для сложных бизнес моделей - по каждой аудитории в виде инфографики 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14" name="Google Shape;114;p19"/>
          <p:cNvSpPr/>
          <p:nvPr/>
        </p:nvSpPr>
        <p:spPr>
          <a:xfrm>
            <a:off x="440671" y="1586428"/>
            <a:ext cx="1950000" cy="1145700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opportunity backlog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0"/>
          <p:cNvSpPr txBox="1"/>
          <p:nvPr>
            <p:ph type="title"/>
          </p:nvPr>
        </p:nvSpPr>
        <p:spPr>
          <a:xfrm>
            <a:off x="311700" y="383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4000">
                <a:latin typeface="Montserrat"/>
                <a:ea typeface="Montserrat"/>
                <a:cs typeface="Montserrat"/>
                <a:sym typeface="Montserrat"/>
              </a:rPr>
              <a:t>Планы на 3 года</a:t>
            </a:r>
            <a:endParaRPr sz="4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0" name="Google Shape;120;p20"/>
          <p:cNvSpPr/>
          <p:nvPr/>
        </p:nvSpPr>
        <p:spPr>
          <a:xfrm>
            <a:off x="440671" y="1586428"/>
            <a:ext cx="1949986" cy="114575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opportunity backlog</a:t>
            </a:r>
            <a:endParaRPr b="1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0"/>
          <p:cNvSpPr txBox="1"/>
          <p:nvPr/>
        </p:nvSpPr>
        <p:spPr>
          <a:xfrm>
            <a:off x="2809300" y="1244312"/>
            <a:ext cx="6169443" cy="31404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Описание этапов развития проекта и продукта (ключевые вехи)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Описание результатов, которые будут достигнуты после каждой вехи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Лучше отобразить результаты в виде показателей на временной шкале, чем расписывать текстом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1"/>
          <p:cNvSpPr txBox="1"/>
          <p:nvPr>
            <p:ph type="title"/>
          </p:nvPr>
        </p:nvSpPr>
        <p:spPr>
          <a:xfrm>
            <a:off x="311700" y="3838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-RU" sz="4000">
                <a:latin typeface="Montserrat"/>
                <a:ea typeface="Montserrat"/>
                <a:cs typeface="Montserrat"/>
                <a:sym typeface="Montserrat"/>
              </a:rPr>
              <a:t>Команда</a:t>
            </a:r>
            <a:endParaRPr sz="400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" name="Google Shape;127;p21"/>
          <p:cNvSpPr/>
          <p:nvPr/>
        </p:nvSpPr>
        <p:spPr>
          <a:xfrm>
            <a:off x="440671" y="1586428"/>
            <a:ext cx="1949986" cy="1145755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-RU" sz="1400" u="none" cap="none" strike="noStrike">
                <a:solidFill>
                  <a:schemeClr val="dk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Hard skills</a:t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28" name="Google Shape;128;p21"/>
          <p:cNvSpPr txBox="1"/>
          <p:nvPr/>
        </p:nvSpPr>
        <p:spPr>
          <a:xfrm>
            <a:off x="2809300" y="1244312"/>
            <a:ext cx="6169443" cy="31404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Роли, фотографии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ontserrat Light"/>
              <a:buChar char="●"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Отдельно несколько слов о компетенциях, подтверждающие способность команды сделать проект</a:t>
            </a:r>
            <a:endParaRPr b="0" i="0" sz="14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  <a:p>
            <a:pPr indent="0" lvl="0" marL="76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ru-RU" sz="2000" u="none" cap="none" strike="noStrike">
                <a:solidFill>
                  <a:srgbClr val="000000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Лучше указать несколькими картинками с краткими подписями. Важно показать экспертизу участников команды</a:t>
            </a:r>
            <a:endParaRPr b="0" i="0" sz="2000" u="none" cap="none" strike="noStrike">
              <a:solidFill>
                <a:srgbClr val="000000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