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6" r:id="rId2"/>
    <p:sldId id="265" r:id="rId3"/>
    <p:sldId id="278" r:id="rId4"/>
    <p:sldId id="280" r:id="rId5"/>
    <p:sldId id="282" r:id="rId6"/>
    <p:sldId id="287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0" pos="234" userDrawn="1">
          <p15:clr>
            <a:srgbClr val="A4A3A4"/>
          </p15:clr>
        </p15:guide>
        <p15:guide id="1" orient="horz" pos="2387" userDrawn="1">
          <p15:clr>
            <a:srgbClr val="A4A3A4"/>
          </p15:clr>
        </p15:guide>
        <p15:guide id="2" orient="horz" pos="18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A67A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95" autoAdjust="0"/>
  </p:normalViewPr>
  <p:slideViewPr>
    <p:cSldViewPr snapToGrid="0">
      <p:cViewPr varScale="1">
        <p:scale>
          <a:sx n="48" d="100"/>
          <a:sy n="48" d="100"/>
        </p:scale>
        <p:origin x="-965" y="-77"/>
      </p:cViewPr>
      <p:guideLst>
        <p:guide orient="horz" pos="2387"/>
        <p:guide orient="horz" pos="1842"/>
        <p:guide pos="2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67E972-AC91-46AE-A2A7-C7F7C05C7D62}" type="datetimeFigureOut">
              <a:rPr lang="ru-RU" smtClean="0"/>
              <a:pPr/>
              <a:t>18.07.2025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97F2E-C955-4058-A704-6473CCBF08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332804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Заметки 2"/>
          <p:cNvSpPr>
            <a:spLocks noGrp="1" noEditPoint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0"/>
          </p:nvPr>
        </p:nvSpPr>
        <p:spPr/>
        <p:txBody>
          <a:bodyPr/>
          <a:lstStyle/>
          <a:p>
            <a:fld id="{D4B97F2E-C955-4058-A704-6473CCBF080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16472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B6B57CD-647D-4977-9BA8-82B4FB625A6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9841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3FE1838-14C3-4D96-8B00-74E4EFC68107}"/>
              </a:ext>
            </a:extLst>
          </p:cNvPr>
          <p:cNvSpPr txBox="1"/>
          <p:nvPr userDrawn="1"/>
        </p:nvSpPr>
        <p:spPr>
          <a:xfrm>
            <a:off x="8333771" y="1851949"/>
            <a:ext cx="14468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2A67A0"/>
                </a:solidFill>
              </a:rPr>
              <a:t>2025</a:t>
            </a:r>
            <a:endParaRPr lang="ru-RU" sz="4400" b="1" dirty="0">
              <a:solidFill>
                <a:srgbClr val="2A67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бодны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711D486-A585-4087-AFC4-660AF992E1FB}"/>
              </a:ext>
            </a:extLst>
          </p:cNvPr>
          <p:cNvSpPr txBox="1"/>
          <p:nvPr userDrawn="1"/>
        </p:nvSpPr>
        <p:spPr>
          <a:xfrm>
            <a:off x="277761" y="6397931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</a:rPr>
              <a:t>2025</a:t>
            </a:r>
            <a:endParaRPr lang="ru-RU" sz="1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пис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763648D-E23E-42B8-A71A-974744E9758B}"/>
              </a:ext>
            </a:extLst>
          </p:cNvPr>
          <p:cNvSpPr txBox="1"/>
          <p:nvPr userDrawn="1"/>
        </p:nvSpPr>
        <p:spPr>
          <a:xfrm>
            <a:off x="277761" y="263424"/>
            <a:ext cx="63786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0" dirty="0">
                <a:solidFill>
                  <a:srgbClr val="2A69A2"/>
                </a:solidFill>
                <a:latin typeface="Inter Medium" panose="02000503000000020004" pitchFamily="2" charset="0"/>
                <a:ea typeface="Inter Medium" panose="02000503000000020004" pitchFamily="2" charset="0"/>
              </a:rPr>
              <a:t>Характеристика / описание инициативы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3475700-0DD5-4F7B-93F8-FF4018592C29}"/>
              </a:ext>
            </a:extLst>
          </p:cNvPr>
          <p:cNvSpPr txBox="1"/>
          <p:nvPr userDrawn="1"/>
        </p:nvSpPr>
        <p:spPr>
          <a:xfrm>
            <a:off x="277761" y="6397931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</a:rPr>
              <a:t>2025</a:t>
            </a:r>
            <a:endParaRPr lang="ru-RU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D1B6D162-FAF6-4CA3-974F-BA1F09A837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06994" y="1179512"/>
            <a:ext cx="7964129" cy="109683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ru-RU" dirty="0"/>
              <a:t>Что вы именно </a:t>
            </a:r>
            <a:r>
              <a:rPr lang="ru-RU" dirty="0" smtClean="0"/>
              <a:t>представляете?</a:t>
            </a:r>
            <a:endParaRPr lang="ru-RU" dirty="0"/>
          </a:p>
        </p:txBody>
      </p:sp>
      <p:sp>
        <p:nvSpPr>
          <p:cNvPr id="11" name="Текст 9">
            <a:extLst>
              <a:ext uri="{FF2B5EF4-FFF2-40B4-BE49-F238E27FC236}">
                <a16:creationId xmlns="" xmlns:a16="http://schemas.microsoft.com/office/drawing/2014/main" id="{B7E265DF-5362-4A85-AD39-F86B47056A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06994" y="2826237"/>
            <a:ext cx="7964129" cy="1096834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ru-RU" dirty="0"/>
              <a:t>Для чего необходима реализация </a:t>
            </a:r>
            <a:r>
              <a:rPr lang="ru-RU" dirty="0" smtClean="0"/>
              <a:t>вашего проекта?</a:t>
            </a:r>
            <a:endParaRPr lang="ru-RU" dirty="0"/>
          </a:p>
        </p:txBody>
      </p:sp>
      <p:sp>
        <p:nvSpPr>
          <p:cNvPr id="12" name="Текст 9">
            <a:extLst>
              <a:ext uri="{FF2B5EF4-FFF2-40B4-BE49-F238E27FC236}">
                <a16:creationId xmlns="" xmlns:a16="http://schemas.microsoft.com/office/drawing/2014/main" id="{031F22D5-F92F-41A3-8B3E-2E0FFD0E58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106994" y="4576378"/>
            <a:ext cx="7964129" cy="109683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aseline="0"/>
            </a:lvl1pPr>
          </a:lstStyle>
          <a:p>
            <a:pPr lvl="0"/>
            <a:r>
              <a:rPr lang="ru-RU" dirty="0"/>
              <a:t>Для кого </a:t>
            </a:r>
            <a:r>
              <a:rPr lang="ru-RU" dirty="0" smtClean="0"/>
              <a:t>ваш проект представляет интерес?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2935E38-387A-4394-90DE-12287B04F81D}"/>
              </a:ext>
            </a:extLst>
          </p:cNvPr>
          <p:cNvSpPr txBox="1"/>
          <p:nvPr userDrawn="1"/>
        </p:nvSpPr>
        <p:spPr>
          <a:xfrm>
            <a:off x="11648526" y="6213265"/>
            <a:ext cx="35298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b="1" dirty="0">
                <a:solidFill>
                  <a:srgbClr val="2A67A0"/>
                </a:solidFill>
              </a:rPr>
              <a:t>2</a:t>
            </a:r>
          </a:p>
        </p:txBody>
      </p:sp>
    </p:spTree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актуально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763648D-E23E-42B8-A71A-974744E9758B}"/>
              </a:ext>
            </a:extLst>
          </p:cNvPr>
          <p:cNvSpPr txBox="1"/>
          <p:nvPr userDrawn="1"/>
        </p:nvSpPr>
        <p:spPr>
          <a:xfrm>
            <a:off x="277761" y="263424"/>
            <a:ext cx="5718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0" dirty="0">
                <a:solidFill>
                  <a:srgbClr val="2A69A2"/>
                </a:solidFill>
                <a:latin typeface="Inter Medium" panose="02000503000000020004" pitchFamily="2" charset="0"/>
                <a:ea typeface="Inter Medium" panose="02000503000000020004" pitchFamily="2" charset="0"/>
              </a:rPr>
              <a:t>Описание проблемы / актуальность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3475700-0DD5-4F7B-93F8-FF4018592C29}"/>
              </a:ext>
            </a:extLst>
          </p:cNvPr>
          <p:cNvSpPr txBox="1"/>
          <p:nvPr userDrawn="1"/>
        </p:nvSpPr>
        <p:spPr>
          <a:xfrm>
            <a:off x="277761" y="6397931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</a:rPr>
              <a:t>2025</a:t>
            </a:r>
            <a:endParaRPr lang="ru-RU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0436D13-1A63-42CC-80BE-12D703CD5C0B}"/>
              </a:ext>
            </a:extLst>
          </p:cNvPr>
          <p:cNvSpPr txBox="1"/>
          <p:nvPr userDrawn="1"/>
        </p:nvSpPr>
        <p:spPr>
          <a:xfrm>
            <a:off x="11648526" y="6213265"/>
            <a:ext cx="35298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b="1" dirty="0">
                <a:solidFill>
                  <a:srgbClr val="2A67A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xmlns="" val="2751388360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елевая аудитор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763648D-E23E-42B8-A71A-974744E9758B}"/>
              </a:ext>
            </a:extLst>
          </p:cNvPr>
          <p:cNvSpPr txBox="1"/>
          <p:nvPr userDrawn="1"/>
        </p:nvSpPr>
        <p:spPr>
          <a:xfrm>
            <a:off x="277761" y="263424"/>
            <a:ext cx="47836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0" dirty="0">
                <a:solidFill>
                  <a:srgbClr val="2A69A2"/>
                </a:solidFill>
                <a:latin typeface="Inter Medium" panose="02000503000000020004" pitchFamily="2" charset="0"/>
                <a:ea typeface="Inter Medium" panose="02000503000000020004" pitchFamily="2" charset="0"/>
              </a:rPr>
              <a:t>Описание целевой аудитории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3475700-0DD5-4F7B-93F8-FF4018592C29}"/>
              </a:ext>
            </a:extLst>
          </p:cNvPr>
          <p:cNvSpPr txBox="1"/>
          <p:nvPr userDrawn="1"/>
        </p:nvSpPr>
        <p:spPr>
          <a:xfrm>
            <a:off x="277761" y="6397931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</a:rPr>
              <a:t>2025</a:t>
            </a:r>
            <a:endParaRPr lang="ru-RU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Текст 9">
            <a:extLst>
              <a:ext uri="{FF2B5EF4-FFF2-40B4-BE49-F238E27FC236}">
                <a16:creationId xmlns="" xmlns:a16="http://schemas.microsoft.com/office/drawing/2014/main" id="{B6E1D13D-061F-4B00-8EAC-BD15495590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2633" y="1164585"/>
            <a:ext cx="7964129" cy="136230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ru-RU" dirty="0"/>
              <a:t>Чью именно проблему Вы решаете? ​Как выглядит типичный представитель целевой группы, на решение проблем которой направлена реализация </a:t>
            </a:r>
            <a:r>
              <a:rPr lang="ru-RU" dirty="0" smtClean="0"/>
              <a:t>проекта?</a:t>
            </a:r>
            <a:endParaRPr lang="ru-RU" dirty="0"/>
          </a:p>
        </p:txBody>
      </p:sp>
      <p:sp>
        <p:nvSpPr>
          <p:cNvPr id="6" name="Текст 9">
            <a:extLst>
              <a:ext uri="{FF2B5EF4-FFF2-40B4-BE49-F238E27FC236}">
                <a16:creationId xmlns="" xmlns:a16="http://schemas.microsoft.com/office/drawing/2014/main" id="{B1A39AF7-F3B9-4C0D-A903-BDD41026A0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62633" y="2968806"/>
            <a:ext cx="7964129" cy="136230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ru-RU" dirty="0"/>
              <a:t>С какими трудностями сталкивается целевая группа? Какие из трудностей вызывают наибольшую озабоченность?</a:t>
            </a:r>
          </a:p>
        </p:txBody>
      </p:sp>
      <p:sp>
        <p:nvSpPr>
          <p:cNvPr id="8" name="Текст 9">
            <a:extLst>
              <a:ext uri="{FF2B5EF4-FFF2-40B4-BE49-F238E27FC236}">
                <a16:creationId xmlns="" xmlns:a16="http://schemas.microsoft.com/office/drawing/2014/main" id="{C9BA4007-F85A-4CE3-BB12-A5D2F276B0A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62633" y="4881178"/>
            <a:ext cx="7964129" cy="136230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ru-RU" dirty="0"/>
              <a:t>Как сейчас целевая группа решает свою проблему? Что уже делается для решения данных трудностей (аналогичные продукты, сервисы и т.д.) и кем (успешные практики)? Что не получалось решить и почему?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886C3C3-C9BF-409D-B2A3-A83F60BA9AEA}"/>
              </a:ext>
            </a:extLst>
          </p:cNvPr>
          <p:cNvSpPr txBox="1"/>
          <p:nvPr userDrawn="1"/>
        </p:nvSpPr>
        <p:spPr>
          <a:xfrm>
            <a:off x="11648526" y="6213265"/>
            <a:ext cx="35298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b="1" dirty="0">
                <a:solidFill>
                  <a:srgbClr val="2A67A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xmlns="" val="2909852023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ель и задач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763648D-E23E-42B8-A71A-974744E9758B}"/>
              </a:ext>
            </a:extLst>
          </p:cNvPr>
          <p:cNvSpPr txBox="1"/>
          <p:nvPr userDrawn="1"/>
        </p:nvSpPr>
        <p:spPr>
          <a:xfrm>
            <a:off x="277761" y="263424"/>
            <a:ext cx="2374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0" dirty="0">
                <a:solidFill>
                  <a:srgbClr val="2A69A2"/>
                </a:solidFill>
                <a:latin typeface="Inter Medium" panose="02000503000000020004" pitchFamily="2" charset="0"/>
                <a:ea typeface="Inter Medium" panose="02000503000000020004" pitchFamily="2" charset="0"/>
              </a:rPr>
              <a:t>Цель и задачи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3475700-0DD5-4F7B-93F8-FF4018592C29}"/>
              </a:ext>
            </a:extLst>
          </p:cNvPr>
          <p:cNvSpPr txBox="1"/>
          <p:nvPr userDrawn="1"/>
        </p:nvSpPr>
        <p:spPr>
          <a:xfrm>
            <a:off x="277761" y="6397931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</a:rPr>
              <a:t>2025</a:t>
            </a:r>
            <a:endParaRPr lang="ru-RU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Текст 9">
            <a:extLst>
              <a:ext uri="{FF2B5EF4-FFF2-40B4-BE49-F238E27FC236}">
                <a16:creationId xmlns="" xmlns:a16="http://schemas.microsoft.com/office/drawing/2014/main" id="{6C9DFED0-712E-421B-A57A-B105DA5837B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2633" y="1049738"/>
            <a:ext cx="8026856" cy="157771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ru-RU" dirty="0"/>
              <a:t>Цель - это то, что мы хотим получить в результате реализации предлагаемой инициативы, некоторый образ </a:t>
            </a:r>
            <a:r>
              <a:rPr lang="ru-RU" dirty="0" smtClean="0"/>
              <a:t>будущего.</a:t>
            </a:r>
            <a:br>
              <a:rPr lang="ru-RU" dirty="0" smtClean="0"/>
            </a:br>
            <a:r>
              <a:rPr lang="ru-RU" dirty="0" smtClean="0"/>
              <a:t>Цель </a:t>
            </a:r>
            <a:r>
              <a:rPr lang="ru-RU" dirty="0"/>
              <a:t>формулируется исходя из описания проблемы (см. </a:t>
            </a:r>
            <a:r>
              <a:rPr lang="ru-RU" dirty="0" smtClean="0"/>
              <a:t>Актуальность).</a:t>
            </a:r>
            <a:br>
              <a:rPr lang="ru-RU" dirty="0" smtClean="0"/>
            </a:br>
            <a:r>
              <a:rPr lang="ru-RU" dirty="0" smtClean="0"/>
              <a:t>Цель </a:t>
            </a:r>
            <a:r>
              <a:rPr lang="ru-RU" dirty="0"/>
              <a:t>- это проблема «наоборот»</a:t>
            </a:r>
            <a:r>
              <a:rPr lang="ru-RU" dirty="0" smtClean="0"/>
              <a:t>​.</a:t>
            </a:r>
            <a:br>
              <a:rPr lang="ru-RU" dirty="0" smtClean="0"/>
            </a:br>
            <a:r>
              <a:rPr lang="ru-RU" dirty="0" smtClean="0"/>
              <a:t>Начните </a:t>
            </a:r>
            <a:r>
              <a:rPr lang="ru-RU" dirty="0"/>
              <a:t>формулировать цель с существительных (создание, разработка, повышение</a:t>
            </a:r>
            <a:r>
              <a:rPr lang="ru-RU" dirty="0" smtClean="0"/>
              <a:t>…).​ </a:t>
            </a:r>
            <a:r>
              <a:rPr lang="ru-RU" dirty="0"/>
              <a:t>Цель формулируется одним </a:t>
            </a:r>
            <a:r>
              <a:rPr lang="ru-RU" dirty="0" smtClean="0"/>
              <a:t>предложением.</a:t>
            </a:r>
            <a:endParaRPr lang="ru-RU" dirty="0"/>
          </a:p>
        </p:txBody>
      </p:sp>
      <p:sp>
        <p:nvSpPr>
          <p:cNvPr id="6" name="Текст 9">
            <a:extLst>
              <a:ext uri="{FF2B5EF4-FFF2-40B4-BE49-F238E27FC236}">
                <a16:creationId xmlns="" xmlns:a16="http://schemas.microsoft.com/office/drawing/2014/main" id="{DA813B2C-C6E1-44C8-A410-43216DF651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62633" y="2931288"/>
            <a:ext cx="8026856" cy="209947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ru-RU" dirty="0"/>
              <a:t>Задачи определяют основные этапы работы для достижения поставленной цели (задачи - это шаги к достижению цели).</a:t>
            </a:r>
            <a:r>
              <a:rPr lang="ru-RU" dirty="0" smtClean="0"/>
              <a:t>​</a:t>
            </a:r>
            <a:br>
              <a:rPr lang="ru-RU" dirty="0" smtClean="0"/>
            </a:br>
            <a:r>
              <a:rPr lang="ru-RU" dirty="0" smtClean="0"/>
              <a:t>Чтобы </a:t>
            </a:r>
            <a:r>
              <a:rPr lang="ru-RU" dirty="0"/>
              <a:t>сформулировать задачи, задайте себе вопрос: </a:t>
            </a:r>
            <a:r>
              <a:rPr lang="ru-RU" dirty="0" smtClean="0"/>
              <a:t>«Что </a:t>
            </a:r>
            <a:r>
              <a:rPr lang="ru-RU" dirty="0"/>
              <a:t>нужно сделать, чтобы достичь цели?</a:t>
            </a:r>
            <a:r>
              <a:rPr lang="ru-RU" dirty="0" smtClean="0"/>
              <a:t>​».</a:t>
            </a:r>
            <a:br>
              <a:rPr lang="ru-RU" dirty="0" smtClean="0"/>
            </a:br>
            <a:r>
              <a:rPr lang="ru-RU" dirty="0" smtClean="0"/>
              <a:t>Рекомендуемое </a:t>
            </a:r>
            <a:r>
              <a:rPr lang="ru-RU" dirty="0"/>
              <a:t>количество задач: 3-5​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По </a:t>
            </a:r>
            <a:r>
              <a:rPr lang="ru-RU" dirty="0"/>
              <a:t>сути перечисляются конкретные действия/шаги/мероприятия, которые необходимо предпринять в ходе реализации инициативы (укрупнённый план действий</a:t>
            </a:r>
            <a:r>
              <a:rPr lang="ru-RU" dirty="0" smtClean="0"/>
              <a:t>).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F0E4C86-F0C0-484D-99E4-4A38530D4491}"/>
              </a:ext>
            </a:extLst>
          </p:cNvPr>
          <p:cNvSpPr txBox="1"/>
          <p:nvPr userDrawn="1"/>
        </p:nvSpPr>
        <p:spPr>
          <a:xfrm>
            <a:off x="11648526" y="6213265"/>
            <a:ext cx="35298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b="1" dirty="0" smtClean="0">
                <a:solidFill>
                  <a:srgbClr val="2A67A0"/>
                </a:solidFill>
              </a:rPr>
              <a:t>4</a:t>
            </a:r>
            <a:endParaRPr lang="ru-RU" sz="2600" b="1" dirty="0">
              <a:solidFill>
                <a:srgbClr val="2A67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6377255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Характеристика результата реализации инициатив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763648D-E23E-42B8-A71A-974744E9758B}"/>
              </a:ext>
            </a:extLst>
          </p:cNvPr>
          <p:cNvSpPr txBox="1"/>
          <p:nvPr userDrawn="1"/>
        </p:nvSpPr>
        <p:spPr>
          <a:xfrm>
            <a:off x="277761" y="263424"/>
            <a:ext cx="6675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0" dirty="0">
                <a:solidFill>
                  <a:srgbClr val="2A69A2"/>
                </a:solidFill>
                <a:latin typeface="Inter Medium" panose="02000503000000020004" pitchFamily="2" charset="0"/>
                <a:ea typeface="Inter Medium" panose="02000503000000020004" pitchFamily="2" charset="0"/>
              </a:rPr>
              <a:t>Характеристика результата реализации </a:t>
            </a:r>
            <a:r>
              <a:rPr lang="ru-RU" sz="2400" b="0" dirty="0" smtClean="0">
                <a:solidFill>
                  <a:srgbClr val="2A69A2"/>
                </a:solidFill>
                <a:latin typeface="Inter Medium" panose="02000503000000020004" pitchFamily="2" charset="0"/>
                <a:ea typeface="Inter Medium" panose="02000503000000020004" pitchFamily="2" charset="0"/>
              </a:rPr>
              <a:t>проекта</a:t>
            </a:r>
            <a:endParaRPr lang="ru-RU" sz="2400" b="0" dirty="0">
              <a:solidFill>
                <a:srgbClr val="2A69A2"/>
              </a:solidFill>
              <a:latin typeface="Inter Medium" panose="02000503000000020004" pitchFamily="2" charset="0"/>
              <a:ea typeface="Inter Medium" panose="02000503000000020004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3475700-0DD5-4F7B-93F8-FF4018592C29}"/>
              </a:ext>
            </a:extLst>
          </p:cNvPr>
          <p:cNvSpPr txBox="1"/>
          <p:nvPr userDrawn="1"/>
        </p:nvSpPr>
        <p:spPr>
          <a:xfrm>
            <a:off x="277761" y="6397931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</a:rPr>
              <a:t>2025</a:t>
            </a:r>
            <a:endParaRPr lang="ru-RU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Текст 9">
            <a:extLst>
              <a:ext uri="{FF2B5EF4-FFF2-40B4-BE49-F238E27FC236}">
                <a16:creationId xmlns="" xmlns:a16="http://schemas.microsoft.com/office/drawing/2014/main" id="{50EEF572-0469-46A9-8189-EFFBB7051FA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2633" y="1408553"/>
            <a:ext cx="8026856" cy="31981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/>
            </a:lvl1pPr>
          </a:lstStyle>
          <a:p>
            <a:pPr lvl="0"/>
            <a:r>
              <a:rPr lang="ru-RU" dirty="0" smtClean="0"/>
              <a:t>При описании результата помогут ответы на вопросы:</a:t>
            </a:r>
            <a:br>
              <a:rPr lang="ru-RU" dirty="0" smtClean="0"/>
            </a:br>
            <a:r>
              <a:rPr lang="ru-RU" dirty="0" smtClean="0"/>
              <a:t>Что получит в результате реализации проекта целевая группа? (Продукт (вещество), технология, рецептура, модель, сервис, и т.д.).</a:t>
            </a:r>
            <a:br>
              <a:rPr lang="ru-RU" dirty="0" smtClean="0"/>
            </a:br>
            <a:r>
              <a:rPr lang="ru-RU" dirty="0" smtClean="0"/>
              <a:t>​Какие свойства (характеристики) продукта представляют максимальный интерес, какие из них уникальны?​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C2B3A05-1C99-4F5C-BDDE-0C3E658F9670}"/>
              </a:ext>
            </a:extLst>
          </p:cNvPr>
          <p:cNvSpPr txBox="1"/>
          <p:nvPr userDrawn="1"/>
        </p:nvSpPr>
        <p:spPr>
          <a:xfrm>
            <a:off x="11648526" y="6213265"/>
            <a:ext cx="35298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b="1" dirty="0" smtClean="0">
                <a:solidFill>
                  <a:srgbClr val="2A67A0"/>
                </a:solidFill>
              </a:rPr>
              <a:t>5</a:t>
            </a:r>
            <a:endParaRPr lang="ru-RU" sz="2600" b="1" dirty="0">
              <a:solidFill>
                <a:srgbClr val="2A67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9189907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Что нужно для реализации инициативы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763648D-E23E-42B8-A71A-974744E9758B}"/>
              </a:ext>
            </a:extLst>
          </p:cNvPr>
          <p:cNvSpPr txBox="1"/>
          <p:nvPr userDrawn="1"/>
        </p:nvSpPr>
        <p:spPr>
          <a:xfrm>
            <a:off x="277761" y="263424"/>
            <a:ext cx="6473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0" dirty="0">
                <a:solidFill>
                  <a:srgbClr val="2A69A2"/>
                </a:solidFill>
                <a:latin typeface="Inter Medium" panose="02000503000000020004" pitchFamily="2" charset="0"/>
                <a:ea typeface="Inter Medium" panose="02000503000000020004" pitchFamily="2" charset="0"/>
              </a:rPr>
              <a:t>Что нужно для реализации инициативы?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3475700-0DD5-4F7B-93F8-FF4018592C29}"/>
              </a:ext>
            </a:extLst>
          </p:cNvPr>
          <p:cNvSpPr txBox="1"/>
          <p:nvPr userDrawn="1"/>
        </p:nvSpPr>
        <p:spPr>
          <a:xfrm>
            <a:off x="277761" y="6397931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</a:rPr>
              <a:t>2025</a:t>
            </a:r>
            <a:endParaRPr lang="ru-RU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3" name="Текст 12">
            <a:extLst>
              <a:ext uri="{FF2B5EF4-FFF2-40B4-BE49-F238E27FC236}">
                <a16:creationId xmlns="" xmlns:a16="http://schemas.microsoft.com/office/drawing/2014/main" id="{C1446F68-FAB8-480D-8680-CCAC085656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5288" y="1794861"/>
            <a:ext cx="3366484" cy="383063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FC5603"/>
              </a:buClr>
              <a:buFont typeface="Wingdings" panose="05000000000000000000" pitchFamily="2" charset="2"/>
              <a:buNone/>
              <a:defRPr sz="1600"/>
            </a:lvl1pPr>
          </a:lstStyle>
          <a:p>
            <a:pPr lvl="0"/>
            <a:r>
              <a:rPr lang="ru-RU" dirty="0"/>
              <a:t>Какое оборудование, материалы необходимы для реализации инициативы</a:t>
            </a:r>
            <a:r>
              <a:rPr lang="ru-RU" dirty="0" smtClean="0"/>
              <a:t>?</a:t>
            </a:r>
            <a:br>
              <a:rPr lang="ru-RU" dirty="0" smtClean="0"/>
            </a:br>
            <a:r>
              <a:rPr lang="ru-RU" dirty="0" smtClean="0"/>
              <a:t>Что </a:t>
            </a:r>
            <a:r>
              <a:rPr lang="ru-RU" dirty="0"/>
              <a:t>еще потребуется для реализации (площади, помещения, средства коммуникаций, программное обеспечение и т.д.)?</a:t>
            </a:r>
          </a:p>
        </p:txBody>
      </p:sp>
      <p:sp>
        <p:nvSpPr>
          <p:cNvPr id="15" name="Текст 12">
            <a:extLst>
              <a:ext uri="{FF2B5EF4-FFF2-40B4-BE49-F238E27FC236}">
                <a16:creationId xmlns="" xmlns:a16="http://schemas.microsoft.com/office/drawing/2014/main" id="{FF0231E1-6D87-4C58-9FE0-0CC09C98D2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66546" y="1794861"/>
            <a:ext cx="3366484" cy="383063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FC5603"/>
              </a:buClr>
              <a:buFont typeface="Wingdings" panose="05000000000000000000" pitchFamily="2" charset="2"/>
              <a:buNone/>
              <a:defRPr sz="1600"/>
            </a:lvl1pPr>
          </a:lstStyle>
          <a:p>
            <a:pPr lvl="0"/>
            <a:r>
              <a:rPr lang="ru-RU" dirty="0"/>
              <a:t>Сколько денег необходимо, чтобы реализовать предлагаемую инициативу?</a:t>
            </a:r>
            <a:r>
              <a:rPr lang="ru-RU" dirty="0" smtClean="0"/>
              <a:t>​</a:t>
            </a:r>
            <a:br>
              <a:rPr lang="ru-RU" dirty="0" smtClean="0"/>
            </a:br>
            <a:r>
              <a:rPr lang="ru-RU" dirty="0" smtClean="0"/>
              <a:t>На </a:t>
            </a:r>
            <a:r>
              <a:rPr lang="ru-RU" dirty="0"/>
              <a:t>что необходимы финансовые средства (укрупненно)?</a:t>
            </a:r>
            <a:r>
              <a:rPr lang="ru-RU" dirty="0" smtClean="0"/>
              <a:t>​</a:t>
            </a:r>
            <a:br>
              <a:rPr lang="ru-RU" dirty="0" smtClean="0"/>
            </a:br>
            <a:r>
              <a:rPr lang="ru-RU" dirty="0" smtClean="0"/>
              <a:t>Откуда </a:t>
            </a:r>
            <a:r>
              <a:rPr lang="ru-RU" dirty="0"/>
              <a:t>могут быть привлечены финансовые средства?​</a:t>
            </a:r>
          </a:p>
        </p:txBody>
      </p:sp>
      <p:sp>
        <p:nvSpPr>
          <p:cNvPr id="16" name="Текст 12">
            <a:extLst>
              <a:ext uri="{FF2B5EF4-FFF2-40B4-BE49-F238E27FC236}">
                <a16:creationId xmlns="" xmlns:a16="http://schemas.microsoft.com/office/drawing/2014/main" id="{26C8B065-3EF6-4CD2-B425-F2D0F20F32F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742" y="1794861"/>
            <a:ext cx="3366484" cy="383063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FC5603"/>
              </a:buClr>
              <a:buFont typeface="Wingdings" panose="05000000000000000000" pitchFamily="2" charset="2"/>
              <a:buNone/>
              <a:defRPr sz="1600"/>
            </a:lvl1pPr>
          </a:lstStyle>
          <a:p>
            <a:pPr lvl="0"/>
            <a:r>
              <a:rPr lang="ru-RU" dirty="0"/>
              <a:t>Какие специалисты</a:t>
            </a:r>
            <a:r>
              <a:rPr lang="ru-RU" dirty="0" smtClean="0"/>
              <a:t>/ компетенции </a:t>
            </a:r>
            <a:r>
              <a:rPr lang="ru-RU" dirty="0"/>
              <a:t>могут потребоваться для реализации </a:t>
            </a:r>
            <a:r>
              <a:rPr lang="ru-RU" dirty="0" smtClean="0"/>
              <a:t>инициативы?</a:t>
            </a:r>
            <a:br>
              <a:rPr lang="ru-RU" dirty="0" smtClean="0"/>
            </a:br>
            <a:r>
              <a:rPr lang="ru-RU" dirty="0" smtClean="0"/>
              <a:t>Чьи </a:t>
            </a:r>
            <a:r>
              <a:rPr lang="ru-RU" dirty="0"/>
              <a:t>связи могут быть полезны?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377A43E8-E8D1-475D-831D-30BCEE2ABC0D}"/>
              </a:ext>
            </a:extLst>
          </p:cNvPr>
          <p:cNvSpPr txBox="1"/>
          <p:nvPr userDrawn="1"/>
        </p:nvSpPr>
        <p:spPr>
          <a:xfrm>
            <a:off x="11648526" y="6213265"/>
            <a:ext cx="35298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b="1" dirty="0">
                <a:solidFill>
                  <a:srgbClr val="2A67A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xmlns="" val="3610689887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Апробация и текущие результа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763648D-E23E-42B8-A71A-974744E9758B}"/>
              </a:ext>
            </a:extLst>
          </p:cNvPr>
          <p:cNvSpPr txBox="1"/>
          <p:nvPr userDrawn="1"/>
        </p:nvSpPr>
        <p:spPr>
          <a:xfrm>
            <a:off x="277761" y="263424"/>
            <a:ext cx="54457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0" dirty="0">
                <a:solidFill>
                  <a:srgbClr val="2A69A2"/>
                </a:solidFill>
                <a:latin typeface="Inter Medium" panose="02000503000000020004" pitchFamily="2" charset="0"/>
                <a:ea typeface="Inter Medium" panose="02000503000000020004" pitchFamily="2" charset="0"/>
              </a:rPr>
              <a:t>Апробация и текущие результаты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3475700-0DD5-4F7B-93F8-FF4018592C29}"/>
              </a:ext>
            </a:extLst>
          </p:cNvPr>
          <p:cNvSpPr txBox="1"/>
          <p:nvPr userDrawn="1"/>
        </p:nvSpPr>
        <p:spPr>
          <a:xfrm>
            <a:off x="277761" y="6397931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</a:rPr>
              <a:t>2025</a:t>
            </a:r>
            <a:endParaRPr lang="ru-RU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Текст 12">
            <a:extLst>
              <a:ext uri="{FF2B5EF4-FFF2-40B4-BE49-F238E27FC236}">
                <a16:creationId xmlns="" xmlns:a16="http://schemas.microsoft.com/office/drawing/2014/main" id="{5D21A91F-4724-4A96-926F-62F03E760D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5288" y="1876226"/>
            <a:ext cx="3366484" cy="3830637"/>
          </a:xfrm>
        </p:spPr>
        <p:txBody>
          <a:bodyPr>
            <a:normAutofit/>
          </a:bodyPr>
          <a:lstStyle>
            <a:lvl1pPr marL="0" indent="0">
              <a:buClr>
                <a:srgbClr val="FC5603"/>
              </a:buClr>
              <a:buFont typeface="Wingdings" panose="05000000000000000000" pitchFamily="2" charset="2"/>
              <a:buNone/>
              <a:defRPr sz="1600"/>
            </a:lvl1pPr>
          </a:lstStyle>
          <a:p>
            <a:pPr lvl="0"/>
            <a:r>
              <a:rPr lang="ru-RU" dirty="0"/>
              <a:t>Куда представлялась инициатива?​ </a:t>
            </a:r>
            <a:r>
              <a:rPr lang="ru-RU" dirty="0" smtClean="0"/>
              <a:t>В </a:t>
            </a:r>
            <a:r>
              <a:rPr lang="ru-RU" dirty="0"/>
              <a:t>рамках какой акселерационной программы (с указание года участия) представлялась инициатива? </a:t>
            </a:r>
            <a:r>
              <a:rPr lang="ru-RU" dirty="0" smtClean="0"/>
              <a:t>​С </a:t>
            </a:r>
            <a:r>
              <a:rPr lang="ru-RU" dirty="0"/>
              <a:t>каким </a:t>
            </a:r>
            <a:r>
              <a:rPr lang="ru-RU" dirty="0" smtClean="0"/>
              <a:t>наименованием была инициатива?​</a:t>
            </a:r>
            <a:br>
              <a:rPr lang="ru-RU" dirty="0" smtClean="0"/>
            </a:br>
            <a:r>
              <a:rPr lang="ru-RU" dirty="0" smtClean="0"/>
              <a:t>Представление </a:t>
            </a:r>
            <a:r>
              <a:rPr lang="ru-RU" dirty="0"/>
              <a:t>в иных конкурсах?</a:t>
            </a:r>
          </a:p>
        </p:txBody>
      </p:sp>
      <p:sp>
        <p:nvSpPr>
          <p:cNvPr id="9" name="Текст 12">
            <a:extLst>
              <a:ext uri="{FF2B5EF4-FFF2-40B4-BE49-F238E27FC236}">
                <a16:creationId xmlns="" xmlns:a16="http://schemas.microsoft.com/office/drawing/2014/main" id="{3E284FD1-E3F2-4053-826B-C67A0C6B86B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95956" y="1876226"/>
            <a:ext cx="3366484" cy="3830637"/>
          </a:xfrm>
        </p:spPr>
        <p:txBody>
          <a:bodyPr>
            <a:normAutofit/>
          </a:bodyPr>
          <a:lstStyle>
            <a:lvl1pPr marL="0" indent="0">
              <a:buClr>
                <a:srgbClr val="FC5603"/>
              </a:buClr>
              <a:buFont typeface="Wingdings" panose="05000000000000000000" pitchFamily="2" charset="2"/>
              <a:buNone/>
              <a:defRPr sz="1600"/>
            </a:lvl1pPr>
          </a:lstStyle>
          <a:p>
            <a:pPr lvl="0"/>
            <a:r>
              <a:rPr lang="ru-RU" dirty="0"/>
              <a:t>Получены патенты (иные формы </a:t>
            </a:r>
            <a:r>
              <a:rPr lang="ru-RU" dirty="0" smtClean="0"/>
              <a:t>РИД).</a:t>
            </a:r>
            <a:br>
              <a:rPr lang="ru-RU" dirty="0" smtClean="0"/>
            </a:br>
            <a:r>
              <a:rPr lang="ru-RU" dirty="0" smtClean="0"/>
              <a:t>Имеются публикации.</a:t>
            </a:r>
            <a:br>
              <a:rPr lang="ru-RU" dirty="0" smtClean="0"/>
            </a:br>
            <a:r>
              <a:rPr lang="ru-RU" dirty="0" smtClean="0"/>
              <a:t>Имеются </a:t>
            </a:r>
            <a:r>
              <a:rPr lang="ru-RU" dirty="0"/>
              <a:t>результаты </a:t>
            </a:r>
            <a:r>
              <a:rPr lang="ru-RU" dirty="0" smtClean="0"/>
              <a:t>опросов, экспериментов</a:t>
            </a:r>
            <a:br>
              <a:rPr lang="ru-RU" dirty="0" smtClean="0"/>
            </a:br>
            <a:r>
              <a:rPr lang="ru-RU" dirty="0" smtClean="0"/>
              <a:t>Установлена </a:t>
            </a:r>
            <a:r>
              <a:rPr lang="ru-RU" dirty="0"/>
              <a:t>связь с </a:t>
            </a:r>
            <a:r>
              <a:rPr lang="ru-RU" dirty="0" smtClean="0"/>
              <a:t>заказчиком </a:t>
            </a:r>
            <a:r>
              <a:rPr lang="ru-RU" dirty="0"/>
              <a:t>и/или представителями целевой </a:t>
            </a:r>
            <a:r>
              <a:rPr lang="ru-RU" dirty="0" smtClean="0"/>
              <a:t>аудитории.</a:t>
            </a:r>
            <a:br>
              <a:rPr lang="ru-RU" dirty="0" smtClean="0"/>
            </a:br>
            <a:r>
              <a:rPr lang="ru-RU" dirty="0" smtClean="0"/>
              <a:t>Имеется </a:t>
            </a:r>
            <a:r>
              <a:rPr lang="ru-RU" dirty="0"/>
              <a:t>развитие компетенций команды и т.д.</a:t>
            </a:r>
          </a:p>
        </p:txBody>
      </p:sp>
      <p:sp>
        <p:nvSpPr>
          <p:cNvPr id="10" name="Текст 12">
            <a:extLst>
              <a:ext uri="{FF2B5EF4-FFF2-40B4-BE49-F238E27FC236}">
                <a16:creationId xmlns="" xmlns:a16="http://schemas.microsoft.com/office/drawing/2014/main" id="{CC5289DE-65AE-4340-93EF-483CC7A97F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96624" y="1876226"/>
            <a:ext cx="3366484" cy="3830637"/>
          </a:xfrm>
        </p:spPr>
        <p:txBody>
          <a:bodyPr>
            <a:normAutofit/>
          </a:bodyPr>
          <a:lstStyle>
            <a:lvl1pPr marL="0" indent="0">
              <a:buClr>
                <a:srgbClr val="FC5603"/>
              </a:buClr>
              <a:buFont typeface="Wingdings" panose="05000000000000000000" pitchFamily="2" charset="2"/>
              <a:buNone/>
              <a:defRPr sz="1600"/>
            </a:lvl1pPr>
          </a:lstStyle>
          <a:p>
            <a:pPr lvl="0"/>
            <a:r>
              <a:rPr lang="ru-RU" dirty="0"/>
              <a:t>Изменилась ли стадия проработки идеи с последнего представления идеи до момента текущего представления?</a:t>
            </a:r>
            <a:r>
              <a:rPr lang="ru-RU" dirty="0" smtClean="0"/>
              <a:t>​</a:t>
            </a:r>
            <a:br>
              <a:rPr lang="ru-RU" dirty="0" smtClean="0"/>
            </a:br>
            <a:r>
              <a:rPr lang="ru-RU" dirty="0" smtClean="0"/>
              <a:t>Что </a:t>
            </a:r>
            <a:r>
              <a:rPr lang="ru-RU" dirty="0"/>
              <a:t>изменилось (команда, стадия готовности продукта, целевая аудитория и т.д.)?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1CD2AA14-10A0-47E6-8920-444492A0B946}"/>
              </a:ext>
            </a:extLst>
          </p:cNvPr>
          <p:cNvSpPr txBox="1"/>
          <p:nvPr userDrawn="1"/>
        </p:nvSpPr>
        <p:spPr>
          <a:xfrm>
            <a:off x="11648526" y="6213265"/>
            <a:ext cx="35298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b="1" dirty="0">
                <a:solidFill>
                  <a:srgbClr val="2A67A0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xmlns="" val="2308102942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ман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763648D-E23E-42B8-A71A-974744E9758B}"/>
              </a:ext>
            </a:extLst>
          </p:cNvPr>
          <p:cNvSpPr txBox="1"/>
          <p:nvPr userDrawn="1"/>
        </p:nvSpPr>
        <p:spPr>
          <a:xfrm>
            <a:off x="277761" y="263424"/>
            <a:ext cx="1534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0" dirty="0">
                <a:solidFill>
                  <a:srgbClr val="2A69A2"/>
                </a:solidFill>
                <a:latin typeface="Inter Medium" panose="02000503000000020004" pitchFamily="2" charset="0"/>
                <a:ea typeface="Inter Medium" panose="02000503000000020004" pitchFamily="2" charset="0"/>
              </a:rPr>
              <a:t>Команда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3475700-0DD5-4F7B-93F8-FF4018592C29}"/>
              </a:ext>
            </a:extLst>
          </p:cNvPr>
          <p:cNvSpPr txBox="1"/>
          <p:nvPr userDrawn="1"/>
        </p:nvSpPr>
        <p:spPr>
          <a:xfrm>
            <a:off x="277761" y="6397931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</a:rPr>
              <a:t>2025</a:t>
            </a:r>
            <a:endParaRPr lang="ru-RU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D7B2D9B-0742-4ED8-84B1-A57987A069F2}"/>
              </a:ext>
            </a:extLst>
          </p:cNvPr>
          <p:cNvSpPr txBox="1"/>
          <p:nvPr userDrawn="1"/>
        </p:nvSpPr>
        <p:spPr>
          <a:xfrm>
            <a:off x="11648526" y="6213265"/>
            <a:ext cx="35298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b="1" dirty="0" smtClean="0">
                <a:solidFill>
                  <a:srgbClr val="2A67A0"/>
                </a:solidFill>
              </a:rPr>
              <a:t>6</a:t>
            </a:r>
            <a:endParaRPr lang="ru-RU" sz="2600" b="1" dirty="0">
              <a:solidFill>
                <a:srgbClr val="2A67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2757494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53351-6392-414B-8B7D-C171283B9BE1}" type="datetime1">
              <a:rPr lang="ru-RU" smtClean="0"/>
              <a:pPr/>
              <a:t>18.07.2025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/>
              <a:t>2024</a:t>
            </a: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6A9A7-8566-471F-A24B-B00FD8F7103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8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51" r:id="rId10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2"/>
          <p:cNvSpPr>
            <a:spLocks noGrp="1"/>
          </p:cNvSpPr>
          <p:nvPr/>
        </p:nvSpPr>
        <p:spPr>
          <a:xfrm>
            <a:off x="371475" y="5232991"/>
            <a:ext cx="7812868" cy="11853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Группа:</a:t>
            </a:r>
            <a:endParaRPr lang="en-US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85824" y="1590675"/>
            <a:ext cx="4333876" cy="24765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Вулканизация синтетического полиизопрена серой 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57350" y="5162550"/>
            <a:ext cx="31432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Липова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Надежда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Маркин Игорь </a:t>
            </a:r>
          </a:p>
          <a:p>
            <a:pPr algn="ctr"/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Какабаева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Нуршат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ХТ- 244 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16">
            <a:extLst>
              <a:ext uri="{FF2B5EF4-FFF2-40B4-BE49-F238E27FC236}">
                <a16:creationId xmlns="" xmlns:a16="http://schemas.microsoft.com/office/drawing/2014/main" id="{4FA8EEEB-C9A5-4300-B0AA-D6ED2122BF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06994" y="1179512"/>
            <a:ext cx="8113456" cy="1096833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Полиизопрен – ключевой синтетический каучук в мировой резиновой промышленности . Понимание деталей  процесса вулканизации серой поможет  управлять свойствами конечных резиновых изделий . 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8" name="Текст 17">
            <a:extLst>
              <a:ext uri="{FF2B5EF4-FFF2-40B4-BE49-F238E27FC236}">
                <a16:creationId xmlns="" xmlns:a16="http://schemas.microsoft.com/office/drawing/2014/main" id="{C290F885-2344-460A-9BCC-C2F195EA34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06994" y="2826236"/>
            <a:ext cx="7964129" cy="1326663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Вулканизация синтетического полиизопрена серой важна для многих областей, так, например, в шинной промышленности, медицине, производстве уплотнителей и амортизаторов она играет ключевую роль. Получаемый материал упрощает производство и улучшает эксплуатационные свойства для резиновых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изделий.  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Текст 18">
            <a:extLst>
              <a:ext uri="{FF2B5EF4-FFF2-40B4-BE49-F238E27FC236}">
                <a16:creationId xmlns="" xmlns:a16="http://schemas.microsoft.com/office/drawing/2014/main" id="{70FCD16B-C996-4DE1-95E5-B7387BF66A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Ключевыми потребителями являются автомобильная промышленность (70–80% рынка), резинотехнических изделий (10–15% рынка), медицинские изделия (около 5–7% рынка), для которых требуются эластомеры с высокой эластичностью, износостойкостью 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гипоаллергенными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свойствами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58B78824-A368-446A-88DF-35A2D6CD019F}"/>
              </a:ext>
            </a:extLst>
          </p:cNvPr>
          <p:cNvSpPr/>
          <p:nvPr/>
        </p:nvSpPr>
        <p:spPr>
          <a:xfrm>
            <a:off x="371475" y="1191087"/>
            <a:ext cx="1835696" cy="504056"/>
          </a:xfrm>
          <a:prstGeom prst="rect">
            <a:avLst/>
          </a:prstGeom>
          <a:noFill/>
          <a:ln w="12700">
            <a:solidFill>
              <a:srgbClr val="FC56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rgbClr val="2A69A2"/>
                </a:solidFill>
                <a:latin typeface="Times New Roman" pitchFamily="18" charset="0"/>
                <a:ea typeface="Inter" panose="02000503000000020004" pitchFamily="2" charset="0"/>
                <a:cs typeface="Times New Roman" pitchFamily="18" charset="0"/>
              </a:rPr>
              <a:t>Тема/идея</a:t>
            </a:r>
            <a:endParaRPr lang="ru-RU" dirty="0">
              <a:solidFill>
                <a:srgbClr val="2A69A2"/>
              </a:solidFill>
              <a:latin typeface="Times New Roman" pitchFamily="18" charset="0"/>
              <a:ea typeface="Inter" panose="02000503000000020004" pitchFamily="2" charset="0"/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5C75C219-3341-4D8C-896D-689346E7249B}"/>
              </a:ext>
            </a:extLst>
          </p:cNvPr>
          <p:cNvSpPr/>
          <p:nvPr/>
        </p:nvSpPr>
        <p:spPr>
          <a:xfrm>
            <a:off x="371474" y="2826237"/>
            <a:ext cx="1835697" cy="504056"/>
          </a:xfrm>
          <a:prstGeom prst="rect">
            <a:avLst/>
          </a:prstGeom>
          <a:noFill/>
          <a:ln w="12700">
            <a:solidFill>
              <a:srgbClr val="FC56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rgbClr val="2A69A2"/>
                </a:solidFill>
                <a:latin typeface="Times New Roman" pitchFamily="18" charset="0"/>
                <a:ea typeface="Inter" panose="02000503000000020004" pitchFamily="2" charset="0"/>
                <a:cs typeface="Times New Roman" pitchFamily="18" charset="0"/>
              </a:rPr>
              <a:t>Назначение</a:t>
            </a:r>
            <a:endParaRPr lang="ru-RU" dirty="0">
              <a:solidFill>
                <a:srgbClr val="2A69A2"/>
              </a:solidFill>
              <a:latin typeface="Times New Roman" pitchFamily="18" charset="0"/>
              <a:ea typeface="Inter" panose="02000503000000020004" pitchFamily="2" charset="0"/>
              <a:cs typeface="Times New Roman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9687DFA0-7B28-400A-9A1A-23DEA42DC75E}"/>
              </a:ext>
            </a:extLst>
          </p:cNvPr>
          <p:cNvSpPr/>
          <p:nvPr/>
        </p:nvSpPr>
        <p:spPr>
          <a:xfrm>
            <a:off x="371474" y="4576378"/>
            <a:ext cx="1835697" cy="504056"/>
          </a:xfrm>
          <a:prstGeom prst="rect">
            <a:avLst/>
          </a:prstGeom>
          <a:noFill/>
          <a:ln w="12700">
            <a:solidFill>
              <a:srgbClr val="FC56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rgbClr val="2A69A2"/>
                </a:solidFill>
                <a:latin typeface="Times New Roman" pitchFamily="18" charset="0"/>
                <a:ea typeface="Inter" panose="02000503000000020004" pitchFamily="2" charset="0"/>
                <a:cs typeface="Times New Roman" pitchFamily="18" charset="0"/>
              </a:rPr>
              <a:t>Целевая аудитория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49F4DD5-B858-4798-8646-5BD7094B9151}"/>
              </a:ext>
            </a:extLst>
          </p:cNvPr>
          <p:cNvSpPr txBox="1"/>
          <p:nvPr/>
        </p:nvSpPr>
        <p:spPr>
          <a:xfrm>
            <a:off x="2560995" y="1040661"/>
            <a:ext cx="8760542" cy="4739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Невулканизированный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полиизопрен липкий, клейкий, легко деформируется под нагрузкой, при нагревании размягчается, а также быстро истирается. Всё это приводит к тому, что получаемые изделия рвутся, деформируются, трескаются, в агрессивных средах разрушаются. Это несёт угрозу для производителей шин, РТИ, происходят аварии, отказы оборудования, частые замены, простои, а в результате финансовые потери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Актуальность вулканизации полиизопрена серой, помимо её значимости для целевых аудиторий, важна на национальном и мировом уровне. Технология снижает зависимость от импорта каучука, а в условиях санкций для российской экономики это играет значимую роль. Также стоит упомянуть, что сера является доступным и дешёвым вулканизирующим агентом в сравнении 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пероксидами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endParaRPr lang="ru-RU" sz="1600" dirty="0" smtClean="0"/>
          </a:p>
          <a:p>
            <a:pPr lvl="0"/>
            <a:endParaRPr lang="ru-RU" sz="1600" dirty="0" smtClean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AB8D1DCE-F594-4CA7-9D2E-2BE9342D359C}"/>
              </a:ext>
            </a:extLst>
          </p:cNvPr>
          <p:cNvSpPr/>
          <p:nvPr/>
        </p:nvSpPr>
        <p:spPr>
          <a:xfrm>
            <a:off x="371475" y="1040661"/>
            <a:ext cx="1295400" cy="504056"/>
          </a:xfrm>
          <a:prstGeom prst="rect">
            <a:avLst/>
          </a:prstGeom>
          <a:noFill/>
          <a:ln w="12700">
            <a:solidFill>
              <a:srgbClr val="FC56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rgbClr val="2A69A2"/>
                </a:solidFill>
                <a:latin typeface="Inter" panose="02000503000000020004" pitchFamily="2" charset="0"/>
                <a:ea typeface="Inter" panose="02000503000000020004" pitchFamily="2" charset="0"/>
              </a:rPr>
              <a:t>Проблема</a:t>
            </a:r>
            <a:endParaRPr lang="ru-RU" sz="1600" dirty="0">
              <a:solidFill>
                <a:srgbClr val="2A69A2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AB8D1DCE-F594-4CA7-9D2E-2BE9342D359C}"/>
              </a:ext>
            </a:extLst>
          </p:cNvPr>
          <p:cNvSpPr/>
          <p:nvPr/>
        </p:nvSpPr>
        <p:spPr>
          <a:xfrm>
            <a:off x="402704" y="3797114"/>
            <a:ext cx="1711231" cy="504056"/>
          </a:xfrm>
          <a:prstGeom prst="rect">
            <a:avLst/>
          </a:prstGeom>
          <a:noFill/>
          <a:ln w="12700">
            <a:solidFill>
              <a:srgbClr val="FC56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rgbClr val="2A69A2"/>
                </a:solidFill>
                <a:latin typeface="Inter" panose="02000503000000020004" pitchFamily="2" charset="0"/>
                <a:ea typeface="Inter" panose="02000503000000020004" pitchFamily="2" charset="0"/>
              </a:rPr>
              <a:t>Актуальность</a:t>
            </a:r>
            <a:endParaRPr lang="ru-RU" sz="1600" dirty="0">
              <a:solidFill>
                <a:srgbClr val="2A69A2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7180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="" xmlns:a16="http://schemas.microsoft.com/office/drawing/2014/main" id="{F3532E5A-E894-434A-A8B5-A3FAEE807C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62633" y="1049738"/>
            <a:ext cx="8026856" cy="1991636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Создание резины с нужными свойствами в ходе реакции вулканизации синтетического каучука для получения конечного продукта с нужными эксплуатационными характеристиками 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78EA5A8-B948-4AEA-A231-F097A9B618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62633" y="3176972"/>
            <a:ext cx="8026856" cy="2594869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Выбрать и подготовить сырьё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Организовать поставку сырья 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Установить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требования к продукту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Оптимизировать режим вулканизации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Обеспечить контроль качества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Получить материал с нужными свойствами для потребителя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9967D1A4-55AF-47D8-9CEF-E3C0D986FAB4}"/>
              </a:ext>
            </a:extLst>
          </p:cNvPr>
          <p:cNvSpPr/>
          <p:nvPr/>
        </p:nvSpPr>
        <p:spPr>
          <a:xfrm>
            <a:off x="371475" y="1049738"/>
            <a:ext cx="1655440" cy="504056"/>
          </a:xfrm>
          <a:prstGeom prst="rect">
            <a:avLst/>
          </a:prstGeom>
          <a:noFill/>
          <a:ln w="12700">
            <a:solidFill>
              <a:srgbClr val="FC56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rgbClr val="2A69A2"/>
                </a:solidFill>
                <a:latin typeface="Inter" panose="02000503000000020004" pitchFamily="2" charset="0"/>
                <a:ea typeface="Inter" panose="02000503000000020004" pitchFamily="2" charset="0"/>
              </a:rPr>
              <a:t>Цель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EFEB5BD9-096C-4F28-8E37-83D9CD4CB173}"/>
              </a:ext>
            </a:extLst>
          </p:cNvPr>
          <p:cNvSpPr/>
          <p:nvPr/>
        </p:nvSpPr>
        <p:spPr>
          <a:xfrm>
            <a:off x="371475" y="3186911"/>
            <a:ext cx="1871464" cy="504056"/>
          </a:xfrm>
          <a:prstGeom prst="rect">
            <a:avLst/>
          </a:prstGeom>
          <a:noFill/>
          <a:ln w="12700">
            <a:solidFill>
              <a:srgbClr val="FC56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rgbClr val="2A69A2"/>
                </a:solidFill>
                <a:latin typeface="Inter" panose="02000503000000020004" pitchFamily="2" charset="0"/>
                <a:ea typeface="Inter" panose="02000503000000020004" pitchFamily="2" charset="0"/>
              </a:rPr>
              <a:t>Задачи </a:t>
            </a:r>
          </a:p>
        </p:txBody>
      </p:sp>
    </p:spTree>
    <p:extLst>
      <p:ext uri="{BB962C8B-B14F-4D97-AF65-F5344CB8AC3E}">
        <p14:creationId xmlns:p14="http://schemas.microsoft.com/office/powerpoint/2010/main" xmlns="" val="2070260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="" xmlns:a16="http://schemas.microsoft.com/office/drawing/2014/main" id="{27EC79B5-F396-4C84-A85D-6E441D7D692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62633" y="1408553"/>
            <a:ext cx="8026856" cy="4510466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результате получим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резиновые смеси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 предсказуемыми свойствами . Такими как 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Повышенная прочность и износостойкость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Улучшение сопротивления растрескивани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Устойчивость к агрессивным средам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Температурный диапазон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Характеристики :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Прочность на разрыв 20 -35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Мпа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Относительное удлинение 500 – 800 % ( гарантирует эластичность изделий 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Твёрдость 50 – 79 ед.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Термостойкость -70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до +120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(работа в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арктике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/жарком климате 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Износостойкость на 200 % выше после вулканизации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91BC2218-3613-43BD-BB29-E0F5426ECF18}"/>
              </a:ext>
            </a:extLst>
          </p:cNvPr>
          <p:cNvSpPr/>
          <p:nvPr/>
        </p:nvSpPr>
        <p:spPr>
          <a:xfrm>
            <a:off x="371475" y="1408553"/>
            <a:ext cx="2313852" cy="504056"/>
          </a:xfrm>
          <a:prstGeom prst="rect">
            <a:avLst/>
          </a:prstGeom>
          <a:noFill/>
          <a:ln w="12700">
            <a:solidFill>
              <a:srgbClr val="FC56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rgbClr val="2A69A2"/>
                </a:solidFill>
                <a:latin typeface="Inter" panose="02000503000000020004" pitchFamily="2" charset="0"/>
                <a:ea typeface="Inter" panose="02000503000000020004" pitchFamily="2" charset="0"/>
              </a:rPr>
              <a:t>Конечный результат</a:t>
            </a:r>
          </a:p>
        </p:txBody>
      </p:sp>
    </p:spTree>
    <p:extLst>
      <p:ext uri="{BB962C8B-B14F-4D97-AF65-F5344CB8AC3E}">
        <p14:creationId xmlns:p14="http://schemas.microsoft.com/office/powerpoint/2010/main" xmlns="" val="726178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43559" y="4326022"/>
            <a:ext cx="2250770" cy="971191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1600" b="1" dirty="0" err="1" smtClean="0">
                <a:solidFill>
                  <a:srgbClr val="073B45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Липова</a:t>
            </a:r>
            <a:r>
              <a:rPr lang="ru-RU" sz="1600" b="1" dirty="0" smtClean="0">
                <a:solidFill>
                  <a:srgbClr val="073B45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Надежда Александровна ХТ-244 </a:t>
            </a:r>
          </a:p>
          <a:p>
            <a:pPr algn="ctr"/>
            <a:r>
              <a:rPr lang="ru-RU" sz="1600" b="1" dirty="0" smtClean="0">
                <a:solidFill>
                  <a:srgbClr val="073B45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5222452</a:t>
            </a:r>
          </a:p>
          <a:p>
            <a:pPr algn="ctr"/>
            <a:endParaRPr lang="ru-RU" sz="1600" b="1" dirty="0" smtClean="0">
              <a:solidFill>
                <a:srgbClr val="073B45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algn="ctr"/>
            <a:endParaRPr lang="ru-RU" sz="1600" b="1" dirty="0">
              <a:solidFill>
                <a:srgbClr val="073B4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07378" y="4326022"/>
            <a:ext cx="2250770" cy="101848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1600" b="1" dirty="0" smtClean="0">
                <a:solidFill>
                  <a:srgbClr val="073B45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Маркин Игорь Игоревич  ХТ-244</a:t>
            </a:r>
          </a:p>
          <a:p>
            <a:pPr algn="ctr"/>
            <a:r>
              <a:rPr lang="ru-RU" sz="1600" b="1" dirty="0" smtClean="0">
                <a:solidFill>
                  <a:srgbClr val="073B45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5368391</a:t>
            </a:r>
            <a:endParaRPr lang="ru-RU" sz="1600" b="1" dirty="0">
              <a:solidFill>
                <a:srgbClr val="073B4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>
            <a:spLocks noChangeAspect="1"/>
          </p:cNvSpPr>
          <p:nvPr/>
        </p:nvSpPr>
        <p:spPr>
          <a:xfrm>
            <a:off x="8400472" y="2239465"/>
            <a:ext cx="1958109" cy="1958109"/>
          </a:xfrm>
          <a:prstGeom prst="ellipse">
            <a:avLst/>
          </a:prstGeom>
          <a:solidFill>
            <a:srgbClr val="336699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254141" y="4326022"/>
            <a:ext cx="2250770" cy="97119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1600" b="1" dirty="0" err="1" smtClean="0">
                <a:solidFill>
                  <a:srgbClr val="073B45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Какабаева</a:t>
            </a:r>
            <a:r>
              <a:rPr lang="ru-RU" sz="1600" b="1" dirty="0" smtClean="0">
                <a:solidFill>
                  <a:srgbClr val="073B45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1600" b="1" dirty="0" err="1" smtClean="0">
                <a:solidFill>
                  <a:srgbClr val="073B45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Нуршат</a:t>
            </a:r>
            <a:r>
              <a:rPr lang="ru-RU" sz="1600" b="1" dirty="0" smtClean="0">
                <a:solidFill>
                  <a:srgbClr val="073B45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ХТ-244</a:t>
            </a:r>
            <a:endParaRPr lang="ru-RU" sz="1600" b="1" dirty="0">
              <a:solidFill>
                <a:srgbClr val="073B4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sun9-43.userapi.com/s/v1/ig2/RZCyl_P1VFFxiAM5ropwWyxE2lcb2_GHO0ytvlRcsGO6Id63ZbKIlxyBIMtmXqDwY8MFMX7gKkh4g5TnxAWURKEY.jpg?quality=95&amp;as=32x46,48x68,72x103,108x154,160x228,226x322&amp;from=bu&amp;cs=226x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13300" y="1558925"/>
            <a:ext cx="2152650" cy="2479675"/>
          </a:xfrm>
          <a:prstGeom prst="rect">
            <a:avLst/>
          </a:prstGeom>
          <a:noFill/>
        </p:spPr>
      </p:pic>
      <p:pic>
        <p:nvPicPr>
          <p:cNvPr id="2054" name="Picture 6" descr="https://sun9-80.userapi.com/s/v1/ig2/bthN8Oatd-FlDAvPkq3D2ngizSSirlgGojGt2qND7-pwN897j1PzJyW1UE0BEX4CdA5oNa3VjvThL1qJ2h07V1LJ.jpg?quality=95&amp;as=32x44,48x67,72x100,108x150,160x222,240x333,360x500,480x667,540x750,640x889,720x1000,799x1110&amp;from=bu&amp;cs=799x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04900" y="1571625"/>
            <a:ext cx="1962150" cy="2476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92745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5253</TotalTime>
  <Words>386</Words>
  <Application>Microsoft Office PowerPoint</Application>
  <PresentationFormat>Произвольный</PresentationFormat>
  <Paragraphs>49</Paragraphs>
  <Slides>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идеи</dc:title>
  <dc:creator>Андрей Березин</dc:creator>
  <cp:lastModifiedBy>Admin</cp:lastModifiedBy>
  <cp:revision>284</cp:revision>
  <dcterms:created xsi:type="dcterms:W3CDTF">2021-02-24T04:36:32Z</dcterms:created>
  <dcterms:modified xsi:type="dcterms:W3CDTF">2025-07-21T15:06:07Z</dcterms:modified>
</cp:coreProperties>
</file>