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5"/>
  </p:notesMasterIdLst>
  <p:sldIdLst>
    <p:sldId id="256" r:id="rId2"/>
    <p:sldId id="257" r:id="rId3"/>
    <p:sldId id="262" r:id="rId4"/>
    <p:sldId id="263" r:id="rId5"/>
    <p:sldId id="271" r:id="rId6"/>
    <p:sldId id="264" r:id="rId7"/>
    <p:sldId id="265" r:id="rId8"/>
    <p:sldId id="266" r:id="rId9"/>
    <p:sldId id="267" r:id="rId10"/>
    <p:sldId id="268" r:id="rId11"/>
    <p:sldId id="269" r:id="rId12"/>
    <p:sldId id="259" r:id="rId13"/>
    <p:sldId id="270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6FEF20-7680-3923-E561-7F5BEBABF2DC}" name="Jara Molinos Fernández" initials="JMF" userId="S::jmolinos@freepikco.onmicrosoft.com::819debff-5354-45ae-8453-86143136ddec" providerId="AD"/>
  <p188:author id="{E9C53AC0-F940-C062-B9D5-39D78EA4783E}" name="Manuel León Sánchez" initials="MLS" userId="S::mleon@freepikco.onmicrosoft.com::687f66f5-f43f-41a9-ac21-b6d63107730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C9F3"/>
    <a:srgbClr val="FF8BFF"/>
    <a:srgbClr val="AD9EE3"/>
    <a:srgbClr val="F3BB30"/>
    <a:srgbClr val="BAD6F1"/>
    <a:srgbClr val="B5D0EB"/>
    <a:srgbClr val="ABB2FC"/>
    <a:srgbClr val="000000"/>
    <a:srgbClr val="CFAFE7"/>
    <a:srgbClr val="B68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93792" autoAdjust="0"/>
  </p:normalViewPr>
  <p:slideViewPr>
    <p:cSldViewPr snapToGrid="0" showGuides="1">
      <p:cViewPr varScale="1">
        <p:scale>
          <a:sx n="106" d="100"/>
          <a:sy n="106" d="100"/>
        </p:scale>
        <p:origin x="1210" y="67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ina Stalmak" userId="07c35f36496fe4a0" providerId="LiveId" clId="{CEF1F547-A609-407D-8355-3E633163995F}"/>
    <pc:docChg chg="undo custSel modSld">
      <pc:chgData name="Irina Stalmak" userId="07c35f36496fe4a0" providerId="LiveId" clId="{CEF1F547-A609-407D-8355-3E633163995F}" dt="2024-11-22T23:17:52.347" v="179" actId="478"/>
      <pc:docMkLst>
        <pc:docMk/>
      </pc:docMkLst>
      <pc:sldChg chg="delSp modSp mod">
        <pc:chgData name="Irina Stalmak" userId="07c35f36496fe4a0" providerId="LiveId" clId="{CEF1F547-A609-407D-8355-3E633163995F}" dt="2024-11-22T23:17:52.347" v="179" actId="478"/>
        <pc:sldMkLst>
          <pc:docMk/>
          <pc:sldMk cId="3901383039" sldId="268"/>
        </pc:sldMkLst>
        <pc:spChg chg="del mod">
          <ac:chgData name="Irina Stalmak" userId="07c35f36496fe4a0" providerId="LiveId" clId="{CEF1F547-A609-407D-8355-3E633163995F}" dt="2024-11-22T23:17:52.347" v="179" actId="478"/>
          <ac:spMkLst>
            <pc:docMk/>
            <pc:sldMk cId="3901383039" sldId="268"/>
            <ac:spMk id="4" creationId="{00000000-0000-0000-0000-000000000000}"/>
          </ac:spMkLst>
        </pc:spChg>
      </pc:sldChg>
      <pc:sldChg chg="modSp mod">
        <pc:chgData name="Irina Stalmak" userId="07c35f36496fe4a0" providerId="LiveId" clId="{CEF1F547-A609-407D-8355-3E633163995F}" dt="2024-11-22T23:08:33.245" v="176"/>
        <pc:sldMkLst>
          <pc:docMk/>
          <pc:sldMk cId="2113295952" sldId="269"/>
        </pc:sldMkLst>
        <pc:spChg chg="mod">
          <ac:chgData name="Irina Stalmak" userId="07c35f36496fe4a0" providerId="LiveId" clId="{CEF1F547-A609-407D-8355-3E633163995F}" dt="2024-11-22T23:08:33.245" v="176"/>
          <ac:spMkLst>
            <pc:docMk/>
            <pc:sldMk cId="2113295952" sldId="269"/>
            <ac:spMk id="4" creationId="{00000000-0000-0000-0000-000000000000}"/>
          </ac:spMkLst>
        </pc:spChg>
        <pc:spChg chg="mod">
          <ac:chgData name="Irina Stalmak" userId="07c35f36496fe4a0" providerId="LiveId" clId="{CEF1F547-A609-407D-8355-3E633163995F}" dt="2024-11-22T23:03:14.226" v="171" actId="1076"/>
          <ac:spMkLst>
            <pc:docMk/>
            <pc:sldMk cId="2113295952" sldId="269"/>
            <ac:spMk id="16" creationId="{00000000-0000-0000-0000-000000000000}"/>
          </ac:spMkLst>
        </pc:spChg>
        <pc:spChg chg="mod">
          <ac:chgData name="Irina Stalmak" userId="07c35f36496fe4a0" providerId="LiveId" clId="{CEF1F547-A609-407D-8355-3E633163995F}" dt="2024-11-22T23:02:54.606" v="167" actId="1076"/>
          <ac:spMkLst>
            <pc:docMk/>
            <pc:sldMk cId="2113295952" sldId="269"/>
            <ac:spMk id="20" creationId="{00000000-0000-0000-0000-000000000000}"/>
          </ac:spMkLst>
        </pc:spChg>
        <pc:grpChg chg="mod">
          <ac:chgData name="Irina Stalmak" userId="07c35f36496fe4a0" providerId="LiveId" clId="{CEF1F547-A609-407D-8355-3E633163995F}" dt="2024-11-22T23:02:35.480" v="164" actId="1076"/>
          <ac:grpSpMkLst>
            <pc:docMk/>
            <pc:sldMk cId="2113295952" sldId="269"/>
            <ac:grpSpMk id="11" creationId="{724085B1-D089-5EFD-1F6C-DFA01B9383F3}"/>
          </ac:grpSpMkLst>
        </pc:grpChg>
        <pc:grpChg chg="mod">
          <ac:chgData name="Irina Stalmak" userId="07c35f36496fe4a0" providerId="LiveId" clId="{CEF1F547-A609-407D-8355-3E633163995F}" dt="2024-11-22T23:03:11.119" v="170" actId="1076"/>
          <ac:grpSpMkLst>
            <pc:docMk/>
            <pc:sldMk cId="2113295952" sldId="269"/>
            <ac:grpSpMk id="47" creationId="{14951411-4961-41AF-AC7B-2559BF294FAB}"/>
          </ac:grpSpMkLst>
        </pc:grpChg>
        <pc:picChg chg="mod">
          <ac:chgData name="Irina Stalmak" userId="07c35f36496fe4a0" providerId="LiveId" clId="{CEF1F547-A609-407D-8355-3E633163995F}" dt="2024-11-22T23:03:08.446" v="169" actId="1076"/>
          <ac:picMkLst>
            <pc:docMk/>
            <pc:sldMk cId="2113295952" sldId="269"/>
            <ac:picMk id="19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dirty="0">
                <a:solidFill>
                  <a:schemeClr val="tx2">
                    <a:lumMod val="75000"/>
                  </a:schemeClr>
                </a:solidFill>
              </a:rPr>
              <a:t>Количество детей на 2022/23 уч. г.  (ИКП РАО)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детей на 2022-2023 уч. г.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gradFill flip="none" rotWithShape="1">
                <a:gsLst>
                  <a:gs pos="0">
                    <a:schemeClr val="tx2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tx2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tx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67F-4A4A-A223-53EE379686ED}"/>
              </c:ext>
            </c:extLst>
          </c:dPt>
          <c:dPt>
            <c:idx val="1"/>
            <c:bubble3D val="0"/>
            <c:explosion val="17"/>
            <c:spPr>
              <a:gradFill flip="none" rotWithShape="1">
                <a:gsLst>
                  <a:gs pos="0">
                    <a:schemeClr val="accent4">
                      <a:lumMod val="75000"/>
                      <a:tint val="66000"/>
                      <a:satMod val="160000"/>
                    </a:schemeClr>
                  </a:gs>
                  <a:gs pos="50000">
                    <a:schemeClr val="accent4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4">
                      <a:lumMod val="75000"/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67F-4A4A-A223-53EE379686ED}"/>
              </c:ext>
            </c:extLst>
          </c:dPt>
          <c:cat>
            <c:strRef>
              <c:f>Лист1!$A$2:$A$3</c:f>
              <c:strCache>
                <c:ptCount val="2"/>
                <c:pt idx="0">
                  <c:v>Обучающиеся в 1-4 классах</c:v>
                </c:pt>
                <c:pt idx="1">
                  <c:v>Дети с ЗПР (441 032 чел.)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94.2</c:v>
                </c:pt>
                <c:pt idx="1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7F-4A4A-A223-53EE37968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2.3520485818412588E-2"/>
          <c:y val="0.35895309252663116"/>
          <c:w val="0.38821426113110086"/>
          <c:h val="0.549374190423725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dirty="0">
                <a:solidFill>
                  <a:schemeClr val="tx2">
                    <a:lumMod val="75000"/>
                  </a:schemeClr>
                </a:solidFill>
              </a:rPr>
              <a:t>Частота встречаемости ЗПР среди других нозологий на 2022/23 уч. г. (ИКП РАО)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Частота встречапемости ЗПР среди других нозологий (ИКП РАО)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gradFill>
                <a:gsLst>
                  <a:gs pos="0">
                    <a:schemeClr val="tx2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tx2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tx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13500000" scaled="1"/>
              </a:gra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FE2-4C3B-A5A3-CB759F93B681}"/>
              </c:ext>
            </c:extLst>
          </c:dPt>
          <c:dPt>
            <c:idx val="1"/>
            <c:bubble3D val="0"/>
            <c:explosion val="10"/>
            <c:spPr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24064">
                    <a:srgbClr val="FFFFFF"/>
                  </a:gs>
                  <a:gs pos="20000">
                    <a:schemeClr val="accent4">
                      <a:lumMod val="0"/>
                      <a:lumOff val="100000"/>
                    </a:schemeClr>
                  </a:gs>
                  <a:gs pos="83000">
                    <a:schemeClr val="accent4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FE2-4C3B-A5A3-CB759F93B681}"/>
              </c:ext>
            </c:extLst>
          </c:dPt>
          <c:cat>
            <c:strRef>
              <c:f>Лист1!$A$2:$A$3</c:f>
              <c:strCache>
                <c:ptCount val="2"/>
                <c:pt idx="0">
                  <c:v>Другие нозологии</c:v>
                </c:pt>
                <c:pt idx="1">
                  <c:v>ЗПР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E2-4C3B-A5A3-CB759F93B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Объём рынка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Объём рынка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explosion val="7"/>
            <c:spPr>
              <a:gradFill flip="none" rotWithShape="1">
                <a:gsLst>
                  <a:gs pos="43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lumMod val="60000"/>
                      <a:lumOff val="40000"/>
                    </a:schemeClr>
                  </a:gs>
                  <a:gs pos="100000">
                    <a:schemeClr val="accent4">
                      <a:lumMod val="75000"/>
                      <a:tint val="23500"/>
                      <a:satMod val="16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E99-481C-8865-ADB377182233}"/>
              </c:ext>
            </c:extLst>
          </c:dPt>
          <c:dPt>
            <c:idx val="1"/>
            <c:bubble3D val="0"/>
            <c:explosion val="14"/>
            <c:spPr>
              <a:gradFill>
                <a:gsLst>
                  <a:gs pos="8000">
                    <a:schemeClr val="accent4">
                      <a:lumMod val="50000"/>
                    </a:schemeClr>
                  </a:gs>
                  <a:gs pos="100000">
                    <a:schemeClr val="tx2">
                      <a:lumMod val="60000"/>
                      <a:lumOff val="40000"/>
                    </a:schemeClr>
                  </a:gs>
                  <a:gs pos="100000">
                    <a:schemeClr val="accent4">
                      <a:lumMod val="75000"/>
                      <a:tint val="23500"/>
                      <a:satMod val="160000"/>
                    </a:schemeClr>
                  </a:gs>
                </a:gsLst>
                <a:path path="circle">
                  <a:fillToRect t="100000" r="100000"/>
                </a:path>
              </a:gra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E99-481C-8865-ADB377182233}"/>
              </c:ext>
            </c:extLst>
          </c:dPt>
          <c:dPt>
            <c:idx val="2"/>
            <c:bubble3D val="0"/>
            <c:explosion val="9"/>
            <c:spPr>
              <a:gradFill>
                <a:gsLst>
                  <a:gs pos="0">
                    <a:schemeClr val="accent4">
                      <a:tint val="66000"/>
                      <a:satMod val="160000"/>
                      <a:lumMod val="92000"/>
                    </a:schemeClr>
                  </a:gs>
                  <a:gs pos="60000">
                    <a:schemeClr val="accent4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4">
                      <a:lumMod val="75000"/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E99-481C-8865-ADB377182233}"/>
              </c:ext>
            </c:extLst>
          </c:dPt>
          <c:cat>
            <c:strRef>
              <c:f>Лист1!$A$2:$A$4</c:f>
              <c:strCache>
                <c:ptCount val="3"/>
                <c:pt idx="0">
                  <c:v>Специалисты</c:v>
                </c:pt>
                <c:pt idx="1">
                  <c:v>Наше приложение</c:v>
                </c:pt>
                <c:pt idx="2">
                  <c:v>Конкуренты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60</c:v>
                </c:pt>
                <c:pt idx="1">
                  <c:v>15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99-481C-8865-ADB3771822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BF641-E87C-4868-AE4A-7668A05F95D8}" type="datetimeFigureOut">
              <a:rPr lang="es-ES" smtClean="0"/>
              <a:t>23/11/2024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4F5AA-3CC3-485B-8229-2F3C9DC47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476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1280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074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0114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990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9485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1613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7557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9720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2886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418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1392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04A8FEC2-FECF-91B5-FF3D-1D5D4AE240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68780" y="720241"/>
            <a:ext cx="5806440" cy="2848865"/>
          </a:xfrm>
        </p:spPr>
        <p:txBody>
          <a:bodyPr anchor="b">
            <a:noAutofit/>
          </a:bodyPr>
          <a:lstStyle>
            <a:lvl1pPr algn="ctr">
              <a:defRPr sz="9000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1D569B72-51DC-BE58-9871-32C9EA8303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34355" y="3617490"/>
            <a:ext cx="2475290" cy="52909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latin typeface="Manrope Medium" pitchFamily="2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2300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5001A8A-891E-D2AE-FE4D-AB857A222EB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76078" y="1741336"/>
            <a:ext cx="3591845" cy="2325085"/>
          </a:xfrm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9000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7D85608-CD86-DB54-886E-5B0C1DCC94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35468" y="3942677"/>
            <a:ext cx="2473065" cy="52909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latin typeface="Manrope Medium" pitchFamily="2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3FEA4E8-678D-4279-BA7C-4E624B9ABEB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016973" y="916611"/>
            <a:ext cx="3110054" cy="615714"/>
          </a:xfrm>
        </p:spPr>
        <p:txBody>
          <a:bodyPr anchor="ctr">
            <a:noAutofit/>
          </a:bodyPr>
          <a:lstStyle>
            <a:lvl1pPr marL="0" indent="0" algn="ctr">
              <a:buNone/>
              <a:defRPr sz="50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539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68819" y="2169042"/>
            <a:ext cx="6606362" cy="2422008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B21134-96A1-CABC-DEB1-9780239101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16372" y="552452"/>
            <a:ext cx="4111256" cy="1158014"/>
          </a:xfrm>
        </p:spPr>
        <p:txBody>
          <a:bodyPr anchor="t">
            <a:noAutofit/>
          </a:bodyPr>
          <a:lstStyle>
            <a:lvl1pPr algn="ctr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659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 descr="Icono&#10;&#10;Descripción generada automáticamente">
            <a:extLst>
              <a:ext uri="{FF2B5EF4-FFF2-40B4-BE49-F238E27FC236}">
                <a16:creationId xmlns:a16="http://schemas.microsoft.com/office/drawing/2014/main" id="{3C7939A1-0E92-74B6-5DFE-69AB56B171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5" t="24064" r="2121" b="27803"/>
          <a:stretch/>
        </p:blipFill>
        <p:spPr>
          <a:xfrm flipH="1" flipV="1">
            <a:off x="7475359" y="-228601"/>
            <a:ext cx="1851519" cy="1657995"/>
          </a:xfrm>
          <a:prstGeom prst="rect">
            <a:avLst/>
          </a:prstGeom>
        </p:spPr>
      </p:pic>
      <p:pic>
        <p:nvPicPr>
          <p:cNvPr id="2" name="Imagen 1" descr="Forma&#10;&#10;Descripción generada automáticamente">
            <a:extLst>
              <a:ext uri="{FF2B5EF4-FFF2-40B4-BE49-F238E27FC236}">
                <a16:creationId xmlns:a16="http://schemas.microsoft.com/office/drawing/2014/main" id="{48A88EED-AAAA-00FF-48A0-D45831195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 flipH="1">
            <a:off x="-913013" y="679493"/>
            <a:ext cx="2286955" cy="1134961"/>
          </a:xfrm>
          <a:prstGeom prst="rect">
            <a:avLst/>
          </a:prstGeom>
        </p:spPr>
      </p:pic>
      <p:pic>
        <p:nvPicPr>
          <p:cNvPr id="5" name="Imagen 4" descr="Patrón de fondo&#10;&#10;Descripción generada automáticamente con confianza baja">
            <a:extLst>
              <a:ext uri="{FF2B5EF4-FFF2-40B4-BE49-F238E27FC236}">
                <a16:creationId xmlns:a16="http://schemas.microsoft.com/office/drawing/2014/main" id="{A5FB7142-D816-1946-DC3C-197B447D1A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07" t="37085" r="2754" b="15750"/>
          <a:stretch/>
        </p:blipFill>
        <p:spPr>
          <a:xfrm flipH="1" flipV="1">
            <a:off x="8416774" y="-91441"/>
            <a:ext cx="910105" cy="867295"/>
          </a:xfrm>
          <a:prstGeom prst="rect">
            <a:avLst/>
          </a:prstGeom>
        </p:spPr>
      </p:pic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AE5A8C9C-274D-AFF7-7E9F-EC21A56F25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31" t="26660" r="-1628" b="28084"/>
          <a:stretch/>
        </p:blipFill>
        <p:spPr>
          <a:xfrm>
            <a:off x="-265176" y="4334468"/>
            <a:ext cx="2031631" cy="950763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5BD6EBA5-A69D-AA95-B0EF-CB2A280E091E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2736273" y="552452"/>
            <a:ext cx="3671454" cy="1158014"/>
          </a:xfrm>
        </p:spPr>
        <p:txBody>
          <a:bodyPr anchor="t">
            <a:noAutofit/>
          </a:bodyPr>
          <a:lstStyle>
            <a:lvl1pPr algn="ctr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FDD306B-4B15-65F7-AA39-8D3BC6EA0A8E}"/>
              </a:ext>
            </a:extLst>
          </p:cNvPr>
          <p:cNvSpPr>
            <a:spLocks noGrp="1"/>
          </p:cNvSpPr>
          <p:nvPr userDrawn="1">
            <p:ph type="body" idx="24" hasCustomPrompt="1"/>
          </p:nvPr>
        </p:nvSpPr>
        <p:spPr>
          <a:xfrm>
            <a:off x="1547842" y="3508882"/>
            <a:ext cx="2690611" cy="859759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E2643C61-59B4-A58F-A228-D9F7D6EB82E9}"/>
              </a:ext>
            </a:extLst>
          </p:cNvPr>
          <p:cNvSpPr>
            <a:spLocks noGrp="1"/>
          </p:cNvSpPr>
          <p:nvPr userDrawn="1">
            <p:ph type="body" idx="26" hasCustomPrompt="1"/>
          </p:nvPr>
        </p:nvSpPr>
        <p:spPr>
          <a:xfrm>
            <a:off x="1547842" y="3162296"/>
            <a:ext cx="2690611" cy="392481"/>
          </a:xfrm>
        </p:spPr>
        <p:txBody>
          <a:bodyPr anchor="b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93377C4-7D1C-7B6A-FAC4-B70137765F5B}"/>
              </a:ext>
            </a:extLst>
          </p:cNvPr>
          <p:cNvSpPr>
            <a:spLocks noGrp="1"/>
          </p:cNvSpPr>
          <p:nvPr userDrawn="1">
            <p:ph type="body" idx="27" hasCustomPrompt="1"/>
          </p:nvPr>
        </p:nvSpPr>
        <p:spPr>
          <a:xfrm>
            <a:off x="4887825" y="3508882"/>
            <a:ext cx="2690611" cy="859759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E4FCE2E-88A9-25FA-BAD7-80A6B75AD5DF}"/>
              </a:ext>
            </a:extLst>
          </p:cNvPr>
          <p:cNvSpPr>
            <a:spLocks noGrp="1"/>
          </p:cNvSpPr>
          <p:nvPr userDrawn="1">
            <p:ph type="body" idx="29" hasCustomPrompt="1"/>
          </p:nvPr>
        </p:nvSpPr>
        <p:spPr>
          <a:xfrm>
            <a:off x="4887825" y="3162296"/>
            <a:ext cx="2690611" cy="392481"/>
          </a:xfrm>
        </p:spPr>
        <p:txBody>
          <a:bodyPr anchor="b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229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3.95062E-6 L 0.07136 0.00062 " pathEditMode="relative" rAng="0" ptsTypes="AA">
                                          <p:cBhvr>
                                            <p:cTn id="6" dur="5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11111E-6 1.97531E-6 L 0.00677 -0.0179 " pathEditMode="relative" rAng="0" ptsTypes="AA">
                                          <p:cBhvr>
                                            <p:cTn id="8" dur="2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0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0" dur="6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 3.33333E-6 L 0.00538 -0.0105 " pathEditMode="relative" rAng="0" ptsTypes="AA">
                                          <p:cBhvr>
                                            <p:cTn id="12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0" y="-5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4" dur="3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1545 0.01203 L 1.94444E-6 3.45679E-6 " pathEditMode="relative" rAng="0" ptsTypes="AA" p14:bounceEnd="5091">
                                          <p:cBhvr>
                                            <p:cTn id="16" dur="3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4" y="-6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8" dur="8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3.95062E-6 L 0.07136 0.00062 " pathEditMode="relative" rAng="0" ptsTypes="AA">
                                          <p:cBhvr>
                                            <p:cTn id="6" dur="5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11111E-6 1.97531E-6 L 0.00677 -0.0179 " pathEditMode="relative" rAng="0" ptsTypes="AA">
                                          <p:cBhvr>
                                            <p:cTn id="8" dur="2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0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0" dur="6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 3.33333E-6 L 0.00538 -0.0105 " pathEditMode="relative" rAng="0" ptsTypes="AA">
                                          <p:cBhvr>
                                            <p:cTn id="12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0" y="-5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4" dur="3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1545 0.01203 L 1.94444E-6 3.45679E-6 " pathEditMode="relative" rAng="0" ptsTypes="AA">
                                          <p:cBhvr>
                                            <p:cTn id="16" dur="3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4" y="-6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8" dur="8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4959601-4BE1-E5E5-A7F9-E129DDA7AE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21685" y="552451"/>
            <a:ext cx="3700630" cy="1158014"/>
          </a:xfrm>
        </p:spPr>
        <p:txBody>
          <a:bodyPr anchor="t">
            <a:noAutofit/>
          </a:bodyPr>
          <a:lstStyle>
            <a:lvl1pPr algn="ctr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6818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point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809043F-2CB1-4697-ADC0-1A4B5CEE0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243260"/>
            <a:ext cx="7696200" cy="265698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4782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nd description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Forma&#10;&#10;Descripción generada automáticamente">
            <a:extLst>
              <a:ext uri="{FF2B5EF4-FFF2-40B4-BE49-F238E27FC236}">
                <a16:creationId xmlns:a16="http://schemas.microsoft.com/office/drawing/2014/main" id="{175104E1-FF75-F03A-4E72-E4AD26F7E2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761" b="12346"/>
          <a:stretch/>
        </p:blipFill>
        <p:spPr>
          <a:xfrm rot="10800000" flipH="1" flipV="1">
            <a:off x="7454375" y="423185"/>
            <a:ext cx="2293129" cy="1134961"/>
          </a:xfrm>
          <a:prstGeom prst="rect">
            <a:avLst/>
          </a:prstGeom>
        </p:spPr>
      </p:pic>
      <p:pic>
        <p:nvPicPr>
          <p:cNvPr id="10" name="Imagen 9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F6B481E3-3B9D-3FF3-6616-2306490D9B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" t="15216" r="41135" b="20031"/>
          <a:stretch/>
        </p:blipFill>
        <p:spPr>
          <a:xfrm rot="10800000" flipH="1" flipV="1">
            <a:off x="4315968" y="2124636"/>
            <a:ext cx="5065776" cy="3188028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9051F0E-F8D2-B290-5ECB-737621E707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23901" y="3556751"/>
            <a:ext cx="2919632" cy="845128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7BEFE41-2B4A-7DEB-7A96-9694689131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899" y="800978"/>
            <a:ext cx="3429887" cy="2734785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Marcador de posición de imagen 9">
            <a:extLst>
              <a:ext uri="{FF2B5EF4-FFF2-40B4-BE49-F238E27FC236}">
                <a16:creationId xmlns:a16="http://schemas.microsoft.com/office/drawing/2014/main" id="{3AF2FBCA-206D-E060-CA0A-D0D1F42A73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85466">
            <a:off x="5181490" y="680791"/>
            <a:ext cx="3001482" cy="3759733"/>
          </a:xfrm>
          <a:prstGeom prst="roundRect">
            <a:avLst>
              <a:gd name="adj" fmla="val 9934"/>
            </a:avLst>
          </a:prstGeom>
        </p:spPr>
      </p:sp>
    </p:spTree>
    <p:extLst>
      <p:ext uri="{BB962C8B-B14F-4D97-AF65-F5344CB8AC3E}">
        <p14:creationId xmlns:p14="http://schemas.microsoft.com/office/powerpoint/2010/main" val="163580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66667E-6 0.00123 L 0.01337 0.03056 " pathEditMode="relative" rAng="0" ptsTypes="AA" p14:bounceEnd="5091">
                                          <p:cBhvr>
                                            <p:cTn id="6" dur="6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3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-2.59259E-6 L 0.07135 0.00062 " pathEditMode="relative" rAng="0" ptsTypes="AA">
                                          <p:cBhvr>
                                            <p:cTn id="10" dur="7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66667E-6 0.00123 L 0.01337 0.03056 " pathEditMode="relative" rAng="0" ptsTypes="AA">
                                          <p:cBhvr>
                                            <p:cTn id="6" dur="6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3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-2.59259E-6 L 0.07135 0.00062 " pathEditMode="relative" rAng="0" ptsTypes="AA">
                                          <p:cBhvr>
                                            <p:cTn id="10" dur="7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3844151"/>
            <a:ext cx="7696199" cy="746899"/>
          </a:xfrm>
        </p:spPr>
        <p:txBody>
          <a:bodyPr anchor="b">
            <a:noAutofit/>
          </a:bodyPr>
          <a:lstStyle>
            <a:lvl1pPr>
              <a:defRPr sz="3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437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138118C-7525-42C5-83E9-64911118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543455"/>
            <a:ext cx="7696200" cy="1307154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93BF9AB-B16E-A26A-BFF2-D1279E11B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0" y="2850609"/>
            <a:ext cx="7696200" cy="495705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814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7631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hree columns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atrón de fondo&#10;&#10;Descripción generada automáticamente con confianza baja">
            <a:extLst>
              <a:ext uri="{FF2B5EF4-FFF2-40B4-BE49-F238E27FC236}">
                <a16:creationId xmlns:a16="http://schemas.microsoft.com/office/drawing/2014/main" id="{B690FEAF-33B5-F61C-2DA5-14CA24C601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97" t="16723" r="2755" b="29165"/>
          <a:stretch/>
        </p:blipFill>
        <p:spPr>
          <a:xfrm flipV="1">
            <a:off x="-219456" y="-146304"/>
            <a:ext cx="2113452" cy="2155212"/>
          </a:xfrm>
          <a:prstGeom prst="rect">
            <a:avLst/>
          </a:prstGeom>
        </p:spPr>
      </p:pic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8F0012EA-1473-2683-7104-3B23D54FB9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40" t="24065" r="2121" b="30791"/>
          <a:stretch/>
        </p:blipFill>
        <p:spPr>
          <a:xfrm flipV="1">
            <a:off x="-219456" y="-146304"/>
            <a:ext cx="1230203" cy="948406"/>
          </a:xfrm>
          <a:prstGeom prst="rect">
            <a:avLst/>
          </a:prstGeom>
        </p:spPr>
      </p:pic>
      <p:pic>
        <p:nvPicPr>
          <p:cNvPr id="5" name="Imagen 4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6EA473EE-1193-80B3-A755-640880912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" t="41356" r="63618" b="19537"/>
          <a:stretch/>
        </p:blipFill>
        <p:spPr>
          <a:xfrm>
            <a:off x="6548876" y="3433034"/>
            <a:ext cx="3090067" cy="1925349"/>
          </a:xfrm>
          <a:prstGeom prst="rect">
            <a:avLst/>
          </a:prstGeom>
        </p:spPr>
      </p:pic>
      <p:pic>
        <p:nvPicPr>
          <p:cNvPr id="12" name="Imagen 11" descr="Icono&#10;&#10;Descripción generada automáticamente">
            <a:extLst>
              <a:ext uri="{FF2B5EF4-FFF2-40B4-BE49-F238E27FC236}">
                <a16:creationId xmlns:a16="http://schemas.microsoft.com/office/drawing/2014/main" id="{9E514C81-7847-D8E9-17C9-261CDCD38C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" t="25327" r="75446" b="24553"/>
          <a:stretch/>
        </p:blipFill>
        <p:spPr>
          <a:xfrm>
            <a:off x="8508050" y="4119178"/>
            <a:ext cx="862144" cy="1065409"/>
          </a:xfrm>
          <a:prstGeom prst="rect">
            <a:avLst/>
          </a:prstGeom>
        </p:spPr>
      </p:pic>
      <p:pic>
        <p:nvPicPr>
          <p:cNvPr id="13" name="Imagen 12" descr="Forma&#10;&#10;Descripción generada automáticamente">
            <a:extLst>
              <a:ext uri="{FF2B5EF4-FFF2-40B4-BE49-F238E27FC236}">
                <a16:creationId xmlns:a16="http://schemas.microsoft.com/office/drawing/2014/main" id="{10C80013-7BCA-F5D9-52A6-60A9781033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 flipH="1">
            <a:off x="8508050" y="750134"/>
            <a:ext cx="1097627" cy="544726"/>
          </a:xfrm>
          <a:prstGeom prst="rect">
            <a:avLst/>
          </a:prstGeom>
        </p:spPr>
      </p:pic>
      <p:pic>
        <p:nvPicPr>
          <p:cNvPr id="14" name="Imagen 13" descr="Forma&#10;&#10;Descripción generada automáticamente">
            <a:extLst>
              <a:ext uri="{FF2B5EF4-FFF2-40B4-BE49-F238E27FC236}">
                <a16:creationId xmlns:a16="http://schemas.microsoft.com/office/drawing/2014/main" id="{C38CF12A-4A7A-1C33-EBCC-33B9395258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 flipH="1">
            <a:off x="-1717605" y="3516922"/>
            <a:ext cx="2286955" cy="1134961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1ECA7D9E-5D15-9EE5-960E-BEA077683B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98202" y="552452"/>
            <a:ext cx="2947596" cy="1158014"/>
          </a:xfrm>
        </p:spPr>
        <p:txBody>
          <a:bodyPr anchor="t">
            <a:noAutofit/>
          </a:bodyPr>
          <a:lstStyle>
            <a:lvl1pPr algn="ctr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EA845ED0-E9B3-AF6F-F7B1-F10BED631D17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1333537" y="3508882"/>
            <a:ext cx="1988314" cy="859759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455BB8BC-EE89-19B8-9A87-B1CEA9F1B0FF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333537" y="3162296"/>
            <a:ext cx="1988314" cy="392481"/>
          </a:xfrm>
        </p:spPr>
        <p:txBody>
          <a:bodyPr anchor="b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4248892-F36C-F174-33BB-A8CA25A8615C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3583204" y="3508882"/>
            <a:ext cx="1988314" cy="859759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D05051B-2464-AE17-9811-1EABA02664CC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3583204" y="3162296"/>
            <a:ext cx="1988314" cy="392481"/>
          </a:xfrm>
        </p:spPr>
        <p:txBody>
          <a:bodyPr anchor="b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FDA4EC2-74F0-9B6A-E27F-C33012C2CC1A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5832871" y="3508882"/>
            <a:ext cx="1988314" cy="859759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6002D09A-99EB-3AFF-1451-1E126091C7CC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5832871" y="3162296"/>
            <a:ext cx="1988314" cy="392481"/>
          </a:xfrm>
        </p:spPr>
        <p:txBody>
          <a:bodyPr anchor="b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71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8.33333E-7 -2.46914E-7 L 0.00538 -0.01049 " pathEditMode="relative" rAng="0" ptsTypes="AA">
                                          <p:cBhvr>
                                            <p:cTn id="6" dur="5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0" y="-5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3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05556E-6 -4.19753E-6 L 0.00539 -0.01049 " pathEditMode="relative" rAng="0" ptsTypes="AA">
                                          <p:cBhvr>
                                            <p:cTn id="10" dur="4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0" y="-5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3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2517 0.04228 L 5.55556E-7 3.7037E-7 " pathEditMode="relative" rAng="0" ptsTypes="AA" p14:bounceEnd="5091">
                                          <p:cBhvr>
                                            <p:cTn id="14" dur="6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-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6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1545 0.01204 L -5.55556E-7 -9.87654E-7 " pathEditMode="relative" rAng="0" ptsTypes="AA" p14:bounceEnd="5091">
                                          <p:cBhvr>
                                            <p:cTn id="18" dur="3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4" y="-6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0" dur="8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9 4.5679E-6 L -0.03489 4.5679E-6 " pathEditMode="relative" rAng="0" ptsTypes="AA">
                                          <p:cBhvr>
                                            <p:cTn id="22" dur="4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61111E-6 2.83951E-6 L 0.07135 0.00061 " pathEditMode="relative" rAng="0" ptsTypes="AA">
                                          <p:cBhvr>
                                            <p:cTn id="24" dur="7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76" y="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8.33333E-7 -2.46914E-7 L 0.00538 -0.01049 " pathEditMode="relative" rAng="0" ptsTypes="AA">
                                          <p:cBhvr>
                                            <p:cTn id="6" dur="5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0" y="-5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3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05556E-6 -4.19753E-6 L 0.00539 -0.01049 " pathEditMode="relative" rAng="0" ptsTypes="AA">
                                          <p:cBhvr>
                                            <p:cTn id="10" dur="4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0" y="-5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3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2517 0.04228 L 5.55556E-7 3.7037E-7 " pathEditMode="relative" rAng="0" ptsTypes="AA">
                                          <p:cBhvr>
                                            <p:cTn id="14" dur="6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-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6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1545 0.01204 L -5.55556E-7 -9.87654E-7 " pathEditMode="relative" rAng="0" ptsTypes="AA">
                                          <p:cBhvr>
                                            <p:cTn id="18" dur="3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4" y="-6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0" dur="8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9 4.5679E-6 L -0.03489 4.5679E-6 " pathEditMode="relative" rAng="0" ptsTypes="AA">
                                          <p:cBhvr>
                                            <p:cTn id="22" dur="4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61111E-6 2.83951E-6 L 0.07135 0.00061 " pathEditMode="relative" rAng="0" ptsTypes="AA">
                                          <p:cBhvr>
                                            <p:cTn id="24" dur="7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76" y="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3900" y="552450"/>
            <a:ext cx="7696200" cy="715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369219"/>
            <a:ext cx="7696200" cy="3221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048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6" r:id="rId2"/>
    <p:sldLayoutId id="2147483665" r:id="rId3"/>
    <p:sldLayoutId id="2147483667" r:id="rId4"/>
    <p:sldLayoutId id="2147483669" r:id="rId5"/>
    <p:sldLayoutId id="2147483658" r:id="rId6"/>
    <p:sldLayoutId id="2147483671" r:id="rId7"/>
    <p:sldLayoutId id="2147483672" r:id="rId8"/>
    <p:sldLayoutId id="2147483659" r:id="rId9"/>
    <p:sldLayoutId id="2147483670" r:id="rId10"/>
    <p:sldLayoutId id="21474836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Staatliches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8">
          <p15:clr>
            <a:srgbClr val="F26B43"/>
          </p15:clr>
        </p15:guide>
        <p15:guide id="2" orient="horz" pos="2892">
          <p15:clr>
            <a:srgbClr val="F26B43"/>
          </p15:clr>
        </p15:guide>
        <p15:guide id="3" pos="456">
          <p15:clr>
            <a:srgbClr val="F26B43"/>
          </p15:clr>
        </p15:guide>
        <p15:guide id="4" pos="5304">
          <p15:clr>
            <a:srgbClr val="F26B43"/>
          </p15:clr>
        </p15:guide>
        <p15:guide id="5" pos="2880">
          <p15:clr>
            <a:srgbClr val="F26B43"/>
          </p15:clr>
        </p15:guide>
        <p15:guide id="6" orient="horz" pos="16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clck.ru/3Eju24" TargetMode="External"/><Relationship Id="rId4" Type="http://schemas.openxmlformats.org/officeDocument/2006/relationships/hyperlink" Target="https://vk.com/wall-228255295_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12" Type="http://schemas.openxmlformats.org/officeDocument/2006/relationships/image" Target="../media/image3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5" Type="http://schemas.openxmlformats.org/officeDocument/2006/relationships/image" Target="../media/image32.png"/><Relationship Id="rId10" Type="http://schemas.openxmlformats.org/officeDocument/2006/relationships/image" Target="../media/image28.png"/><Relationship Id="rId4" Type="http://schemas.openxmlformats.org/officeDocument/2006/relationships/image" Target="../media/image5.png"/><Relationship Id="rId9" Type="http://schemas.openxmlformats.org/officeDocument/2006/relationships/image" Target="../media/image27.png"/><Relationship Id="rId1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0252CE12-3B36-12AF-BC31-EECE72395B89}"/>
              </a:ext>
            </a:extLst>
          </p:cNvPr>
          <p:cNvGrpSpPr/>
          <p:nvPr/>
        </p:nvGrpSpPr>
        <p:grpSpPr>
          <a:xfrm>
            <a:off x="2016066" y="552451"/>
            <a:ext cx="5361603" cy="3538714"/>
            <a:chOff x="1874240" y="451653"/>
            <a:chExt cx="5667044" cy="3740309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509F50E8-8908-9D49-CF25-75AA9E31E354}"/>
                </a:ext>
              </a:extLst>
            </p:cNvPr>
            <p:cNvSpPr/>
            <p:nvPr/>
          </p:nvSpPr>
          <p:spPr>
            <a:xfrm>
              <a:off x="7092436" y="1245289"/>
              <a:ext cx="108243" cy="108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D76080A4-25C7-3DBE-F73F-160910291B56}"/>
                </a:ext>
              </a:extLst>
            </p:cNvPr>
            <p:cNvSpPr/>
            <p:nvPr/>
          </p:nvSpPr>
          <p:spPr>
            <a:xfrm>
              <a:off x="6571806" y="4032800"/>
              <a:ext cx="159162" cy="1591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B4D9B40B-F94C-9D00-0511-4B0E931BD7A2}"/>
                </a:ext>
              </a:extLst>
            </p:cNvPr>
            <p:cNvSpPr/>
            <p:nvPr/>
          </p:nvSpPr>
          <p:spPr>
            <a:xfrm>
              <a:off x="1874240" y="451653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F341BF1A-72C5-837F-B2EA-F87553846C24}"/>
                </a:ext>
              </a:extLst>
            </p:cNvPr>
            <p:cNvSpPr/>
            <p:nvPr/>
          </p:nvSpPr>
          <p:spPr>
            <a:xfrm>
              <a:off x="7460195" y="3220214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pic>
        <p:nvPicPr>
          <p:cNvPr id="6" name="Imagen 5" descr="Patrón de fondo&#10;&#10;Descripción generada automáticamente con confianza baja">
            <a:extLst>
              <a:ext uri="{FF2B5EF4-FFF2-40B4-BE49-F238E27FC236}">
                <a16:creationId xmlns:a16="http://schemas.microsoft.com/office/drawing/2014/main" id="{2C9551F7-1CC2-17DA-E795-426C995C9B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0" t="16723" r="2754" b="16297"/>
          <a:stretch/>
        </p:blipFill>
        <p:spPr>
          <a:xfrm>
            <a:off x="-334423" y="3500075"/>
            <a:ext cx="3276213" cy="1719481"/>
          </a:xfrm>
          <a:prstGeom prst="rect">
            <a:avLst/>
          </a:prstGeom>
        </p:spPr>
      </p:pic>
      <p:pic>
        <p:nvPicPr>
          <p:cNvPr id="8" name="Imagen 7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36DE4F0E-359C-8659-9F6A-E7FB60FA61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" t="20768" r="52157" b="16265"/>
          <a:stretch/>
        </p:blipFill>
        <p:spPr>
          <a:xfrm>
            <a:off x="5134954" y="2202836"/>
            <a:ext cx="4093228" cy="3100152"/>
          </a:xfrm>
          <a:prstGeom prst="rect">
            <a:avLst/>
          </a:prstGeom>
        </p:spPr>
      </p:pic>
      <p:pic>
        <p:nvPicPr>
          <p:cNvPr id="23" name="Imagen 2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DD46D984-9223-3367-6904-B3BCA1FAFD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671495" y="1353532"/>
            <a:ext cx="471505" cy="451627"/>
          </a:xfrm>
          <a:prstGeom prst="rect">
            <a:avLst/>
          </a:prstGeom>
        </p:spPr>
      </p:pic>
      <p:pic>
        <p:nvPicPr>
          <p:cNvPr id="44" name="Imagen 43" descr="Icono&#10;&#10;Descripción generada automáticamente">
            <a:extLst>
              <a:ext uri="{FF2B5EF4-FFF2-40B4-BE49-F238E27FC236}">
                <a16:creationId xmlns:a16="http://schemas.microsoft.com/office/drawing/2014/main" id="{EEEBC7D9-ECC0-D71D-C3CB-0DE8581C005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8232" r="2400" b="10923"/>
          <a:stretch/>
        </p:blipFill>
        <p:spPr>
          <a:xfrm>
            <a:off x="736095" y="4533677"/>
            <a:ext cx="1550866" cy="756713"/>
          </a:xfrm>
          <a:prstGeom prst="rect">
            <a:avLst/>
          </a:prstGeom>
        </p:spPr>
      </p:pic>
      <p:pic>
        <p:nvPicPr>
          <p:cNvPr id="54" name="Imagen 53" descr="Círculo&#10;&#10;Descripción generada automáticamente">
            <a:extLst>
              <a:ext uri="{FF2B5EF4-FFF2-40B4-BE49-F238E27FC236}">
                <a16:creationId xmlns:a16="http://schemas.microsoft.com/office/drawing/2014/main" id="{F11A0CF4-010E-A5AB-9200-827BEFFCAB7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6949405" y="3605748"/>
            <a:ext cx="801545" cy="7992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B4449D7-0D81-7A18-FF80-029799B504E7}"/>
              </a:ext>
            </a:extLst>
          </p:cNvPr>
          <p:cNvSpPr txBox="1"/>
          <p:nvPr/>
        </p:nvSpPr>
        <p:spPr>
          <a:xfrm>
            <a:off x="3218558" y="1811143"/>
            <a:ext cx="4418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chivo Black" pitchFamily="2" charset="0"/>
              </a:rPr>
              <a:t>«Умняша»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D2414F-8C7A-C769-DA0E-8A5548FA1AF1}"/>
              </a:ext>
            </a:extLst>
          </p:cNvPr>
          <p:cNvSpPr txBox="1"/>
          <p:nvPr/>
        </p:nvSpPr>
        <p:spPr>
          <a:xfrm>
            <a:off x="-1032" y="3198059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«Тверской государственный университет»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58123B-6F2D-7842-2F6B-2425CF63C28C}"/>
              </a:ext>
            </a:extLst>
          </p:cNvPr>
          <p:cNvSpPr txBox="1"/>
          <p:nvPr/>
        </p:nvSpPr>
        <p:spPr>
          <a:xfrm>
            <a:off x="28674" y="441256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effectLst/>
                <a:ea typeface="Calibri" panose="020F0502020204030204" pitchFamily="34" charset="0"/>
              </a:rPr>
              <a:t>Инициативная разработка</a:t>
            </a:r>
            <a:endParaRPr lang="ru-RU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A34BEBE0-30E7-49E4-A816-DCA7EB661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438" y="887189"/>
            <a:ext cx="7032472" cy="1658326"/>
          </a:xfrm>
        </p:spPr>
        <p:txBody>
          <a:bodyPr anchor="b"/>
          <a:lstStyle/>
          <a:p>
            <a:pPr>
              <a:lnSpc>
                <a:spcPct val="80000"/>
              </a:lnSpc>
            </a:pPr>
            <a:br>
              <a:rPr lang="ru-RU" sz="1400" dirty="0">
                <a:latin typeface="Arial Black" panose="020B0A04020102020204" pitchFamily="34" charset="0"/>
              </a:rPr>
            </a:br>
            <a:br>
              <a:rPr lang="ru-RU" sz="1400" b="1" dirty="0">
                <a:solidFill>
                  <a:srgbClr val="002060"/>
                </a:solidFill>
                <a:latin typeface="Arial Black" panose="020B0A04020102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98F8A5-49D1-6342-474A-734AFE29F995}"/>
              </a:ext>
            </a:extLst>
          </p:cNvPr>
          <p:cNvSpPr txBox="1"/>
          <p:nvPr/>
        </p:nvSpPr>
        <p:spPr>
          <a:xfrm>
            <a:off x="1411311" y="1086688"/>
            <a:ext cx="6705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Развивающее приложение для детей с задержкой психического развития 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38" b="14465"/>
          <a:stretch/>
        </p:blipFill>
        <p:spPr>
          <a:xfrm>
            <a:off x="-1032" y="71117"/>
            <a:ext cx="1841944" cy="123219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766CCE5-0441-94EB-657A-68FE4D3D8C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2958"/>
          <a:stretch/>
        </p:blipFill>
        <p:spPr>
          <a:xfrm>
            <a:off x="2413745" y="3598169"/>
            <a:ext cx="4472929" cy="8816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14674" y="24218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Промежуточные результаты этапа «Разработка»</a:t>
            </a:r>
          </a:p>
        </p:txBody>
      </p:sp>
    </p:spTree>
    <p:extLst>
      <p:ext uri="{BB962C8B-B14F-4D97-AF65-F5344CB8AC3E}">
        <p14:creationId xmlns:p14="http://schemas.microsoft.com/office/powerpoint/2010/main" val="412242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6" dur="3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8" dur="3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0" dur="6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38889E-6 0.00123 L 0.01337 0.03055 " pathEditMode="relative" rAng="0" ptsTypes="AA" p14:bounceEnd="5091">
                                          <p:cBhvr>
                                            <p:cTn id="12" dur="6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4" dur="3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5 " pathEditMode="relative" rAng="0" ptsTypes="AA">
                                          <p:cBhvr>
                                            <p:cTn id="16" dur="4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8" dur="6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20" dur="3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0.00185 L 2.22222E-6 0.03765 " pathEditMode="relative" rAng="0" ptsTypes="AA">
                                          <p:cBhvr>
                                            <p:cTn id="22" dur="5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6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9 1.23457E-6 L -0.03489 1.23457E-6 " pathEditMode="relative" rAng="0" ptsTypes="AA">
                                          <p:cBhvr>
                                            <p:cTn id="6" dur="4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8" dur="3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10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4.07407E-6 L 0.00035 0.05031 " pathEditMode="relative" rAng="0" ptsTypes="AA">
                                          <p:cBhvr>
                                            <p:cTn id="10" dur="5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10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2.09877E-6 L 0.00035 0.05031 " pathEditMode="relative" rAng="0" ptsTypes="AA">
                                          <p:cBhvr>
                                            <p:cTn id="12" dur="7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6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38889E-6 0.00123 L 0.01337 0.03055 " pathEditMode="relative" rAng="0" ptsTypes="AA">
                                          <p:cBhvr>
                                            <p:cTn id="18" dur="6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0" dur="3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5E-6 0.00123 L 0.01337 0.03055 " pathEditMode="relative" rAng="0" ptsTypes="AA">
                                          <p:cBhvr>
                                            <p:cTn id="22" dur="3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4" dur="8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3.61111E-6 0.00124 L 0.01336 0.03056 " pathEditMode="relative" rAng="0" ptsTypes="AA">
                                          <p:cBhvr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8" dur="9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2.22222E-6 L 0.07136 0.00062 " pathEditMode="relative" rAng="0" ptsTypes="AA">
                                          <p:cBhvr>
                                            <p:cTn id="30" dur="7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9 0.0179 L 0.00191 0.05154 " pathEditMode="relative" rAng="0" ptsTypes="AA">
                                          <p:cBhvr>
                                            <p:cTn id="32" dur="6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34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5 " pathEditMode="relative" rAng="0" ptsTypes="AA">
                                          <p:cBhvr>
                                            <p:cTn id="36" dur="4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38" dur="6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accel="4727" de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40" dur="2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repeatCount="indefinite" accel="1405" decel="1081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42" dur="9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44" dur="3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0.00185 L 2.22222E-6 0.03765 " pathEditMode="relative" rAng="0" ptsTypes="AA">
                                          <p:cBhvr>
                                            <p:cTn id="46" dur="5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6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ipse 26">
            <a:extLst>
              <a:ext uri="{FF2B5EF4-FFF2-40B4-BE49-F238E27FC236}">
                <a16:creationId xmlns:a16="http://schemas.microsoft.com/office/drawing/2014/main" id="{7EB53A09-C782-531B-2354-9D7D11769823}"/>
              </a:ext>
            </a:extLst>
          </p:cNvPr>
          <p:cNvSpPr/>
          <p:nvPr/>
        </p:nvSpPr>
        <p:spPr>
          <a:xfrm>
            <a:off x="779980" y="3542248"/>
            <a:ext cx="216506" cy="2323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Elipse 25">
            <a:extLst>
              <a:ext uri="{FF2B5EF4-FFF2-40B4-BE49-F238E27FC236}">
                <a16:creationId xmlns:a16="http://schemas.microsoft.com/office/drawing/2014/main" id="{154DFF7B-A512-86F5-B149-9C812416B964}"/>
              </a:ext>
            </a:extLst>
          </p:cNvPr>
          <p:cNvSpPr/>
          <p:nvPr/>
        </p:nvSpPr>
        <p:spPr>
          <a:xfrm>
            <a:off x="8213842" y="3423101"/>
            <a:ext cx="150179" cy="1501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" name="Imagen 1" descr="Patrón de fondo&#10;&#10;Descripción generada automáticamente con confianza baja">
            <a:extLst>
              <a:ext uri="{FF2B5EF4-FFF2-40B4-BE49-F238E27FC236}">
                <a16:creationId xmlns:a16="http://schemas.microsoft.com/office/drawing/2014/main" id="{50205632-89F2-4CCC-D5EA-7E272FB5B9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13" t="16723" r="2755" b="32838"/>
          <a:stretch/>
        </p:blipFill>
        <p:spPr>
          <a:xfrm flipH="1" flipV="1">
            <a:off x="7251179" y="-2"/>
            <a:ext cx="1892820" cy="2008910"/>
          </a:xfrm>
          <a:prstGeom prst="rect">
            <a:avLst/>
          </a:prstGeom>
        </p:spPr>
      </p:pic>
      <p:pic>
        <p:nvPicPr>
          <p:cNvPr id="3" name="Imagen 2" descr="Icono&#10;&#10;Descripción generada automáticamente">
            <a:extLst>
              <a:ext uri="{FF2B5EF4-FFF2-40B4-BE49-F238E27FC236}">
                <a16:creationId xmlns:a16="http://schemas.microsoft.com/office/drawing/2014/main" id="{09379ABD-BE92-CD49-C95B-4B08C69DD6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8" t="24065" r="2121" b="37755"/>
          <a:stretch/>
        </p:blipFill>
        <p:spPr>
          <a:xfrm flipH="1" flipV="1">
            <a:off x="8271392" y="-71432"/>
            <a:ext cx="1009571" cy="802102"/>
          </a:xfrm>
          <a:prstGeom prst="rect">
            <a:avLst/>
          </a:prstGeom>
        </p:spPr>
      </p:pic>
      <p:pic>
        <p:nvPicPr>
          <p:cNvPr id="5" name="Imagen 4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69C2DB85-AE99-1A6B-224A-3D3750A30D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" t="41356" r="63618" b="23902"/>
          <a:stretch/>
        </p:blipFill>
        <p:spPr>
          <a:xfrm flipH="1">
            <a:off x="-120052" y="3249372"/>
            <a:ext cx="3564171" cy="1972900"/>
          </a:xfrm>
          <a:prstGeom prst="rect">
            <a:avLst/>
          </a:prstGeom>
        </p:spPr>
      </p:pic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28D522B0-4027-2A73-8105-32590608BC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" t="25327" r="81431" b="24553"/>
          <a:stretch/>
        </p:blipFill>
        <p:spPr>
          <a:xfrm flipH="1">
            <a:off x="-120052" y="3542247"/>
            <a:ext cx="1291594" cy="1747239"/>
          </a:xfrm>
          <a:prstGeom prst="rect">
            <a:avLst/>
          </a:prstGeom>
        </p:spPr>
      </p:pic>
      <p:pic>
        <p:nvPicPr>
          <p:cNvPr id="14" name="Imagen 13" descr="Forma&#10;&#10;Descripción generada automáticamente">
            <a:extLst>
              <a:ext uri="{FF2B5EF4-FFF2-40B4-BE49-F238E27FC236}">
                <a16:creationId xmlns:a16="http://schemas.microsoft.com/office/drawing/2014/main" id="{709E8D6D-25DC-E418-E192-3A4B320EFCE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>
            <a:off x="-225019" y="750134"/>
            <a:ext cx="1097627" cy="544726"/>
          </a:xfrm>
          <a:prstGeom prst="rect">
            <a:avLst/>
          </a:prstGeom>
        </p:spPr>
      </p:pic>
      <p:sp>
        <p:nvSpPr>
          <p:cNvPr id="8" name="Google Shape;7852;p14">
            <a:extLst>
              <a:ext uri="{FF2B5EF4-FFF2-40B4-BE49-F238E27FC236}">
                <a16:creationId xmlns:a16="http://schemas.microsoft.com/office/drawing/2014/main" id="{8730E1CE-4D0A-5A95-22F5-C372B0793C49}"/>
              </a:ext>
            </a:extLst>
          </p:cNvPr>
          <p:cNvSpPr/>
          <p:nvPr/>
        </p:nvSpPr>
        <p:spPr>
          <a:xfrm>
            <a:off x="993366" y="1592859"/>
            <a:ext cx="342564" cy="366286"/>
          </a:xfrm>
          <a:custGeom>
            <a:avLst/>
            <a:gdLst/>
            <a:ahLst/>
            <a:cxnLst/>
            <a:rect l="l" t="t" r="r" b="b"/>
            <a:pathLst>
              <a:path w="19326" h="18118" extrusionOk="0">
                <a:moveTo>
                  <a:pt x="17628" y="6794"/>
                </a:moveTo>
                <a:cubicBezTo>
                  <a:pt x="17939" y="6794"/>
                  <a:pt x="18193" y="7048"/>
                  <a:pt x="18193" y="7362"/>
                </a:cubicBezTo>
                <a:lnTo>
                  <a:pt x="18193" y="7927"/>
                </a:lnTo>
                <a:lnTo>
                  <a:pt x="12532" y="7927"/>
                </a:lnTo>
                <a:lnTo>
                  <a:pt x="12532" y="7362"/>
                </a:lnTo>
                <a:cubicBezTo>
                  <a:pt x="12532" y="7048"/>
                  <a:pt x="12785" y="6794"/>
                  <a:pt x="13099" y="6794"/>
                </a:cubicBezTo>
                <a:close/>
                <a:moveTo>
                  <a:pt x="17628" y="1133"/>
                </a:moveTo>
                <a:cubicBezTo>
                  <a:pt x="17939" y="1133"/>
                  <a:pt x="18193" y="1387"/>
                  <a:pt x="18193" y="1701"/>
                </a:cubicBezTo>
                <a:lnTo>
                  <a:pt x="18193" y="5759"/>
                </a:lnTo>
                <a:cubicBezTo>
                  <a:pt x="18012" y="5695"/>
                  <a:pt x="17819" y="5662"/>
                  <a:pt x="17628" y="5662"/>
                </a:cubicBezTo>
                <a:lnTo>
                  <a:pt x="13099" y="5662"/>
                </a:lnTo>
                <a:cubicBezTo>
                  <a:pt x="12160" y="5662"/>
                  <a:pt x="11399" y="6423"/>
                  <a:pt x="11399" y="7362"/>
                </a:cubicBezTo>
                <a:lnTo>
                  <a:pt x="11399" y="11324"/>
                </a:lnTo>
                <a:lnTo>
                  <a:pt x="1133" y="11324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1399" y="12456"/>
                </a:moveTo>
                <a:lnTo>
                  <a:pt x="11399" y="13588"/>
                </a:lnTo>
                <a:lnTo>
                  <a:pt x="1701" y="13588"/>
                </a:lnTo>
                <a:cubicBezTo>
                  <a:pt x="1387" y="13588"/>
                  <a:pt x="1133" y="13335"/>
                  <a:pt x="1133" y="13024"/>
                </a:cubicBezTo>
                <a:lnTo>
                  <a:pt x="1133" y="12456"/>
                </a:lnTo>
                <a:close/>
                <a:moveTo>
                  <a:pt x="18193" y="9059"/>
                </a:moveTo>
                <a:lnTo>
                  <a:pt x="18193" y="14720"/>
                </a:lnTo>
                <a:lnTo>
                  <a:pt x="12532" y="14720"/>
                </a:lnTo>
                <a:lnTo>
                  <a:pt x="12532" y="9059"/>
                </a:lnTo>
                <a:close/>
                <a:moveTo>
                  <a:pt x="11399" y="14720"/>
                </a:moveTo>
                <a:lnTo>
                  <a:pt x="11399" y="16420"/>
                </a:lnTo>
                <a:cubicBezTo>
                  <a:pt x="11399" y="16611"/>
                  <a:pt x="11432" y="16804"/>
                  <a:pt x="11496" y="16985"/>
                </a:cubicBezTo>
                <a:lnTo>
                  <a:pt x="7051" y="16985"/>
                </a:lnTo>
                <a:lnTo>
                  <a:pt x="7806" y="14720"/>
                </a:lnTo>
                <a:close/>
                <a:moveTo>
                  <a:pt x="18193" y="15853"/>
                </a:moveTo>
                <a:lnTo>
                  <a:pt x="18193" y="16420"/>
                </a:lnTo>
                <a:cubicBezTo>
                  <a:pt x="18193" y="16731"/>
                  <a:pt x="17939" y="16985"/>
                  <a:pt x="17628" y="16985"/>
                </a:cubicBezTo>
                <a:lnTo>
                  <a:pt x="13099" y="16985"/>
                </a:lnTo>
                <a:cubicBezTo>
                  <a:pt x="12785" y="16985"/>
                  <a:pt x="12532" y="16731"/>
                  <a:pt x="12532" y="16420"/>
                </a:cubicBezTo>
                <a:lnTo>
                  <a:pt x="12532" y="15853"/>
                </a:ln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3024"/>
                </a:lnTo>
                <a:cubicBezTo>
                  <a:pt x="1" y="13960"/>
                  <a:pt x="762" y="14720"/>
                  <a:pt x="1701" y="14720"/>
                </a:cubicBezTo>
                <a:lnTo>
                  <a:pt x="6613" y="14720"/>
                </a:lnTo>
                <a:lnTo>
                  <a:pt x="5859" y="16985"/>
                </a:lnTo>
                <a:lnTo>
                  <a:pt x="4002" y="16985"/>
                </a:lnTo>
                <a:cubicBezTo>
                  <a:pt x="3688" y="16985"/>
                  <a:pt x="3437" y="17239"/>
                  <a:pt x="3437" y="17553"/>
                </a:cubicBezTo>
                <a:cubicBezTo>
                  <a:pt x="3437" y="17864"/>
                  <a:pt x="3688" y="18117"/>
                  <a:pt x="4002" y="18117"/>
                </a:cubicBezTo>
                <a:lnTo>
                  <a:pt x="17628" y="18117"/>
                </a:lnTo>
                <a:cubicBezTo>
                  <a:pt x="18564" y="18117"/>
                  <a:pt x="19325" y="17356"/>
                  <a:pt x="19325" y="16420"/>
                </a:cubicBezTo>
                <a:lnTo>
                  <a:pt x="19325" y="1701"/>
                </a:lnTo>
                <a:cubicBezTo>
                  <a:pt x="19325" y="762"/>
                  <a:pt x="18564" y="1"/>
                  <a:pt x="17628" y="1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435D74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0" name="Google Shape;10604;p26">
            <a:extLst>
              <a:ext uri="{FF2B5EF4-FFF2-40B4-BE49-F238E27FC236}">
                <a16:creationId xmlns:a16="http://schemas.microsoft.com/office/drawing/2014/main" id="{B4AF758A-7842-E795-A230-FF1E1C2B8268}"/>
              </a:ext>
            </a:extLst>
          </p:cNvPr>
          <p:cNvGrpSpPr/>
          <p:nvPr/>
        </p:nvGrpSpPr>
        <p:grpSpPr>
          <a:xfrm>
            <a:off x="985856" y="2332743"/>
            <a:ext cx="342564" cy="426389"/>
            <a:chOff x="7253900" y="1797600"/>
            <a:chExt cx="344575" cy="410075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13" name="Google Shape;10605;p26">
              <a:extLst>
                <a:ext uri="{FF2B5EF4-FFF2-40B4-BE49-F238E27FC236}">
                  <a16:creationId xmlns:a16="http://schemas.microsoft.com/office/drawing/2014/main" id="{FD057C1E-C48F-1D50-8C24-8C5A4EE2A8CC}"/>
                </a:ext>
              </a:extLst>
            </p:cNvPr>
            <p:cNvSpPr/>
            <p:nvPr/>
          </p:nvSpPr>
          <p:spPr>
            <a:xfrm>
              <a:off x="7253900" y="1869475"/>
              <a:ext cx="344575" cy="338200"/>
            </a:xfrm>
            <a:custGeom>
              <a:avLst/>
              <a:gdLst/>
              <a:ahLst/>
              <a:cxnLst/>
              <a:rect l="l" t="t" r="r" b="b"/>
              <a:pathLst>
                <a:path w="13783" h="13528" extrusionOk="0">
                  <a:moveTo>
                    <a:pt x="6893" y="964"/>
                  </a:moveTo>
                  <a:cubicBezTo>
                    <a:pt x="7645" y="964"/>
                    <a:pt x="8356" y="1233"/>
                    <a:pt x="8922" y="1740"/>
                  </a:cubicBezTo>
                  <a:cubicBezTo>
                    <a:pt x="10172" y="2857"/>
                    <a:pt x="10282" y="4779"/>
                    <a:pt x="9165" y="6031"/>
                  </a:cubicBezTo>
                  <a:cubicBezTo>
                    <a:pt x="8736" y="6513"/>
                    <a:pt x="8462" y="7091"/>
                    <a:pt x="8368" y="7695"/>
                  </a:cubicBezTo>
                  <a:lnTo>
                    <a:pt x="7372" y="7695"/>
                  </a:lnTo>
                  <a:lnTo>
                    <a:pt x="7372" y="5168"/>
                  </a:lnTo>
                  <a:lnTo>
                    <a:pt x="8192" y="4348"/>
                  </a:lnTo>
                  <a:cubicBezTo>
                    <a:pt x="8380" y="4161"/>
                    <a:pt x="8380" y="3856"/>
                    <a:pt x="8192" y="3669"/>
                  </a:cubicBezTo>
                  <a:cubicBezTo>
                    <a:pt x="8099" y="3574"/>
                    <a:pt x="7976" y="3527"/>
                    <a:pt x="7853" y="3527"/>
                  </a:cubicBezTo>
                  <a:cubicBezTo>
                    <a:pt x="7730" y="3527"/>
                    <a:pt x="7607" y="3574"/>
                    <a:pt x="7513" y="3669"/>
                  </a:cubicBezTo>
                  <a:lnTo>
                    <a:pt x="6891" y="4291"/>
                  </a:lnTo>
                  <a:lnTo>
                    <a:pt x="6268" y="3669"/>
                  </a:lnTo>
                  <a:cubicBezTo>
                    <a:pt x="6175" y="3576"/>
                    <a:pt x="6054" y="3530"/>
                    <a:pt x="5932" y="3530"/>
                  </a:cubicBezTo>
                  <a:cubicBezTo>
                    <a:pt x="5809" y="3530"/>
                    <a:pt x="5686" y="3577"/>
                    <a:pt x="5592" y="3672"/>
                  </a:cubicBezTo>
                  <a:cubicBezTo>
                    <a:pt x="5406" y="3858"/>
                    <a:pt x="5404" y="4159"/>
                    <a:pt x="5589" y="4348"/>
                  </a:cubicBezTo>
                  <a:lnTo>
                    <a:pt x="6410" y="5168"/>
                  </a:lnTo>
                  <a:lnTo>
                    <a:pt x="6410" y="7695"/>
                  </a:lnTo>
                  <a:lnTo>
                    <a:pt x="5413" y="7695"/>
                  </a:lnTo>
                  <a:cubicBezTo>
                    <a:pt x="5318" y="7093"/>
                    <a:pt x="5041" y="6510"/>
                    <a:pt x="4607" y="6019"/>
                  </a:cubicBezTo>
                  <a:cubicBezTo>
                    <a:pt x="4029" y="5365"/>
                    <a:pt x="3767" y="4523"/>
                    <a:pt x="3866" y="3647"/>
                  </a:cubicBezTo>
                  <a:lnTo>
                    <a:pt x="3866" y="3647"/>
                  </a:lnTo>
                  <a:lnTo>
                    <a:pt x="3868" y="3648"/>
                  </a:lnTo>
                  <a:cubicBezTo>
                    <a:pt x="4026" y="2259"/>
                    <a:pt x="5152" y="1138"/>
                    <a:pt x="6542" y="983"/>
                  </a:cubicBezTo>
                  <a:cubicBezTo>
                    <a:pt x="6660" y="970"/>
                    <a:pt x="6777" y="964"/>
                    <a:pt x="6893" y="964"/>
                  </a:cubicBezTo>
                  <a:close/>
                  <a:moveTo>
                    <a:pt x="7667" y="8657"/>
                  </a:moveTo>
                  <a:lnTo>
                    <a:pt x="7346" y="9617"/>
                  </a:lnTo>
                  <a:lnTo>
                    <a:pt x="6437" y="9617"/>
                  </a:lnTo>
                  <a:lnTo>
                    <a:pt x="6116" y="8657"/>
                  </a:lnTo>
                  <a:close/>
                  <a:moveTo>
                    <a:pt x="5102" y="8657"/>
                  </a:moveTo>
                  <a:lnTo>
                    <a:pt x="5593" y="10126"/>
                  </a:lnTo>
                  <a:lnTo>
                    <a:pt x="5061" y="12567"/>
                  </a:lnTo>
                  <a:lnTo>
                    <a:pt x="961" y="12567"/>
                  </a:lnTo>
                  <a:lnTo>
                    <a:pt x="962" y="11634"/>
                  </a:lnTo>
                  <a:cubicBezTo>
                    <a:pt x="965" y="10562"/>
                    <a:pt x="1676" y="9620"/>
                    <a:pt x="2705" y="9322"/>
                  </a:cubicBezTo>
                  <a:lnTo>
                    <a:pt x="5035" y="8657"/>
                  </a:lnTo>
                  <a:close/>
                  <a:moveTo>
                    <a:pt x="7305" y="10580"/>
                  </a:moveTo>
                  <a:lnTo>
                    <a:pt x="7737" y="12567"/>
                  </a:lnTo>
                  <a:lnTo>
                    <a:pt x="6046" y="12567"/>
                  </a:lnTo>
                  <a:lnTo>
                    <a:pt x="6478" y="10580"/>
                  </a:lnTo>
                  <a:close/>
                  <a:moveTo>
                    <a:pt x="8746" y="8657"/>
                  </a:moveTo>
                  <a:lnTo>
                    <a:pt x="11077" y="9323"/>
                  </a:lnTo>
                  <a:cubicBezTo>
                    <a:pt x="12107" y="9620"/>
                    <a:pt x="12817" y="10562"/>
                    <a:pt x="12820" y="11634"/>
                  </a:cubicBezTo>
                  <a:lnTo>
                    <a:pt x="12822" y="12567"/>
                  </a:lnTo>
                  <a:lnTo>
                    <a:pt x="8721" y="12567"/>
                  </a:lnTo>
                  <a:lnTo>
                    <a:pt x="8190" y="10126"/>
                  </a:lnTo>
                  <a:lnTo>
                    <a:pt x="8680" y="8657"/>
                  </a:lnTo>
                  <a:close/>
                  <a:moveTo>
                    <a:pt x="6892" y="1"/>
                  </a:moveTo>
                  <a:cubicBezTo>
                    <a:pt x="6741" y="1"/>
                    <a:pt x="6588" y="9"/>
                    <a:pt x="6435" y="27"/>
                  </a:cubicBezTo>
                  <a:cubicBezTo>
                    <a:pt x="4604" y="230"/>
                    <a:pt x="3122" y="1706"/>
                    <a:pt x="2912" y="3537"/>
                  </a:cubicBezTo>
                  <a:cubicBezTo>
                    <a:pt x="2780" y="4687"/>
                    <a:pt x="3127" y="5795"/>
                    <a:pt x="3887" y="6656"/>
                  </a:cubicBezTo>
                  <a:cubicBezTo>
                    <a:pt x="4193" y="7002"/>
                    <a:pt x="4389" y="7406"/>
                    <a:pt x="4459" y="7821"/>
                  </a:cubicBezTo>
                  <a:lnTo>
                    <a:pt x="2441" y="8398"/>
                  </a:lnTo>
                  <a:cubicBezTo>
                    <a:pt x="996" y="8809"/>
                    <a:pt x="0" y="10130"/>
                    <a:pt x="0" y="11633"/>
                  </a:cubicBezTo>
                  <a:lnTo>
                    <a:pt x="0" y="13047"/>
                  </a:lnTo>
                  <a:cubicBezTo>
                    <a:pt x="0" y="13312"/>
                    <a:pt x="215" y="13528"/>
                    <a:pt x="481" y="13528"/>
                  </a:cubicBezTo>
                  <a:lnTo>
                    <a:pt x="13302" y="13528"/>
                  </a:lnTo>
                  <a:cubicBezTo>
                    <a:pt x="13567" y="13528"/>
                    <a:pt x="13782" y="13312"/>
                    <a:pt x="13782" y="13047"/>
                  </a:cubicBezTo>
                  <a:lnTo>
                    <a:pt x="13782" y="11633"/>
                  </a:lnTo>
                  <a:cubicBezTo>
                    <a:pt x="13782" y="10130"/>
                    <a:pt x="12786" y="8809"/>
                    <a:pt x="11343" y="8398"/>
                  </a:cubicBezTo>
                  <a:lnTo>
                    <a:pt x="9323" y="7821"/>
                  </a:lnTo>
                  <a:cubicBezTo>
                    <a:pt x="9390" y="7406"/>
                    <a:pt x="9584" y="7006"/>
                    <a:pt x="9884" y="6671"/>
                  </a:cubicBezTo>
                  <a:cubicBezTo>
                    <a:pt x="10988" y="5429"/>
                    <a:pt x="11212" y="3637"/>
                    <a:pt x="10446" y="2162"/>
                  </a:cubicBezTo>
                  <a:cubicBezTo>
                    <a:pt x="9753" y="824"/>
                    <a:pt x="8374" y="1"/>
                    <a:pt x="6892" y="1"/>
                  </a:cubicBezTo>
                  <a:close/>
                </a:path>
              </a:pathLst>
            </a:custGeom>
            <a:grpFill/>
            <a:ln>
              <a:solidFill>
                <a:srgbClr val="7030A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0606;p26">
              <a:extLst>
                <a:ext uri="{FF2B5EF4-FFF2-40B4-BE49-F238E27FC236}">
                  <a16:creationId xmlns:a16="http://schemas.microsoft.com/office/drawing/2014/main" id="{8BB20D31-255C-A999-02F5-E35F2701DF40}"/>
                </a:ext>
              </a:extLst>
            </p:cNvPr>
            <p:cNvSpPr/>
            <p:nvPr/>
          </p:nvSpPr>
          <p:spPr>
            <a:xfrm>
              <a:off x="7414150" y="1797600"/>
              <a:ext cx="24075" cy="47875"/>
            </a:xfrm>
            <a:custGeom>
              <a:avLst/>
              <a:gdLst/>
              <a:ahLst/>
              <a:cxnLst/>
              <a:rect l="l" t="t" r="r" b="b"/>
              <a:pathLst>
                <a:path w="963" h="1915" extrusionOk="0">
                  <a:moveTo>
                    <a:pt x="481" y="1"/>
                  </a:moveTo>
                  <a:cubicBezTo>
                    <a:pt x="220" y="1"/>
                    <a:pt x="6" y="210"/>
                    <a:pt x="0" y="472"/>
                  </a:cubicBezTo>
                  <a:lnTo>
                    <a:pt x="0" y="1434"/>
                  </a:lnTo>
                  <a:cubicBezTo>
                    <a:pt x="0" y="1699"/>
                    <a:pt x="215" y="1915"/>
                    <a:pt x="482" y="1915"/>
                  </a:cubicBezTo>
                  <a:cubicBezTo>
                    <a:pt x="747" y="1915"/>
                    <a:pt x="962" y="1699"/>
                    <a:pt x="962" y="1434"/>
                  </a:cubicBezTo>
                  <a:lnTo>
                    <a:pt x="962" y="472"/>
                  </a:lnTo>
                  <a:cubicBezTo>
                    <a:pt x="956" y="210"/>
                    <a:pt x="743" y="1"/>
                    <a:pt x="481" y="1"/>
                  </a:cubicBezTo>
                  <a:close/>
                </a:path>
              </a:pathLst>
            </a:custGeom>
            <a:grpFill/>
            <a:ln>
              <a:solidFill>
                <a:srgbClr val="7030A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0607;p26">
              <a:extLst>
                <a:ext uri="{FF2B5EF4-FFF2-40B4-BE49-F238E27FC236}">
                  <a16:creationId xmlns:a16="http://schemas.microsoft.com/office/drawing/2014/main" id="{5A049C16-CE37-0B6C-B6AA-F7C3BCEF3E48}"/>
                </a:ext>
              </a:extLst>
            </p:cNvPr>
            <p:cNvSpPr/>
            <p:nvPr/>
          </p:nvSpPr>
          <p:spPr>
            <a:xfrm>
              <a:off x="7550375" y="1957625"/>
              <a:ext cx="47875" cy="24075"/>
            </a:xfrm>
            <a:custGeom>
              <a:avLst/>
              <a:gdLst/>
              <a:ahLst/>
              <a:cxnLst/>
              <a:rect l="l" t="t" r="r" b="b"/>
              <a:pathLst>
                <a:path w="1915" h="963" extrusionOk="0">
                  <a:moveTo>
                    <a:pt x="482" y="1"/>
                  </a:moveTo>
                  <a:cubicBezTo>
                    <a:pt x="216" y="1"/>
                    <a:pt x="0" y="216"/>
                    <a:pt x="0" y="483"/>
                  </a:cubicBezTo>
                  <a:cubicBezTo>
                    <a:pt x="0" y="748"/>
                    <a:pt x="216" y="963"/>
                    <a:pt x="482" y="963"/>
                  </a:cubicBezTo>
                  <a:lnTo>
                    <a:pt x="1443" y="963"/>
                  </a:lnTo>
                  <a:cubicBezTo>
                    <a:pt x="1705" y="957"/>
                    <a:pt x="1915" y="743"/>
                    <a:pt x="1915" y="483"/>
                  </a:cubicBezTo>
                  <a:cubicBezTo>
                    <a:pt x="1915" y="220"/>
                    <a:pt x="1705" y="7"/>
                    <a:pt x="1443" y="1"/>
                  </a:cubicBezTo>
                  <a:close/>
                </a:path>
              </a:pathLst>
            </a:custGeom>
            <a:grpFill/>
            <a:ln>
              <a:solidFill>
                <a:srgbClr val="7030A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10608;p26">
              <a:extLst>
                <a:ext uri="{FF2B5EF4-FFF2-40B4-BE49-F238E27FC236}">
                  <a16:creationId xmlns:a16="http://schemas.microsoft.com/office/drawing/2014/main" id="{CC4BB559-60DF-3C10-5CF8-002ACB648B9E}"/>
                </a:ext>
              </a:extLst>
            </p:cNvPr>
            <p:cNvSpPr/>
            <p:nvPr/>
          </p:nvSpPr>
          <p:spPr>
            <a:xfrm>
              <a:off x="7254100" y="1957675"/>
              <a:ext cx="47675" cy="24075"/>
            </a:xfrm>
            <a:custGeom>
              <a:avLst/>
              <a:gdLst/>
              <a:ahLst/>
              <a:cxnLst/>
              <a:rect l="l" t="t" r="r" b="b"/>
              <a:pathLst>
                <a:path w="1907" h="963" extrusionOk="0">
                  <a:moveTo>
                    <a:pt x="473" y="0"/>
                  </a:moveTo>
                  <a:cubicBezTo>
                    <a:pt x="212" y="5"/>
                    <a:pt x="1" y="218"/>
                    <a:pt x="1" y="481"/>
                  </a:cubicBezTo>
                  <a:cubicBezTo>
                    <a:pt x="1" y="743"/>
                    <a:pt x="212" y="957"/>
                    <a:pt x="473" y="962"/>
                  </a:cubicBezTo>
                  <a:lnTo>
                    <a:pt x="1435" y="962"/>
                  </a:lnTo>
                  <a:cubicBezTo>
                    <a:pt x="1697" y="957"/>
                    <a:pt x="1906" y="743"/>
                    <a:pt x="1906" y="481"/>
                  </a:cubicBezTo>
                  <a:cubicBezTo>
                    <a:pt x="1906" y="218"/>
                    <a:pt x="1697" y="5"/>
                    <a:pt x="1435" y="0"/>
                  </a:cubicBezTo>
                  <a:close/>
                </a:path>
              </a:pathLst>
            </a:custGeom>
            <a:grpFill/>
            <a:ln>
              <a:solidFill>
                <a:srgbClr val="7030A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10609;p26">
              <a:extLst>
                <a:ext uri="{FF2B5EF4-FFF2-40B4-BE49-F238E27FC236}">
                  <a16:creationId xmlns:a16="http://schemas.microsoft.com/office/drawing/2014/main" id="{4F4740C7-02CD-8F2D-DF14-5F87140F4C30}"/>
                </a:ext>
              </a:extLst>
            </p:cNvPr>
            <p:cNvSpPr/>
            <p:nvPr/>
          </p:nvSpPr>
          <p:spPr>
            <a:xfrm>
              <a:off x="7531150" y="1877625"/>
              <a:ext cx="47325" cy="35975"/>
            </a:xfrm>
            <a:custGeom>
              <a:avLst/>
              <a:gdLst/>
              <a:ahLst/>
              <a:cxnLst/>
              <a:rect l="l" t="t" r="r" b="b"/>
              <a:pathLst>
                <a:path w="1893" h="1439" extrusionOk="0">
                  <a:moveTo>
                    <a:pt x="1345" y="1"/>
                  </a:moveTo>
                  <a:cubicBezTo>
                    <a:pt x="1266" y="1"/>
                    <a:pt x="1186" y="20"/>
                    <a:pt x="1112" y="61"/>
                  </a:cubicBezTo>
                  <a:lnTo>
                    <a:pt x="280" y="541"/>
                  </a:lnTo>
                  <a:cubicBezTo>
                    <a:pt x="91" y="650"/>
                    <a:pt x="1" y="872"/>
                    <a:pt x="56" y="1082"/>
                  </a:cubicBezTo>
                  <a:cubicBezTo>
                    <a:pt x="113" y="1293"/>
                    <a:pt x="304" y="1438"/>
                    <a:pt x="521" y="1438"/>
                  </a:cubicBezTo>
                  <a:lnTo>
                    <a:pt x="521" y="1439"/>
                  </a:lnTo>
                  <a:cubicBezTo>
                    <a:pt x="605" y="1439"/>
                    <a:pt x="687" y="1416"/>
                    <a:pt x="761" y="1375"/>
                  </a:cubicBezTo>
                  <a:lnTo>
                    <a:pt x="1594" y="893"/>
                  </a:lnTo>
                  <a:cubicBezTo>
                    <a:pt x="1818" y="758"/>
                    <a:pt x="1893" y="468"/>
                    <a:pt x="1762" y="241"/>
                  </a:cubicBezTo>
                  <a:cubicBezTo>
                    <a:pt x="1673" y="87"/>
                    <a:pt x="1511" y="1"/>
                    <a:pt x="1345" y="1"/>
                  </a:cubicBezTo>
                  <a:close/>
                </a:path>
              </a:pathLst>
            </a:custGeom>
            <a:grpFill/>
            <a:ln>
              <a:solidFill>
                <a:srgbClr val="7030A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10610;p26">
              <a:extLst>
                <a:ext uri="{FF2B5EF4-FFF2-40B4-BE49-F238E27FC236}">
                  <a16:creationId xmlns:a16="http://schemas.microsoft.com/office/drawing/2014/main" id="{5131C459-72B1-E6C0-AE70-5191263E261E}"/>
                </a:ext>
              </a:extLst>
            </p:cNvPr>
            <p:cNvSpPr/>
            <p:nvPr/>
          </p:nvSpPr>
          <p:spPr>
            <a:xfrm>
              <a:off x="7480550" y="1818850"/>
              <a:ext cx="39500" cy="44900"/>
            </a:xfrm>
            <a:custGeom>
              <a:avLst/>
              <a:gdLst/>
              <a:ahLst/>
              <a:cxnLst/>
              <a:rect l="l" t="t" r="r" b="b"/>
              <a:pathLst>
                <a:path w="1580" h="1796" extrusionOk="0">
                  <a:moveTo>
                    <a:pt x="1033" y="1"/>
                  </a:moveTo>
                  <a:cubicBezTo>
                    <a:pt x="866" y="1"/>
                    <a:pt x="704" y="87"/>
                    <a:pt x="614" y="242"/>
                  </a:cubicBezTo>
                  <a:lnTo>
                    <a:pt x="134" y="1073"/>
                  </a:lnTo>
                  <a:cubicBezTo>
                    <a:pt x="1" y="1303"/>
                    <a:pt x="80" y="1598"/>
                    <a:pt x="310" y="1731"/>
                  </a:cubicBezTo>
                  <a:cubicBezTo>
                    <a:pt x="385" y="1774"/>
                    <a:pt x="468" y="1795"/>
                    <a:pt x="550" y="1795"/>
                  </a:cubicBezTo>
                  <a:cubicBezTo>
                    <a:pt x="716" y="1795"/>
                    <a:pt x="877" y="1709"/>
                    <a:pt x="966" y="1554"/>
                  </a:cubicBezTo>
                  <a:lnTo>
                    <a:pt x="1448" y="722"/>
                  </a:lnTo>
                  <a:cubicBezTo>
                    <a:pt x="1579" y="492"/>
                    <a:pt x="1502" y="198"/>
                    <a:pt x="1272" y="64"/>
                  </a:cubicBezTo>
                  <a:cubicBezTo>
                    <a:pt x="1197" y="21"/>
                    <a:pt x="1114" y="1"/>
                    <a:pt x="1033" y="1"/>
                  </a:cubicBezTo>
                  <a:close/>
                </a:path>
              </a:pathLst>
            </a:custGeom>
            <a:grpFill/>
            <a:ln>
              <a:solidFill>
                <a:srgbClr val="7030A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10611;p26">
              <a:extLst>
                <a:ext uri="{FF2B5EF4-FFF2-40B4-BE49-F238E27FC236}">
                  <a16:creationId xmlns:a16="http://schemas.microsoft.com/office/drawing/2014/main" id="{90074C17-6658-202E-1D04-913048CC7EE0}"/>
                </a:ext>
              </a:extLst>
            </p:cNvPr>
            <p:cNvSpPr/>
            <p:nvPr/>
          </p:nvSpPr>
          <p:spPr>
            <a:xfrm>
              <a:off x="7332325" y="1818825"/>
              <a:ext cx="39475" cy="44900"/>
            </a:xfrm>
            <a:custGeom>
              <a:avLst/>
              <a:gdLst/>
              <a:ahLst/>
              <a:cxnLst/>
              <a:rect l="l" t="t" r="r" b="b"/>
              <a:pathLst>
                <a:path w="1579" h="1796" extrusionOk="0">
                  <a:moveTo>
                    <a:pt x="549" y="1"/>
                  </a:moveTo>
                  <a:cubicBezTo>
                    <a:pt x="468" y="1"/>
                    <a:pt x="385" y="22"/>
                    <a:pt x="309" y="65"/>
                  </a:cubicBezTo>
                  <a:cubicBezTo>
                    <a:pt x="79" y="199"/>
                    <a:pt x="0" y="492"/>
                    <a:pt x="133" y="721"/>
                  </a:cubicBezTo>
                  <a:lnTo>
                    <a:pt x="614" y="1555"/>
                  </a:lnTo>
                  <a:cubicBezTo>
                    <a:pt x="703" y="1709"/>
                    <a:pt x="864" y="1795"/>
                    <a:pt x="1030" y="1795"/>
                  </a:cubicBezTo>
                  <a:cubicBezTo>
                    <a:pt x="1111" y="1795"/>
                    <a:pt x="1194" y="1774"/>
                    <a:pt x="1270" y="1731"/>
                  </a:cubicBezTo>
                  <a:cubicBezTo>
                    <a:pt x="1500" y="1599"/>
                    <a:pt x="1579" y="1304"/>
                    <a:pt x="1447" y="1074"/>
                  </a:cubicBezTo>
                  <a:lnTo>
                    <a:pt x="965" y="241"/>
                  </a:lnTo>
                  <a:cubicBezTo>
                    <a:pt x="877" y="87"/>
                    <a:pt x="715" y="1"/>
                    <a:pt x="549" y="1"/>
                  </a:cubicBezTo>
                  <a:close/>
                </a:path>
              </a:pathLst>
            </a:custGeom>
            <a:grpFill/>
            <a:ln>
              <a:solidFill>
                <a:srgbClr val="7030A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10612;p26">
              <a:extLst>
                <a:ext uri="{FF2B5EF4-FFF2-40B4-BE49-F238E27FC236}">
                  <a16:creationId xmlns:a16="http://schemas.microsoft.com/office/drawing/2014/main" id="{71FC23BF-6269-3678-283F-0BA4C107BA84}"/>
                </a:ext>
              </a:extLst>
            </p:cNvPr>
            <p:cNvSpPr/>
            <p:nvPr/>
          </p:nvSpPr>
          <p:spPr>
            <a:xfrm>
              <a:off x="7273675" y="1877525"/>
              <a:ext cx="48275" cy="36075"/>
            </a:xfrm>
            <a:custGeom>
              <a:avLst/>
              <a:gdLst/>
              <a:ahLst/>
              <a:cxnLst/>
              <a:rect l="l" t="t" r="r" b="b"/>
              <a:pathLst>
                <a:path w="1931" h="1443" extrusionOk="0">
                  <a:moveTo>
                    <a:pt x="549" y="0"/>
                  </a:moveTo>
                  <a:cubicBezTo>
                    <a:pt x="383" y="0"/>
                    <a:pt x="222" y="87"/>
                    <a:pt x="133" y="241"/>
                  </a:cubicBezTo>
                  <a:cubicBezTo>
                    <a:pt x="0" y="471"/>
                    <a:pt x="79" y="765"/>
                    <a:pt x="309" y="897"/>
                  </a:cubicBezTo>
                  <a:lnTo>
                    <a:pt x="1141" y="1379"/>
                  </a:lnTo>
                  <a:cubicBezTo>
                    <a:pt x="1216" y="1422"/>
                    <a:pt x="1298" y="1442"/>
                    <a:pt x="1380" y="1442"/>
                  </a:cubicBezTo>
                  <a:cubicBezTo>
                    <a:pt x="1546" y="1442"/>
                    <a:pt x="1709" y="1356"/>
                    <a:pt x="1798" y="1201"/>
                  </a:cubicBezTo>
                  <a:cubicBezTo>
                    <a:pt x="1930" y="971"/>
                    <a:pt x="1853" y="679"/>
                    <a:pt x="1623" y="545"/>
                  </a:cubicBezTo>
                  <a:lnTo>
                    <a:pt x="789" y="65"/>
                  </a:lnTo>
                  <a:cubicBezTo>
                    <a:pt x="714" y="21"/>
                    <a:pt x="631" y="0"/>
                    <a:pt x="549" y="0"/>
                  </a:cubicBezTo>
                  <a:close/>
                </a:path>
              </a:pathLst>
            </a:custGeom>
            <a:grpFill/>
            <a:ln>
              <a:solidFill>
                <a:srgbClr val="7030A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B946D58-4FA1-E7A3-8581-4052D6587E05}"/>
              </a:ext>
            </a:extLst>
          </p:cNvPr>
          <p:cNvSpPr txBox="1"/>
          <p:nvPr/>
        </p:nvSpPr>
        <p:spPr>
          <a:xfrm>
            <a:off x="1332437" y="1668775"/>
            <a:ext cx="67543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 Black" panose="020B0A04020102020204" pitchFamily="34" charset="0"/>
              </a:rPr>
              <a:t>Пользователи: </a:t>
            </a:r>
          </a:p>
          <a:p>
            <a:pPr marL="285750" algn="just">
              <a:buFont typeface="Arial" panose="020B0604020202020204" pitchFamily="34" charset="0"/>
              <a:buChar char="•"/>
            </a:pPr>
            <a:r>
              <a:rPr lang="ru-RU" dirty="0"/>
              <a:t>Родители  и их дети (7-11 лет) с задержкой психического развития (ЗПР)</a:t>
            </a:r>
          </a:p>
          <a:p>
            <a:r>
              <a:rPr lang="ru-RU" b="1" dirty="0">
                <a:latin typeface="Arial Black" panose="020B0A04020102020204" pitchFamily="34" charset="0"/>
              </a:rPr>
              <a:t>Проблемы: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ru-RU" dirty="0"/>
              <a:t>Отставание в развитии высших психических функций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ru-RU" dirty="0"/>
              <a:t>Трудности с учебной мотивацией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9FF194-75C8-D154-CF00-87707CD250C4}"/>
              </a:ext>
            </a:extLst>
          </p:cNvPr>
          <p:cNvSpPr txBox="1"/>
          <p:nvPr/>
        </p:nvSpPr>
        <p:spPr>
          <a:xfrm>
            <a:off x="1957549" y="329619"/>
            <a:ext cx="5741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Пользователи и его 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3139681172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9 1.23457E-6 L -0.03489 1.23457E-6 " pathEditMode="relative" rAng="0" ptsTypes="AA">
                                          <p:cBhvr>
                                            <p:cTn id="6" dur="4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61111E-6 -3.08642E-6 L 0.00538 -0.01049 " pathEditMode="relative" rAng="0" ptsTypes="AA">
                                          <p:cBhvr>
                                            <p:cTn id="8" dur="4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6" y="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0" dur="3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22222E-6 1.11111E-6 L 0.00677 -0.0179 " pathEditMode="relative" rAng="0" ptsTypes="AA">
                                          <p:cBhvr>
                                            <p:cTn id="12" dur="2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0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4" dur="6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1546 0.01204 L 4.72222E-6 -3.33333E-6 " pathEditMode="relative" rAng="0" ptsTypes="AA" p14:bounceEnd="5091">
                                          <p:cBhvr>
                                            <p:cTn id="16" dur="3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4" y="-6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8" dur="8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2517 0.04228 L -8.33333E-7 3.20988E-6 " pathEditMode="relative" rAng="0" ptsTypes="AA" p14:bounceEnd="5091">
                                          <p:cBhvr>
                                            <p:cTn id="20" dur="6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-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2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9 1.23457E-6 L -0.03489 1.23457E-6 " pathEditMode="relative" rAng="0" ptsTypes="AA">
                                          <p:cBhvr>
                                            <p:cTn id="6" dur="4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61111E-6 3.20988E-6 L 0.07135 0.00061 " pathEditMode="relative" rAng="0" ptsTypes="AA">
                                          <p:cBhvr>
                                            <p:cTn id="8" dur="7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61111E-6 -3.08642E-6 L 0.00538 -0.01049 " pathEditMode="relative" rAng="0" ptsTypes="AA">
                                          <p:cBhvr>
                                            <p:cTn id="10" dur="4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6" y="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3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22222E-6 1.11111E-6 L 0.00677 -0.0179 " pathEditMode="relative" rAng="0" ptsTypes="AA">
                                          <p:cBhvr>
                                            <p:cTn id="14" dur="2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0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6" dur="6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1546 0.01204 L 4.72222E-6 -3.33333E-6 " pathEditMode="relative" rAng="0" ptsTypes="AA">
                                          <p:cBhvr>
                                            <p:cTn id="18" dur="3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4" y="-6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0" dur="8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2517 0.04228 L -8.33333E-7 3.20988E-6 " pathEditMode="relative" rAng="0" ptsTypes="AA">
                                          <p:cBhvr>
                                            <p:cTn id="22" dur="6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-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4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CE9B48DB-C539-6EEA-2763-9A7E04BBB7B4}"/>
              </a:ext>
            </a:extLst>
          </p:cNvPr>
          <p:cNvGrpSpPr/>
          <p:nvPr/>
        </p:nvGrpSpPr>
        <p:grpSpPr>
          <a:xfrm>
            <a:off x="962025" y="609091"/>
            <a:ext cx="7460986" cy="2188847"/>
            <a:chOff x="962025" y="609091"/>
            <a:chExt cx="7460986" cy="2188847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FF0C48EC-B252-E394-7CA5-22C0453CD3B4}"/>
                </a:ext>
              </a:extLst>
            </p:cNvPr>
            <p:cNvSpPr/>
            <p:nvPr/>
          </p:nvSpPr>
          <p:spPr>
            <a:xfrm>
              <a:off x="8341922" y="2716849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46BD4EB-71CC-4F18-F317-76D69425B812}"/>
                </a:ext>
              </a:extLst>
            </p:cNvPr>
            <p:cNvSpPr/>
            <p:nvPr/>
          </p:nvSpPr>
          <p:spPr>
            <a:xfrm>
              <a:off x="962025" y="1055259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B7014465-63A5-E693-2E47-469AA828E83F}"/>
                </a:ext>
              </a:extLst>
            </p:cNvPr>
            <p:cNvSpPr/>
            <p:nvPr/>
          </p:nvSpPr>
          <p:spPr>
            <a:xfrm>
              <a:off x="7429500" y="609091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C95632A-D666-BDEA-A5BE-9B564EF3A764}"/>
              </a:ext>
            </a:extLst>
          </p:cNvPr>
          <p:cNvSpPr txBox="1"/>
          <p:nvPr/>
        </p:nvSpPr>
        <p:spPr>
          <a:xfrm>
            <a:off x="2094474" y="223626"/>
            <a:ext cx="5032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Решение проблемы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191EC4F-EBF1-4B5E-287F-B647154A35ED}"/>
              </a:ext>
            </a:extLst>
          </p:cNvPr>
          <p:cNvSpPr txBox="1"/>
          <p:nvPr/>
        </p:nvSpPr>
        <p:spPr>
          <a:xfrm>
            <a:off x="790088" y="1161385"/>
            <a:ext cx="8129054" cy="331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Родителям не нужно изучать научную и методическую литературу,  так как в приложении выстраивается система подсказок по коррекционной работе с ребенком.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Родителям не придется приобретать дополнительные дидактические пособия и игры, а также выстраивать систему развивающих занятий, для ребенка будут предоставлены игровые задания, повышающие учебную мотивацию.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Родителям предоставляется аналитика и статистика, выстраивается последующая динамика, благодаря этому не нужно тратить время на подсчет результатов выполненных заданий.</a:t>
            </a:r>
            <a:endParaRPr lang="ru-RU" sz="1400" dirty="0"/>
          </a:p>
        </p:txBody>
      </p:sp>
      <p:grpSp>
        <p:nvGrpSpPr>
          <p:cNvPr id="47" name="Google Shape;9206;p18">
            <a:extLst>
              <a:ext uri="{FF2B5EF4-FFF2-40B4-BE49-F238E27FC236}">
                <a16:creationId xmlns:a16="http://schemas.microsoft.com/office/drawing/2014/main" id="{14951411-4961-41AF-AC7B-2559BF294FAB}"/>
              </a:ext>
            </a:extLst>
          </p:cNvPr>
          <p:cNvGrpSpPr/>
          <p:nvPr/>
        </p:nvGrpSpPr>
        <p:grpSpPr>
          <a:xfrm>
            <a:off x="529090" y="3567928"/>
            <a:ext cx="235198" cy="241057"/>
            <a:chOff x="-45665400" y="2703250"/>
            <a:chExt cx="301500" cy="299575"/>
          </a:xfrm>
          <a:solidFill>
            <a:schemeClr val="tx2"/>
          </a:solidFill>
        </p:grpSpPr>
        <p:sp>
          <p:nvSpPr>
            <p:cNvPr id="48" name="Google Shape;9207;p18">
              <a:extLst>
                <a:ext uri="{FF2B5EF4-FFF2-40B4-BE49-F238E27FC236}">
                  <a16:creationId xmlns:a16="http://schemas.microsoft.com/office/drawing/2014/main" id="{60053DC6-4EEB-A2BE-D416-054041BBA9FB}"/>
                </a:ext>
              </a:extLst>
            </p:cNvPr>
            <p:cNvSpPr/>
            <p:nvPr/>
          </p:nvSpPr>
          <p:spPr>
            <a:xfrm>
              <a:off x="-45664625" y="2703250"/>
              <a:ext cx="300725" cy="299575"/>
            </a:xfrm>
            <a:custGeom>
              <a:avLst/>
              <a:gdLst/>
              <a:ahLst/>
              <a:cxnLst/>
              <a:rect l="l" t="t" r="r" b="b"/>
              <a:pathLst>
                <a:path w="12029" h="11983" extrusionOk="0">
                  <a:moveTo>
                    <a:pt x="9799" y="1271"/>
                  </a:moveTo>
                  <a:lnTo>
                    <a:pt x="4947" y="4926"/>
                  </a:lnTo>
                  <a:lnTo>
                    <a:pt x="1482" y="3823"/>
                  </a:lnTo>
                  <a:lnTo>
                    <a:pt x="9799" y="1271"/>
                  </a:lnTo>
                  <a:close/>
                  <a:moveTo>
                    <a:pt x="9830" y="2153"/>
                  </a:moveTo>
                  <a:lnTo>
                    <a:pt x="6459" y="6627"/>
                  </a:lnTo>
                  <a:lnTo>
                    <a:pt x="4727" y="7257"/>
                  </a:lnTo>
                  <a:lnTo>
                    <a:pt x="5357" y="5524"/>
                  </a:lnTo>
                  <a:lnTo>
                    <a:pt x="9830" y="2153"/>
                  </a:lnTo>
                  <a:close/>
                  <a:moveTo>
                    <a:pt x="10681" y="2153"/>
                  </a:moveTo>
                  <a:lnTo>
                    <a:pt x="8098" y="10439"/>
                  </a:lnTo>
                  <a:lnTo>
                    <a:pt x="6995" y="6973"/>
                  </a:lnTo>
                  <a:lnTo>
                    <a:pt x="10681" y="2153"/>
                  </a:lnTo>
                  <a:close/>
                  <a:moveTo>
                    <a:pt x="11627" y="0"/>
                  </a:moveTo>
                  <a:cubicBezTo>
                    <a:pt x="11596" y="0"/>
                    <a:pt x="11564" y="4"/>
                    <a:pt x="11532" y="11"/>
                  </a:cubicBezTo>
                  <a:lnTo>
                    <a:pt x="221" y="3508"/>
                  </a:lnTo>
                  <a:cubicBezTo>
                    <a:pt x="64" y="3571"/>
                    <a:pt x="1" y="3728"/>
                    <a:pt x="1" y="3886"/>
                  </a:cubicBezTo>
                  <a:cubicBezTo>
                    <a:pt x="1" y="4043"/>
                    <a:pt x="127" y="4138"/>
                    <a:pt x="221" y="4232"/>
                  </a:cubicBezTo>
                  <a:lnTo>
                    <a:pt x="4569" y="5619"/>
                  </a:lnTo>
                  <a:lnTo>
                    <a:pt x="3750" y="7824"/>
                  </a:lnTo>
                  <a:cubicBezTo>
                    <a:pt x="3687" y="7919"/>
                    <a:pt x="3750" y="8076"/>
                    <a:pt x="3813" y="8171"/>
                  </a:cubicBezTo>
                  <a:cubicBezTo>
                    <a:pt x="3880" y="8215"/>
                    <a:pt x="3978" y="8260"/>
                    <a:pt x="4063" y="8260"/>
                  </a:cubicBezTo>
                  <a:cubicBezTo>
                    <a:pt x="4099" y="8260"/>
                    <a:pt x="4132" y="8252"/>
                    <a:pt x="4160" y="8234"/>
                  </a:cubicBezTo>
                  <a:lnTo>
                    <a:pt x="6365" y="7414"/>
                  </a:lnTo>
                  <a:lnTo>
                    <a:pt x="7751" y="11762"/>
                  </a:lnTo>
                  <a:cubicBezTo>
                    <a:pt x="7783" y="11920"/>
                    <a:pt x="7940" y="11983"/>
                    <a:pt x="8098" y="11983"/>
                  </a:cubicBezTo>
                  <a:cubicBezTo>
                    <a:pt x="8255" y="11983"/>
                    <a:pt x="8381" y="11857"/>
                    <a:pt x="8476" y="11762"/>
                  </a:cubicBezTo>
                  <a:lnTo>
                    <a:pt x="11973" y="483"/>
                  </a:lnTo>
                  <a:cubicBezTo>
                    <a:pt x="12029" y="205"/>
                    <a:pt x="11862" y="0"/>
                    <a:pt x="11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9208;p18">
              <a:extLst>
                <a:ext uri="{FF2B5EF4-FFF2-40B4-BE49-F238E27FC236}">
                  <a16:creationId xmlns:a16="http://schemas.microsoft.com/office/drawing/2014/main" id="{A58466EF-861E-CD28-C29E-2922BDF957FC}"/>
                </a:ext>
              </a:extLst>
            </p:cNvPr>
            <p:cNvSpPr/>
            <p:nvPr/>
          </p:nvSpPr>
          <p:spPr>
            <a:xfrm>
              <a:off x="-45663825" y="28791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517" y="0"/>
                  </a:moveTo>
                  <a:cubicBezTo>
                    <a:pt x="2418" y="0"/>
                    <a:pt x="2316" y="32"/>
                    <a:pt x="2237" y="95"/>
                  </a:cubicBezTo>
                  <a:lnTo>
                    <a:pt x="126" y="2237"/>
                  </a:lnTo>
                  <a:cubicBezTo>
                    <a:pt x="0" y="2363"/>
                    <a:pt x="0" y="2584"/>
                    <a:pt x="126" y="2741"/>
                  </a:cubicBezTo>
                  <a:cubicBezTo>
                    <a:pt x="205" y="2820"/>
                    <a:pt x="300" y="2859"/>
                    <a:pt x="390" y="2859"/>
                  </a:cubicBezTo>
                  <a:cubicBezTo>
                    <a:pt x="481" y="2859"/>
                    <a:pt x="568" y="2820"/>
                    <a:pt x="631" y="2741"/>
                  </a:cubicBezTo>
                  <a:lnTo>
                    <a:pt x="2773" y="630"/>
                  </a:lnTo>
                  <a:cubicBezTo>
                    <a:pt x="2867" y="504"/>
                    <a:pt x="2867" y="252"/>
                    <a:pt x="2773" y="95"/>
                  </a:cubicBezTo>
                  <a:cubicBezTo>
                    <a:pt x="2710" y="32"/>
                    <a:pt x="2615" y="0"/>
                    <a:pt x="25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9209;p18">
              <a:extLst>
                <a:ext uri="{FF2B5EF4-FFF2-40B4-BE49-F238E27FC236}">
                  <a16:creationId xmlns:a16="http://schemas.microsoft.com/office/drawing/2014/main" id="{481A24B0-3D05-EEC8-3076-DD94334588EF}"/>
                </a:ext>
              </a:extLst>
            </p:cNvPr>
            <p:cNvSpPr/>
            <p:nvPr/>
          </p:nvSpPr>
          <p:spPr>
            <a:xfrm>
              <a:off x="-45613425" y="29297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478" y="1"/>
                  </a:moveTo>
                  <a:cubicBezTo>
                    <a:pt x="2387" y="1"/>
                    <a:pt x="2301" y="40"/>
                    <a:pt x="2238" y="119"/>
                  </a:cubicBezTo>
                  <a:lnTo>
                    <a:pt x="127" y="2261"/>
                  </a:lnTo>
                  <a:cubicBezTo>
                    <a:pt x="1" y="2387"/>
                    <a:pt x="1" y="2608"/>
                    <a:pt x="127" y="2765"/>
                  </a:cubicBezTo>
                  <a:cubicBezTo>
                    <a:pt x="190" y="2828"/>
                    <a:pt x="276" y="2860"/>
                    <a:pt x="367" y="2860"/>
                  </a:cubicBezTo>
                  <a:cubicBezTo>
                    <a:pt x="458" y="2860"/>
                    <a:pt x="552" y="2828"/>
                    <a:pt x="631" y="2765"/>
                  </a:cubicBezTo>
                  <a:lnTo>
                    <a:pt x="2742" y="654"/>
                  </a:lnTo>
                  <a:cubicBezTo>
                    <a:pt x="2868" y="528"/>
                    <a:pt x="2868" y="276"/>
                    <a:pt x="2742" y="119"/>
                  </a:cubicBezTo>
                  <a:cubicBezTo>
                    <a:pt x="2663" y="40"/>
                    <a:pt x="2568" y="1"/>
                    <a:pt x="2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9210;p18">
              <a:extLst>
                <a:ext uri="{FF2B5EF4-FFF2-40B4-BE49-F238E27FC236}">
                  <a16:creationId xmlns:a16="http://schemas.microsoft.com/office/drawing/2014/main" id="{DED48392-75ED-DA00-D466-0348D938CEFE}"/>
                </a:ext>
              </a:extLst>
            </p:cNvPr>
            <p:cNvSpPr/>
            <p:nvPr/>
          </p:nvSpPr>
          <p:spPr>
            <a:xfrm>
              <a:off x="-45665400" y="2923050"/>
              <a:ext cx="81150" cy="79000"/>
            </a:xfrm>
            <a:custGeom>
              <a:avLst/>
              <a:gdLst/>
              <a:ahLst/>
              <a:cxnLst/>
              <a:rect l="l" t="t" r="r" b="b"/>
              <a:pathLst>
                <a:path w="3246" h="3160" extrusionOk="0">
                  <a:moveTo>
                    <a:pt x="2859" y="1"/>
                  </a:moveTo>
                  <a:cubicBezTo>
                    <a:pt x="2765" y="1"/>
                    <a:pt x="2663" y="24"/>
                    <a:pt x="2584" y="72"/>
                  </a:cubicBezTo>
                  <a:lnTo>
                    <a:pt x="95" y="2561"/>
                  </a:lnTo>
                  <a:cubicBezTo>
                    <a:pt x="0" y="2687"/>
                    <a:pt x="0" y="2907"/>
                    <a:pt x="95" y="3065"/>
                  </a:cubicBezTo>
                  <a:cubicBezTo>
                    <a:pt x="158" y="3128"/>
                    <a:pt x="252" y="3159"/>
                    <a:pt x="351" y="3159"/>
                  </a:cubicBezTo>
                  <a:cubicBezTo>
                    <a:pt x="449" y="3159"/>
                    <a:pt x="552" y="3128"/>
                    <a:pt x="631" y="3065"/>
                  </a:cubicBezTo>
                  <a:lnTo>
                    <a:pt x="3088" y="607"/>
                  </a:lnTo>
                  <a:cubicBezTo>
                    <a:pt x="3245" y="450"/>
                    <a:pt x="3245" y="229"/>
                    <a:pt x="3088" y="72"/>
                  </a:cubicBezTo>
                  <a:cubicBezTo>
                    <a:pt x="3041" y="24"/>
                    <a:pt x="2954" y="1"/>
                    <a:pt x="2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" name="Google Shape;9206;p18">
            <a:extLst>
              <a:ext uri="{FF2B5EF4-FFF2-40B4-BE49-F238E27FC236}">
                <a16:creationId xmlns:a16="http://schemas.microsoft.com/office/drawing/2014/main" id="{02DB24B7-682D-C083-6DCD-BC81116300E5}"/>
              </a:ext>
            </a:extLst>
          </p:cNvPr>
          <p:cNvGrpSpPr/>
          <p:nvPr/>
        </p:nvGrpSpPr>
        <p:grpSpPr>
          <a:xfrm>
            <a:off x="529090" y="2594369"/>
            <a:ext cx="235198" cy="241057"/>
            <a:chOff x="-45665400" y="2703250"/>
            <a:chExt cx="301500" cy="299575"/>
          </a:xfrm>
          <a:solidFill>
            <a:schemeClr val="tx2"/>
          </a:solidFill>
        </p:grpSpPr>
        <p:sp>
          <p:nvSpPr>
            <p:cNvPr id="5" name="Google Shape;9207;p18">
              <a:extLst>
                <a:ext uri="{FF2B5EF4-FFF2-40B4-BE49-F238E27FC236}">
                  <a16:creationId xmlns:a16="http://schemas.microsoft.com/office/drawing/2014/main" id="{C7B798B9-C70F-1E73-450D-5FCCB3273410}"/>
                </a:ext>
              </a:extLst>
            </p:cNvPr>
            <p:cNvSpPr/>
            <p:nvPr/>
          </p:nvSpPr>
          <p:spPr>
            <a:xfrm>
              <a:off x="-45664625" y="2703250"/>
              <a:ext cx="300725" cy="299575"/>
            </a:xfrm>
            <a:custGeom>
              <a:avLst/>
              <a:gdLst/>
              <a:ahLst/>
              <a:cxnLst/>
              <a:rect l="l" t="t" r="r" b="b"/>
              <a:pathLst>
                <a:path w="12029" h="11983" extrusionOk="0">
                  <a:moveTo>
                    <a:pt x="9799" y="1271"/>
                  </a:moveTo>
                  <a:lnTo>
                    <a:pt x="4947" y="4926"/>
                  </a:lnTo>
                  <a:lnTo>
                    <a:pt x="1482" y="3823"/>
                  </a:lnTo>
                  <a:lnTo>
                    <a:pt x="9799" y="1271"/>
                  </a:lnTo>
                  <a:close/>
                  <a:moveTo>
                    <a:pt x="9830" y="2153"/>
                  </a:moveTo>
                  <a:lnTo>
                    <a:pt x="6459" y="6627"/>
                  </a:lnTo>
                  <a:lnTo>
                    <a:pt x="4727" y="7257"/>
                  </a:lnTo>
                  <a:lnTo>
                    <a:pt x="5357" y="5524"/>
                  </a:lnTo>
                  <a:lnTo>
                    <a:pt x="9830" y="2153"/>
                  </a:lnTo>
                  <a:close/>
                  <a:moveTo>
                    <a:pt x="10681" y="2153"/>
                  </a:moveTo>
                  <a:lnTo>
                    <a:pt x="8098" y="10439"/>
                  </a:lnTo>
                  <a:lnTo>
                    <a:pt x="6995" y="6973"/>
                  </a:lnTo>
                  <a:lnTo>
                    <a:pt x="10681" y="2153"/>
                  </a:lnTo>
                  <a:close/>
                  <a:moveTo>
                    <a:pt x="11627" y="0"/>
                  </a:moveTo>
                  <a:cubicBezTo>
                    <a:pt x="11596" y="0"/>
                    <a:pt x="11564" y="4"/>
                    <a:pt x="11532" y="11"/>
                  </a:cubicBezTo>
                  <a:lnTo>
                    <a:pt x="221" y="3508"/>
                  </a:lnTo>
                  <a:cubicBezTo>
                    <a:pt x="64" y="3571"/>
                    <a:pt x="1" y="3728"/>
                    <a:pt x="1" y="3886"/>
                  </a:cubicBezTo>
                  <a:cubicBezTo>
                    <a:pt x="1" y="4043"/>
                    <a:pt x="127" y="4138"/>
                    <a:pt x="221" y="4232"/>
                  </a:cubicBezTo>
                  <a:lnTo>
                    <a:pt x="4569" y="5619"/>
                  </a:lnTo>
                  <a:lnTo>
                    <a:pt x="3750" y="7824"/>
                  </a:lnTo>
                  <a:cubicBezTo>
                    <a:pt x="3687" y="7919"/>
                    <a:pt x="3750" y="8076"/>
                    <a:pt x="3813" y="8171"/>
                  </a:cubicBezTo>
                  <a:cubicBezTo>
                    <a:pt x="3880" y="8215"/>
                    <a:pt x="3978" y="8260"/>
                    <a:pt x="4063" y="8260"/>
                  </a:cubicBezTo>
                  <a:cubicBezTo>
                    <a:pt x="4099" y="8260"/>
                    <a:pt x="4132" y="8252"/>
                    <a:pt x="4160" y="8234"/>
                  </a:cubicBezTo>
                  <a:lnTo>
                    <a:pt x="6365" y="7414"/>
                  </a:lnTo>
                  <a:lnTo>
                    <a:pt x="7751" y="11762"/>
                  </a:lnTo>
                  <a:cubicBezTo>
                    <a:pt x="7783" y="11920"/>
                    <a:pt x="7940" y="11983"/>
                    <a:pt x="8098" y="11983"/>
                  </a:cubicBezTo>
                  <a:cubicBezTo>
                    <a:pt x="8255" y="11983"/>
                    <a:pt x="8381" y="11857"/>
                    <a:pt x="8476" y="11762"/>
                  </a:cubicBezTo>
                  <a:lnTo>
                    <a:pt x="11973" y="483"/>
                  </a:lnTo>
                  <a:cubicBezTo>
                    <a:pt x="12029" y="205"/>
                    <a:pt x="11862" y="0"/>
                    <a:pt x="11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9208;p18">
              <a:extLst>
                <a:ext uri="{FF2B5EF4-FFF2-40B4-BE49-F238E27FC236}">
                  <a16:creationId xmlns:a16="http://schemas.microsoft.com/office/drawing/2014/main" id="{AB14DC84-1557-0ACB-2BA5-C14A6D79718D}"/>
                </a:ext>
              </a:extLst>
            </p:cNvPr>
            <p:cNvSpPr/>
            <p:nvPr/>
          </p:nvSpPr>
          <p:spPr>
            <a:xfrm>
              <a:off x="-45663825" y="28791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517" y="0"/>
                  </a:moveTo>
                  <a:cubicBezTo>
                    <a:pt x="2418" y="0"/>
                    <a:pt x="2316" y="32"/>
                    <a:pt x="2237" y="95"/>
                  </a:cubicBezTo>
                  <a:lnTo>
                    <a:pt x="126" y="2237"/>
                  </a:lnTo>
                  <a:cubicBezTo>
                    <a:pt x="0" y="2363"/>
                    <a:pt x="0" y="2584"/>
                    <a:pt x="126" y="2741"/>
                  </a:cubicBezTo>
                  <a:cubicBezTo>
                    <a:pt x="205" y="2820"/>
                    <a:pt x="300" y="2859"/>
                    <a:pt x="390" y="2859"/>
                  </a:cubicBezTo>
                  <a:cubicBezTo>
                    <a:pt x="481" y="2859"/>
                    <a:pt x="568" y="2820"/>
                    <a:pt x="631" y="2741"/>
                  </a:cubicBezTo>
                  <a:lnTo>
                    <a:pt x="2773" y="630"/>
                  </a:lnTo>
                  <a:cubicBezTo>
                    <a:pt x="2867" y="504"/>
                    <a:pt x="2867" y="252"/>
                    <a:pt x="2773" y="95"/>
                  </a:cubicBezTo>
                  <a:cubicBezTo>
                    <a:pt x="2710" y="32"/>
                    <a:pt x="2615" y="0"/>
                    <a:pt x="25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9209;p18">
              <a:extLst>
                <a:ext uri="{FF2B5EF4-FFF2-40B4-BE49-F238E27FC236}">
                  <a16:creationId xmlns:a16="http://schemas.microsoft.com/office/drawing/2014/main" id="{C84D5657-0216-EFC9-6F5F-FC65AA1BBF78}"/>
                </a:ext>
              </a:extLst>
            </p:cNvPr>
            <p:cNvSpPr/>
            <p:nvPr/>
          </p:nvSpPr>
          <p:spPr>
            <a:xfrm>
              <a:off x="-45613425" y="29297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478" y="1"/>
                  </a:moveTo>
                  <a:cubicBezTo>
                    <a:pt x="2387" y="1"/>
                    <a:pt x="2301" y="40"/>
                    <a:pt x="2238" y="119"/>
                  </a:cubicBezTo>
                  <a:lnTo>
                    <a:pt x="127" y="2261"/>
                  </a:lnTo>
                  <a:cubicBezTo>
                    <a:pt x="1" y="2387"/>
                    <a:pt x="1" y="2608"/>
                    <a:pt x="127" y="2765"/>
                  </a:cubicBezTo>
                  <a:cubicBezTo>
                    <a:pt x="190" y="2828"/>
                    <a:pt x="276" y="2860"/>
                    <a:pt x="367" y="2860"/>
                  </a:cubicBezTo>
                  <a:cubicBezTo>
                    <a:pt x="458" y="2860"/>
                    <a:pt x="552" y="2828"/>
                    <a:pt x="631" y="2765"/>
                  </a:cubicBezTo>
                  <a:lnTo>
                    <a:pt x="2742" y="654"/>
                  </a:lnTo>
                  <a:cubicBezTo>
                    <a:pt x="2868" y="528"/>
                    <a:pt x="2868" y="276"/>
                    <a:pt x="2742" y="119"/>
                  </a:cubicBezTo>
                  <a:cubicBezTo>
                    <a:pt x="2663" y="40"/>
                    <a:pt x="2568" y="1"/>
                    <a:pt x="2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9210;p18">
              <a:extLst>
                <a:ext uri="{FF2B5EF4-FFF2-40B4-BE49-F238E27FC236}">
                  <a16:creationId xmlns:a16="http://schemas.microsoft.com/office/drawing/2014/main" id="{2F6AD0AA-5B0D-AD1B-1841-0AE07298E720}"/>
                </a:ext>
              </a:extLst>
            </p:cNvPr>
            <p:cNvSpPr/>
            <p:nvPr/>
          </p:nvSpPr>
          <p:spPr>
            <a:xfrm>
              <a:off x="-45665400" y="2923050"/>
              <a:ext cx="81150" cy="79000"/>
            </a:xfrm>
            <a:custGeom>
              <a:avLst/>
              <a:gdLst/>
              <a:ahLst/>
              <a:cxnLst/>
              <a:rect l="l" t="t" r="r" b="b"/>
              <a:pathLst>
                <a:path w="3246" h="3160" extrusionOk="0">
                  <a:moveTo>
                    <a:pt x="2859" y="1"/>
                  </a:moveTo>
                  <a:cubicBezTo>
                    <a:pt x="2765" y="1"/>
                    <a:pt x="2663" y="24"/>
                    <a:pt x="2584" y="72"/>
                  </a:cubicBezTo>
                  <a:lnTo>
                    <a:pt x="95" y="2561"/>
                  </a:lnTo>
                  <a:cubicBezTo>
                    <a:pt x="0" y="2687"/>
                    <a:pt x="0" y="2907"/>
                    <a:pt x="95" y="3065"/>
                  </a:cubicBezTo>
                  <a:cubicBezTo>
                    <a:pt x="158" y="3128"/>
                    <a:pt x="252" y="3159"/>
                    <a:pt x="351" y="3159"/>
                  </a:cubicBezTo>
                  <a:cubicBezTo>
                    <a:pt x="449" y="3159"/>
                    <a:pt x="552" y="3128"/>
                    <a:pt x="631" y="3065"/>
                  </a:cubicBezTo>
                  <a:lnTo>
                    <a:pt x="3088" y="607"/>
                  </a:lnTo>
                  <a:cubicBezTo>
                    <a:pt x="3245" y="450"/>
                    <a:pt x="3245" y="229"/>
                    <a:pt x="3088" y="72"/>
                  </a:cubicBezTo>
                  <a:cubicBezTo>
                    <a:pt x="3041" y="24"/>
                    <a:pt x="2954" y="1"/>
                    <a:pt x="2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" name="Google Shape;9206;p18">
            <a:extLst>
              <a:ext uri="{FF2B5EF4-FFF2-40B4-BE49-F238E27FC236}">
                <a16:creationId xmlns:a16="http://schemas.microsoft.com/office/drawing/2014/main" id="{724085B1-D089-5EFD-1F6C-DFA01B9383F3}"/>
              </a:ext>
            </a:extLst>
          </p:cNvPr>
          <p:cNvGrpSpPr/>
          <p:nvPr/>
        </p:nvGrpSpPr>
        <p:grpSpPr>
          <a:xfrm>
            <a:off x="529392" y="1599174"/>
            <a:ext cx="235198" cy="241057"/>
            <a:chOff x="-45665400" y="2703250"/>
            <a:chExt cx="301500" cy="299575"/>
          </a:xfrm>
          <a:solidFill>
            <a:schemeClr val="tx2"/>
          </a:solidFill>
        </p:grpSpPr>
        <p:sp>
          <p:nvSpPr>
            <p:cNvPr id="12" name="Google Shape;9207;p18">
              <a:extLst>
                <a:ext uri="{FF2B5EF4-FFF2-40B4-BE49-F238E27FC236}">
                  <a16:creationId xmlns:a16="http://schemas.microsoft.com/office/drawing/2014/main" id="{D7170EBB-DE45-73AD-A605-B7E85C70879E}"/>
                </a:ext>
              </a:extLst>
            </p:cNvPr>
            <p:cNvSpPr/>
            <p:nvPr/>
          </p:nvSpPr>
          <p:spPr>
            <a:xfrm>
              <a:off x="-45664625" y="2703250"/>
              <a:ext cx="300725" cy="299575"/>
            </a:xfrm>
            <a:custGeom>
              <a:avLst/>
              <a:gdLst/>
              <a:ahLst/>
              <a:cxnLst/>
              <a:rect l="l" t="t" r="r" b="b"/>
              <a:pathLst>
                <a:path w="12029" h="11983" extrusionOk="0">
                  <a:moveTo>
                    <a:pt x="9799" y="1271"/>
                  </a:moveTo>
                  <a:lnTo>
                    <a:pt x="4947" y="4926"/>
                  </a:lnTo>
                  <a:lnTo>
                    <a:pt x="1482" y="3823"/>
                  </a:lnTo>
                  <a:lnTo>
                    <a:pt x="9799" y="1271"/>
                  </a:lnTo>
                  <a:close/>
                  <a:moveTo>
                    <a:pt x="9830" y="2153"/>
                  </a:moveTo>
                  <a:lnTo>
                    <a:pt x="6459" y="6627"/>
                  </a:lnTo>
                  <a:lnTo>
                    <a:pt x="4727" y="7257"/>
                  </a:lnTo>
                  <a:lnTo>
                    <a:pt x="5357" y="5524"/>
                  </a:lnTo>
                  <a:lnTo>
                    <a:pt x="9830" y="2153"/>
                  </a:lnTo>
                  <a:close/>
                  <a:moveTo>
                    <a:pt x="10681" y="2153"/>
                  </a:moveTo>
                  <a:lnTo>
                    <a:pt x="8098" y="10439"/>
                  </a:lnTo>
                  <a:lnTo>
                    <a:pt x="6995" y="6973"/>
                  </a:lnTo>
                  <a:lnTo>
                    <a:pt x="10681" y="2153"/>
                  </a:lnTo>
                  <a:close/>
                  <a:moveTo>
                    <a:pt x="11627" y="0"/>
                  </a:moveTo>
                  <a:cubicBezTo>
                    <a:pt x="11596" y="0"/>
                    <a:pt x="11564" y="4"/>
                    <a:pt x="11532" y="11"/>
                  </a:cubicBezTo>
                  <a:lnTo>
                    <a:pt x="221" y="3508"/>
                  </a:lnTo>
                  <a:cubicBezTo>
                    <a:pt x="64" y="3571"/>
                    <a:pt x="1" y="3728"/>
                    <a:pt x="1" y="3886"/>
                  </a:cubicBezTo>
                  <a:cubicBezTo>
                    <a:pt x="1" y="4043"/>
                    <a:pt x="127" y="4138"/>
                    <a:pt x="221" y="4232"/>
                  </a:cubicBezTo>
                  <a:lnTo>
                    <a:pt x="4569" y="5619"/>
                  </a:lnTo>
                  <a:lnTo>
                    <a:pt x="3750" y="7824"/>
                  </a:lnTo>
                  <a:cubicBezTo>
                    <a:pt x="3687" y="7919"/>
                    <a:pt x="3750" y="8076"/>
                    <a:pt x="3813" y="8171"/>
                  </a:cubicBezTo>
                  <a:cubicBezTo>
                    <a:pt x="3880" y="8215"/>
                    <a:pt x="3978" y="8260"/>
                    <a:pt x="4063" y="8260"/>
                  </a:cubicBezTo>
                  <a:cubicBezTo>
                    <a:pt x="4099" y="8260"/>
                    <a:pt x="4132" y="8252"/>
                    <a:pt x="4160" y="8234"/>
                  </a:cubicBezTo>
                  <a:lnTo>
                    <a:pt x="6365" y="7414"/>
                  </a:lnTo>
                  <a:lnTo>
                    <a:pt x="7751" y="11762"/>
                  </a:lnTo>
                  <a:cubicBezTo>
                    <a:pt x="7783" y="11920"/>
                    <a:pt x="7940" y="11983"/>
                    <a:pt x="8098" y="11983"/>
                  </a:cubicBezTo>
                  <a:cubicBezTo>
                    <a:pt x="8255" y="11983"/>
                    <a:pt x="8381" y="11857"/>
                    <a:pt x="8476" y="11762"/>
                  </a:cubicBezTo>
                  <a:lnTo>
                    <a:pt x="11973" y="483"/>
                  </a:lnTo>
                  <a:cubicBezTo>
                    <a:pt x="12029" y="205"/>
                    <a:pt x="11862" y="0"/>
                    <a:pt x="11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9208;p18">
              <a:extLst>
                <a:ext uri="{FF2B5EF4-FFF2-40B4-BE49-F238E27FC236}">
                  <a16:creationId xmlns:a16="http://schemas.microsoft.com/office/drawing/2014/main" id="{F8CAC67D-A8F5-F69B-E007-C0676BCF6A94}"/>
                </a:ext>
              </a:extLst>
            </p:cNvPr>
            <p:cNvSpPr/>
            <p:nvPr/>
          </p:nvSpPr>
          <p:spPr>
            <a:xfrm>
              <a:off x="-45663825" y="28791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517" y="0"/>
                  </a:moveTo>
                  <a:cubicBezTo>
                    <a:pt x="2418" y="0"/>
                    <a:pt x="2316" y="32"/>
                    <a:pt x="2237" y="95"/>
                  </a:cubicBezTo>
                  <a:lnTo>
                    <a:pt x="126" y="2237"/>
                  </a:lnTo>
                  <a:cubicBezTo>
                    <a:pt x="0" y="2363"/>
                    <a:pt x="0" y="2584"/>
                    <a:pt x="126" y="2741"/>
                  </a:cubicBezTo>
                  <a:cubicBezTo>
                    <a:pt x="205" y="2820"/>
                    <a:pt x="300" y="2859"/>
                    <a:pt x="390" y="2859"/>
                  </a:cubicBezTo>
                  <a:cubicBezTo>
                    <a:pt x="481" y="2859"/>
                    <a:pt x="568" y="2820"/>
                    <a:pt x="631" y="2741"/>
                  </a:cubicBezTo>
                  <a:lnTo>
                    <a:pt x="2773" y="630"/>
                  </a:lnTo>
                  <a:cubicBezTo>
                    <a:pt x="2867" y="504"/>
                    <a:pt x="2867" y="252"/>
                    <a:pt x="2773" y="95"/>
                  </a:cubicBezTo>
                  <a:cubicBezTo>
                    <a:pt x="2710" y="32"/>
                    <a:pt x="2615" y="0"/>
                    <a:pt x="25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9209;p18">
              <a:extLst>
                <a:ext uri="{FF2B5EF4-FFF2-40B4-BE49-F238E27FC236}">
                  <a16:creationId xmlns:a16="http://schemas.microsoft.com/office/drawing/2014/main" id="{7CAE8568-08D1-8007-D088-34E82EC34D26}"/>
                </a:ext>
              </a:extLst>
            </p:cNvPr>
            <p:cNvSpPr/>
            <p:nvPr/>
          </p:nvSpPr>
          <p:spPr>
            <a:xfrm>
              <a:off x="-45613425" y="29297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478" y="1"/>
                  </a:moveTo>
                  <a:cubicBezTo>
                    <a:pt x="2387" y="1"/>
                    <a:pt x="2301" y="40"/>
                    <a:pt x="2238" y="119"/>
                  </a:cubicBezTo>
                  <a:lnTo>
                    <a:pt x="127" y="2261"/>
                  </a:lnTo>
                  <a:cubicBezTo>
                    <a:pt x="1" y="2387"/>
                    <a:pt x="1" y="2608"/>
                    <a:pt x="127" y="2765"/>
                  </a:cubicBezTo>
                  <a:cubicBezTo>
                    <a:pt x="190" y="2828"/>
                    <a:pt x="276" y="2860"/>
                    <a:pt x="367" y="2860"/>
                  </a:cubicBezTo>
                  <a:cubicBezTo>
                    <a:pt x="458" y="2860"/>
                    <a:pt x="552" y="2828"/>
                    <a:pt x="631" y="2765"/>
                  </a:cubicBezTo>
                  <a:lnTo>
                    <a:pt x="2742" y="654"/>
                  </a:lnTo>
                  <a:cubicBezTo>
                    <a:pt x="2868" y="528"/>
                    <a:pt x="2868" y="276"/>
                    <a:pt x="2742" y="119"/>
                  </a:cubicBezTo>
                  <a:cubicBezTo>
                    <a:pt x="2663" y="40"/>
                    <a:pt x="2568" y="1"/>
                    <a:pt x="2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9210;p18">
              <a:extLst>
                <a:ext uri="{FF2B5EF4-FFF2-40B4-BE49-F238E27FC236}">
                  <a16:creationId xmlns:a16="http://schemas.microsoft.com/office/drawing/2014/main" id="{929BE1B5-6ABC-BFB4-A076-A98545B70E5B}"/>
                </a:ext>
              </a:extLst>
            </p:cNvPr>
            <p:cNvSpPr/>
            <p:nvPr/>
          </p:nvSpPr>
          <p:spPr>
            <a:xfrm>
              <a:off x="-45665400" y="2923050"/>
              <a:ext cx="81150" cy="79000"/>
            </a:xfrm>
            <a:custGeom>
              <a:avLst/>
              <a:gdLst/>
              <a:ahLst/>
              <a:cxnLst/>
              <a:rect l="l" t="t" r="r" b="b"/>
              <a:pathLst>
                <a:path w="3246" h="3160" extrusionOk="0">
                  <a:moveTo>
                    <a:pt x="2859" y="1"/>
                  </a:moveTo>
                  <a:cubicBezTo>
                    <a:pt x="2765" y="1"/>
                    <a:pt x="2663" y="24"/>
                    <a:pt x="2584" y="72"/>
                  </a:cubicBezTo>
                  <a:lnTo>
                    <a:pt x="95" y="2561"/>
                  </a:lnTo>
                  <a:cubicBezTo>
                    <a:pt x="0" y="2687"/>
                    <a:pt x="0" y="2907"/>
                    <a:pt x="95" y="3065"/>
                  </a:cubicBezTo>
                  <a:cubicBezTo>
                    <a:pt x="158" y="3128"/>
                    <a:pt x="252" y="3159"/>
                    <a:pt x="351" y="3159"/>
                  </a:cubicBezTo>
                  <a:cubicBezTo>
                    <a:pt x="449" y="3159"/>
                    <a:pt x="552" y="3128"/>
                    <a:pt x="631" y="3065"/>
                  </a:cubicBezTo>
                  <a:lnTo>
                    <a:pt x="3088" y="607"/>
                  </a:lnTo>
                  <a:cubicBezTo>
                    <a:pt x="3245" y="450"/>
                    <a:pt x="3245" y="229"/>
                    <a:pt x="3088" y="72"/>
                  </a:cubicBezTo>
                  <a:cubicBezTo>
                    <a:pt x="3041" y="24"/>
                    <a:pt x="2954" y="1"/>
                    <a:pt x="2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81C7F7B-D47E-AA2D-DE5B-24093B518671}"/>
              </a:ext>
            </a:extLst>
          </p:cNvPr>
          <p:cNvSpPr txBox="1"/>
          <p:nvPr/>
        </p:nvSpPr>
        <p:spPr>
          <a:xfrm>
            <a:off x="1038225" y="861751"/>
            <a:ext cx="7067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Для родителей и детей с ЗПР наше мобильное развивающее приложение «Умняша» направлено на помощь в следующем: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66175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CE9B48DB-C539-6EEA-2763-9A7E04BBB7B4}"/>
              </a:ext>
            </a:extLst>
          </p:cNvPr>
          <p:cNvGrpSpPr/>
          <p:nvPr/>
        </p:nvGrpSpPr>
        <p:grpSpPr>
          <a:xfrm>
            <a:off x="962025" y="609091"/>
            <a:ext cx="7460986" cy="2188847"/>
            <a:chOff x="962025" y="609091"/>
            <a:chExt cx="7460986" cy="2188847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FF0C48EC-B252-E394-7CA5-22C0453CD3B4}"/>
                </a:ext>
              </a:extLst>
            </p:cNvPr>
            <p:cNvSpPr/>
            <p:nvPr/>
          </p:nvSpPr>
          <p:spPr>
            <a:xfrm>
              <a:off x="8341922" y="2716849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46BD4EB-71CC-4F18-F317-76D69425B812}"/>
                </a:ext>
              </a:extLst>
            </p:cNvPr>
            <p:cNvSpPr/>
            <p:nvPr/>
          </p:nvSpPr>
          <p:spPr>
            <a:xfrm>
              <a:off x="962025" y="1055259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B7014465-63A5-E693-2E47-469AA828E83F}"/>
                </a:ext>
              </a:extLst>
            </p:cNvPr>
            <p:cNvSpPr/>
            <p:nvPr/>
          </p:nvSpPr>
          <p:spPr>
            <a:xfrm>
              <a:off x="7429500" y="609091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C95632A-D666-BDEA-A5BE-9B564EF3A764}"/>
              </a:ext>
            </a:extLst>
          </p:cNvPr>
          <p:cNvSpPr txBox="1"/>
          <p:nvPr/>
        </p:nvSpPr>
        <p:spPr>
          <a:xfrm>
            <a:off x="2100108" y="143320"/>
            <a:ext cx="5390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Пользовательский сценарий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9635" y="862780"/>
            <a:ext cx="1777180" cy="1120877"/>
          </a:xfrm>
          <a:prstGeom prst="rect">
            <a:avLst/>
          </a:prstGeom>
          <a:solidFill>
            <a:srgbClr val="E7C9F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Родитель заходит в приложение 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1926815" y="1416961"/>
            <a:ext cx="346587" cy="7374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305054" y="882076"/>
            <a:ext cx="1873665" cy="1111782"/>
          </a:xfrm>
          <a:prstGeom prst="rect">
            <a:avLst/>
          </a:prstGeom>
          <a:solidFill>
            <a:srgbClr val="E7C9F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Регистрация →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личный кабинет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56958" y="868444"/>
            <a:ext cx="2053715" cy="1111782"/>
          </a:xfrm>
          <a:prstGeom prst="rect">
            <a:avLst/>
          </a:prstGeom>
          <a:solidFill>
            <a:srgbClr val="E7C9F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Первичная диагностика → результаты диагностики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719" y="1307384"/>
            <a:ext cx="463336" cy="23166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988912" y="861070"/>
            <a:ext cx="1924663" cy="1122587"/>
          </a:xfrm>
          <a:prstGeom prst="rect">
            <a:avLst/>
          </a:prstGeom>
          <a:solidFill>
            <a:srgbClr val="E7C9F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Комплекс заданий на развитие ВПФ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673" y="1301127"/>
            <a:ext cx="463336" cy="23166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5560527" y="2610655"/>
            <a:ext cx="1918971" cy="1111782"/>
          </a:xfrm>
          <a:prstGeom prst="rect">
            <a:avLst/>
          </a:prstGeom>
          <a:solidFill>
            <a:srgbClr val="E7C9F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Промежуточная диагностика → результаты диагностики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111868" y="2620208"/>
            <a:ext cx="2053715" cy="1111782"/>
          </a:xfrm>
          <a:prstGeom prst="rect">
            <a:avLst/>
          </a:prstGeom>
          <a:solidFill>
            <a:srgbClr val="E7C9F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Комплекс заданий по результатам промежуточной диагностики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792" y="3050712"/>
            <a:ext cx="463336" cy="231668"/>
          </a:xfrm>
          <a:prstGeom prst="rect">
            <a:avLst/>
          </a:prstGeom>
        </p:spPr>
      </p:pic>
      <p:sp>
        <p:nvSpPr>
          <p:cNvPr id="39" name="Прямоугольник 38"/>
          <p:cNvSpPr/>
          <p:nvPr/>
        </p:nvSpPr>
        <p:spPr>
          <a:xfrm>
            <a:off x="956895" y="2620208"/>
            <a:ext cx="1777180" cy="1111782"/>
          </a:xfrm>
          <a:prstGeom prst="rect">
            <a:avLst/>
          </a:prstGeom>
          <a:solidFill>
            <a:srgbClr val="E7C9F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Итоговая диагностика → результаты диагностики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451" y="3060265"/>
            <a:ext cx="463336" cy="231668"/>
          </a:xfrm>
          <a:prstGeom prst="rect">
            <a:avLst/>
          </a:prstGeom>
        </p:spPr>
      </p:pic>
      <p:cxnSp>
        <p:nvCxnSpPr>
          <p:cNvPr id="26" name="Соединительная линия уступом 25"/>
          <p:cNvCxnSpPr>
            <a:endCxn id="18" idx="3"/>
          </p:cNvCxnSpPr>
          <p:nvPr/>
        </p:nvCxnSpPr>
        <p:spPr>
          <a:xfrm rot="5400000">
            <a:off x="7134478" y="2325247"/>
            <a:ext cx="1186319" cy="496278"/>
          </a:xfrm>
          <a:prstGeom prst="bentConnector2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7309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CE9B48DB-C539-6EEA-2763-9A7E04BBB7B4}"/>
              </a:ext>
            </a:extLst>
          </p:cNvPr>
          <p:cNvGrpSpPr/>
          <p:nvPr/>
        </p:nvGrpSpPr>
        <p:grpSpPr>
          <a:xfrm>
            <a:off x="962025" y="609091"/>
            <a:ext cx="7460986" cy="2188847"/>
            <a:chOff x="962025" y="609091"/>
            <a:chExt cx="7460986" cy="2188847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FF0C48EC-B252-E394-7CA5-22C0453CD3B4}"/>
                </a:ext>
              </a:extLst>
            </p:cNvPr>
            <p:cNvSpPr/>
            <p:nvPr/>
          </p:nvSpPr>
          <p:spPr>
            <a:xfrm>
              <a:off x="8341922" y="2716849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46BD4EB-71CC-4F18-F317-76D69425B812}"/>
                </a:ext>
              </a:extLst>
            </p:cNvPr>
            <p:cNvSpPr/>
            <p:nvPr/>
          </p:nvSpPr>
          <p:spPr>
            <a:xfrm>
              <a:off x="962025" y="1055259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B7014465-63A5-E693-2E47-469AA828E83F}"/>
                </a:ext>
              </a:extLst>
            </p:cNvPr>
            <p:cNvSpPr/>
            <p:nvPr/>
          </p:nvSpPr>
          <p:spPr>
            <a:xfrm>
              <a:off x="7429500" y="609091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2251492" y="299826"/>
            <a:ext cx="4641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atin typeface="Arial Black" panose="020B0A04020102020204" pitchFamily="34" charset="0"/>
              </a:rPr>
              <a:t>Архитектура приложения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21A226-A5E7-0C1D-1C7A-1103EEDCE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413"/>
            <a:ext cx="9144000" cy="270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0032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CE9B48DB-C539-6EEA-2763-9A7E04BBB7B4}"/>
              </a:ext>
            </a:extLst>
          </p:cNvPr>
          <p:cNvGrpSpPr/>
          <p:nvPr/>
        </p:nvGrpSpPr>
        <p:grpSpPr>
          <a:xfrm>
            <a:off x="962025" y="609091"/>
            <a:ext cx="7460986" cy="2188847"/>
            <a:chOff x="962025" y="609091"/>
            <a:chExt cx="7460986" cy="2188847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FF0C48EC-B252-E394-7CA5-22C0453CD3B4}"/>
                </a:ext>
              </a:extLst>
            </p:cNvPr>
            <p:cNvSpPr/>
            <p:nvPr/>
          </p:nvSpPr>
          <p:spPr>
            <a:xfrm>
              <a:off x="8341922" y="2716849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46BD4EB-71CC-4F18-F317-76D69425B812}"/>
                </a:ext>
              </a:extLst>
            </p:cNvPr>
            <p:cNvSpPr/>
            <p:nvPr/>
          </p:nvSpPr>
          <p:spPr>
            <a:xfrm>
              <a:off x="962025" y="1055259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B7014465-63A5-E693-2E47-469AA828E83F}"/>
                </a:ext>
              </a:extLst>
            </p:cNvPr>
            <p:cNvSpPr/>
            <p:nvPr/>
          </p:nvSpPr>
          <p:spPr>
            <a:xfrm>
              <a:off x="7429500" y="609091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C95632A-D666-BDEA-A5BE-9B564EF3A764}"/>
              </a:ext>
            </a:extLst>
          </p:cNvPr>
          <p:cNvSpPr txBox="1"/>
          <p:nvPr/>
        </p:nvSpPr>
        <p:spPr>
          <a:xfrm>
            <a:off x="2094474" y="223626"/>
            <a:ext cx="5390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О проекте</a:t>
            </a:r>
          </a:p>
        </p:txBody>
      </p:sp>
      <p:grpSp>
        <p:nvGrpSpPr>
          <p:cNvPr id="47" name="Google Shape;9206;p18">
            <a:extLst>
              <a:ext uri="{FF2B5EF4-FFF2-40B4-BE49-F238E27FC236}">
                <a16:creationId xmlns:a16="http://schemas.microsoft.com/office/drawing/2014/main" id="{14951411-4961-41AF-AC7B-2559BF294FAB}"/>
              </a:ext>
            </a:extLst>
          </p:cNvPr>
          <p:cNvGrpSpPr/>
          <p:nvPr/>
        </p:nvGrpSpPr>
        <p:grpSpPr>
          <a:xfrm>
            <a:off x="879529" y="3403378"/>
            <a:ext cx="235198" cy="241057"/>
            <a:chOff x="-45665400" y="2703250"/>
            <a:chExt cx="301500" cy="299575"/>
          </a:xfrm>
          <a:solidFill>
            <a:schemeClr val="tx2"/>
          </a:solidFill>
        </p:grpSpPr>
        <p:sp>
          <p:nvSpPr>
            <p:cNvPr id="48" name="Google Shape;9207;p18">
              <a:extLst>
                <a:ext uri="{FF2B5EF4-FFF2-40B4-BE49-F238E27FC236}">
                  <a16:creationId xmlns:a16="http://schemas.microsoft.com/office/drawing/2014/main" id="{60053DC6-4EEB-A2BE-D416-054041BBA9FB}"/>
                </a:ext>
              </a:extLst>
            </p:cNvPr>
            <p:cNvSpPr/>
            <p:nvPr/>
          </p:nvSpPr>
          <p:spPr>
            <a:xfrm>
              <a:off x="-45664625" y="2703250"/>
              <a:ext cx="300725" cy="299575"/>
            </a:xfrm>
            <a:custGeom>
              <a:avLst/>
              <a:gdLst/>
              <a:ahLst/>
              <a:cxnLst/>
              <a:rect l="l" t="t" r="r" b="b"/>
              <a:pathLst>
                <a:path w="12029" h="11983" extrusionOk="0">
                  <a:moveTo>
                    <a:pt x="9799" y="1271"/>
                  </a:moveTo>
                  <a:lnTo>
                    <a:pt x="4947" y="4926"/>
                  </a:lnTo>
                  <a:lnTo>
                    <a:pt x="1482" y="3823"/>
                  </a:lnTo>
                  <a:lnTo>
                    <a:pt x="9799" y="1271"/>
                  </a:lnTo>
                  <a:close/>
                  <a:moveTo>
                    <a:pt x="9830" y="2153"/>
                  </a:moveTo>
                  <a:lnTo>
                    <a:pt x="6459" y="6627"/>
                  </a:lnTo>
                  <a:lnTo>
                    <a:pt x="4727" y="7257"/>
                  </a:lnTo>
                  <a:lnTo>
                    <a:pt x="5357" y="5524"/>
                  </a:lnTo>
                  <a:lnTo>
                    <a:pt x="9830" y="2153"/>
                  </a:lnTo>
                  <a:close/>
                  <a:moveTo>
                    <a:pt x="10681" y="2153"/>
                  </a:moveTo>
                  <a:lnTo>
                    <a:pt x="8098" y="10439"/>
                  </a:lnTo>
                  <a:lnTo>
                    <a:pt x="6995" y="6973"/>
                  </a:lnTo>
                  <a:lnTo>
                    <a:pt x="10681" y="2153"/>
                  </a:lnTo>
                  <a:close/>
                  <a:moveTo>
                    <a:pt x="11627" y="0"/>
                  </a:moveTo>
                  <a:cubicBezTo>
                    <a:pt x="11596" y="0"/>
                    <a:pt x="11564" y="4"/>
                    <a:pt x="11532" y="11"/>
                  </a:cubicBezTo>
                  <a:lnTo>
                    <a:pt x="221" y="3508"/>
                  </a:lnTo>
                  <a:cubicBezTo>
                    <a:pt x="64" y="3571"/>
                    <a:pt x="1" y="3728"/>
                    <a:pt x="1" y="3886"/>
                  </a:cubicBezTo>
                  <a:cubicBezTo>
                    <a:pt x="1" y="4043"/>
                    <a:pt x="127" y="4138"/>
                    <a:pt x="221" y="4232"/>
                  </a:cubicBezTo>
                  <a:lnTo>
                    <a:pt x="4569" y="5619"/>
                  </a:lnTo>
                  <a:lnTo>
                    <a:pt x="3750" y="7824"/>
                  </a:lnTo>
                  <a:cubicBezTo>
                    <a:pt x="3687" y="7919"/>
                    <a:pt x="3750" y="8076"/>
                    <a:pt x="3813" y="8171"/>
                  </a:cubicBezTo>
                  <a:cubicBezTo>
                    <a:pt x="3880" y="8215"/>
                    <a:pt x="3978" y="8260"/>
                    <a:pt x="4063" y="8260"/>
                  </a:cubicBezTo>
                  <a:cubicBezTo>
                    <a:pt x="4099" y="8260"/>
                    <a:pt x="4132" y="8252"/>
                    <a:pt x="4160" y="8234"/>
                  </a:cubicBezTo>
                  <a:lnTo>
                    <a:pt x="6365" y="7414"/>
                  </a:lnTo>
                  <a:lnTo>
                    <a:pt x="7751" y="11762"/>
                  </a:lnTo>
                  <a:cubicBezTo>
                    <a:pt x="7783" y="11920"/>
                    <a:pt x="7940" y="11983"/>
                    <a:pt x="8098" y="11983"/>
                  </a:cubicBezTo>
                  <a:cubicBezTo>
                    <a:pt x="8255" y="11983"/>
                    <a:pt x="8381" y="11857"/>
                    <a:pt x="8476" y="11762"/>
                  </a:cubicBezTo>
                  <a:lnTo>
                    <a:pt x="11973" y="483"/>
                  </a:lnTo>
                  <a:cubicBezTo>
                    <a:pt x="12029" y="205"/>
                    <a:pt x="11862" y="0"/>
                    <a:pt x="11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9208;p18">
              <a:extLst>
                <a:ext uri="{FF2B5EF4-FFF2-40B4-BE49-F238E27FC236}">
                  <a16:creationId xmlns:a16="http://schemas.microsoft.com/office/drawing/2014/main" id="{A58466EF-861E-CD28-C29E-2922BDF957FC}"/>
                </a:ext>
              </a:extLst>
            </p:cNvPr>
            <p:cNvSpPr/>
            <p:nvPr/>
          </p:nvSpPr>
          <p:spPr>
            <a:xfrm>
              <a:off x="-45663825" y="28791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517" y="0"/>
                  </a:moveTo>
                  <a:cubicBezTo>
                    <a:pt x="2418" y="0"/>
                    <a:pt x="2316" y="32"/>
                    <a:pt x="2237" y="95"/>
                  </a:cubicBezTo>
                  <a:lnTo>
                    <a:pt x="126" y="2237"/>
                  </a:lnTo>
                  <a:cubicBezTo>
                    <a:pt x="0" y="2363"/>
                    <a:pt x="0" y="2584"/>
                    <a:pt x="126" y="2741"/>
                  </a:cubicBezTo>
                  <a:cubicBezTo>
                    <a:pt x="205" y="2820"/>
                    <a:pt x="300" y="2859"/>
                    <a:pt x="390" y="2859"/>
                  </a:cubicBezTo>
                  <a:cubicBezTo>
                    <a:pt x="481" y="2859"/>
                    <a:pt x="568" y="2820"/>
                    <a:pt x="631" y="2741"/>
                  </a:cubicBezTo>
                  <a:lnTo>
                    <a:pt x="2773" y="630"/>
                  </a:lnTo>
                  <a:cubicBezTo>
                    <a:pt x="2867" y="504"/>
                    <a:pt x="2867" y="252"/>
                    <a:pt x="2773" y="95"/>
                  </a:cubicBezTo>
                  <a:cubicBezTo>
                    <a:pt x="2710" y="32"/>
                    <a:pt x="2615" y="0"/>
                    <a:pt x="25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9209;p18">
              <a:extLst>
                <a:ext uri="{FF2B5EF4-FFF2-40B4-BE49-F238E27FC236}">
                  <a16:creationId xmlns:a16="http://schemas.microsoft.com/office/drawing/2014/main" id="{481A24B0-3D05-EEC8-3076-DD94334588EF}"/>
                </a:ext>
              </a:extLst>
            </p:cNvPr>
            <p:cNvSpPr/>
            <p:nvPr/>
          </p:nvSpPr>
          <p:spPr>
            <a:xfrm>
              <a:off x="-45613425" y="29297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478" y="1"/>
                  </a:moveTo>
                  <a:cubicBezTo>
                    <a:pt x="2387" y="1"/>
                    <a:pt x="2301" y="40"/>
                    <a:pt x="2238" y="119"/>
                  </a:cubicBezTo>
                  <a:lnTo>
                    <a:pt x="127" y="2261"/>
                  </a:lnTo>
                  <a:cubicBezTo>
                    <a:pt x="1" y="2387"/>
                    <a:pt x="1" y="2608"/>
                    <a:pt x="127" y="2765"/>
                  </a:cubicBezTo>
                  <a:cubicBezTo>
                    <a:pt x="190" y="2828"/>
                    <a:pt x="276" y="2860"/>
                    <a:pt x="367" y="2860"/>
                  </a:cubicBezTo>
                  <a:cubicBezTo>
                    <a:pt x="458" y="2860"/>
                    <a:pt x="552" y="2828"/>
                    <a:pt x="631" y="2765"/>
                  </a:cubicBezTo>
                  <a:lnTo>
                    <a:pt x="2742" y="654"/>
                  </a:lnTo>
                  <a:cubicBezTo>
                    <a:pt x="2868" y="528"/>
                    <a:pt x="2868" y="276"/>
                    <a:pt x="2742" y="119"/>
                  </a:cubicBezTo>
                  <a:cubicBezTo>
                    <a:pt x="2663" y="40"/>
                    <a:pt x="2568" y="1"/>
                    <a:pt x="2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9210;p18">
              <a:extLst>
                <a:ext uri="{FF2B5EF4-FFF2-40B4-BE49-F238E27FC236}">
                  <a16:creationId xmlns:a16="http://schemas.microsoft.com/office/drawing/2014/main" id="{DED48392-75ED-DA00-D466-0348D938CEFE}"/>
                </a:ext>
              </a:extLst>
            </p:cNvPr>
            <p:cNvSpPr/>
            <p:nvPr/>
          </p:nvSpPr>
          <p:spPr>
            <a:xfrm>
              <a:off x="-45665400" y="2923050"/>
              <a:ext cx="81150" cy="79000"/>
            </a:xfrm>
            <a:custGeom>
              <a:avLst/>
              <a:gdLst/>
              <a:ahLst/>
              <a:cxnLst/>
              <a:rect l="l" t="t" r="r" b="b"/>
              <a:pathLst>
                <a:path w="3246" h="3160" extrusionOk="0">
                  <a:moveTo>
                    <a:pt x="2859" y="1"/>
                  </a:moveTo>
                  <a:cubicBezTo>
                    <a:pt x="2765" y="1"/>
                    <a:pt x="2663" y="24"/>
                    <a:pt x="2584" y="72"/>
                  </a:cubicBezTo>
                  <a:lnTo>
                    <a:pt x="95" y="2561"/>
                  </a:lnTo>
                  <a:cubicBezTo>
                    <a:pt x="0" y="2687"/>
                    <a:pt x="0" y="2907"/>
                    <a:pt x="95" y="3065"/>
                  </a:cubicBezTo>
                  <a:cubicBezTo>
                    <a:pt x="158" y="3128"/>
                    <a:pt x="252" y="3159"/>
                    <a:pt x="351" y="3159"/>
                  </a:cubicBezTo>
                  <a:cubicBezTo>
                    <a:pt x="449" y="3159"/>
                    <a:pt x="552" y="3128"/>
                    <a:pt x="631" y="3065"/>
                  </a:cubicBezTo>
                  <a:lnTo>
                    <a:pt x="3088" y="607"/>
                  </a:lnTo>
                  <a:cubicBezTo>
                    <a:pt x="3245" y="450"/>
                    <a:pt x="3245" y="229"/>
                    <a:pt x="3088" y="72"/>
                  </a:cubicBezTo>
                  <a:cubicBezTo>
                    <a:pt x="3041" y="24"/>
                    <a:pt x="2954" y="1"/>
                    <a:pt x="2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" name="Google Shape;9206;p18">
            <a:extLst>
              <a:ext uri="{FF2B5EF4-FFF2-40B4-BE49-F238E27FC236}">
                <a16:creationId xmlns:a16="http://schemas.microsoft.com/office/drawing/2014/main" id="{724085B1-D089-5EFD-1F6C-DFA01B9383F3}"/>
              </a:ext>
            </a:extLst>
          </p:cNvPr>
          <p:cNvGrpSpPr/>
          <p:nvPr/>
        </p:nvGrpSpPr>
        <p:grpSpPr>
          <a:xfrm>
            <a:off x="879227" y="966601"/>
            <a:ext cx="235198" cy="241057"/>
            <a:chOff x="-45665400" y="2703250"/>
            <a:chExt cx="301500" cy="299575"/>
          </a:xfrm>
          <a:solidFill>
            <a:schemeClr val="tx2"/>
          </a:solidFill>
        </p:grpSpPr>
        <p:sp>
          <p:nvSpPr>
            <p:cNvPr id="12" name="Google Shape;9207;p18">
              <a:extLst>
                <a:ext uri="{FF2B5EF4-FFF2-40B4-BE49-F238E27FC236}">
                  <a16:creationId xmlns:a16="http://schemas.microsoft.com/office/drawing/2014/main" id="{D7170EBB-DE45-73AD-A605-B7E85C70879E}"/>
                </a:ext>
              </a:extLst>
            </p:cNvPr>
            <p:cNvSpPr/>
            <p:nvPr/>
          </p:nvSpPr>
          <p:spPr>
            <a:xfrm>
              <a:off x="-45664625" y="2703250"/>
              <a:ext cx="300725" cy="299575"/>
            </a:xfrm>
            <a:custGeom>
              <a:avLst/>
              <a:gdLst/>
              <a:ahLst/>
              <a:cxnLst/>
              <a:rect l="l" t="t" r="r" b="b"/>
              <a:pathLst>
                <a:path w="12029" h="11983" extrusionOk="0">
                  <a:moveTo>
                    <a:pt x="9799" y="1271"/>
                  </a:moveTo>
                  <a:lnTo>
                    <a:pt x="4947" y="4926"/>
                  </a:lnTo>
                  <a:lnTo>
                    <a:pt x="1482" y="3823"/>
                  </a:lnTo>
                  <a:lnTo>
                    <a:pt x="9799" y="1271"/>
                  </a:lnTo>
                  <a:close/>
                  <a:moveTo>
                    <a:pt x="9830" y="2153"/>
                  </a:moveTo>
                  <a:lnTo>
                    <a:pt x="6459" y="6627"/>
                  </a:lnTo>
                  <a:lnTo>
                    <a:pt x="4727" y="7257"/>
                  </a:lnTo>
                  <a:lnTo>
                    <a:pt x="5357" y="5524"/>
                  </a:lnTo>
                  <a:lnTo>
                    <a:pt x="9830" y="2153"/>
                  </a:lnTo>
                  <a:close/>
                  <a:moveTo>
                    <a:pt x="10681" y="2153"/>
                  </a:moveTo>
                  <a:lnTo>
                    <a:pt x="8098" y="10439"/>
                  </a:lnTo>
                  <a:lnTo>
                    <a:pt x="6995" y="6973"/>
                  </a:lnTo>
                  <a:lnTo>
                    <a:pt x="10681" y="2153"/>
                  </a:lnTo>
                  <a:close/>
                  <a:moveTo>
                    <a:pt x="11627" y="0"/>
                  </a:moveTo>
                  <a:cubicBezTo>
                    <a:pt x="11596" y="0"/>
                    <a:pt x="11564" y="4"/>
                    <a:pt x="11532" y="11"/>
                  </a:cubicBezTo>
                  <a:lnTo>
                    <a:pt x="221" y="3508"/>
                  </a:lnTo>
                  <a:cubicBezTo>
                    <a:pt x="64" y="3571"/>
                    <a:pt x="1" y="3728"/>
                    <a:pt x="1" y="3886"/>
                  </a:cubicBezTo>
                  <a:cubicBezTo>
                    <a:pt x="1" y="4043"/>
                    <a:pt x="127" y="4138"/>
                    <a:pt x="221" y="4232"/>
                  </a:cubicBezTo>
                  <a:lnTo>
                    <a:pt x="4569" y="5619"/>
                  </a:lnTo>
                  <a:lnTo>
                    <a:pt x="3750" y="7824"/>
                  </a:lnTo>
                  <a:cubicBezTo>
                    <a:pt x="3687" y="7919"/>
                    <a:pt x="3750" y="8076"/>
                    <a:pt x="3813" y="8171"/>
                  </a:cubicBezTo>
                  <a:cubicBezTo>
                    <a:pt x="3880" y="8215"/>
                    <a:pt x="3978" y="8260"/>
                    <a:pt x="4063" y="8260"/>
                  </a:cubicBezTo>
                  <a:cubicBezTo>
                    <a:pt x="4099" y="8260"/>
                    <a:pt x="4132" y="8252"/>
                    <a:pt x="4160" y="8234"/>
                  </a:cubicBezTo>
                  <a:lnTo>
                    <a:pt x="6365" y="7414"/>
                  </a:lnTo>
                  <a:lnTo>
                    <a:pt x="7751" y="11762"/>
                  </a:lnTo>
                  <a:cubicBezTo>
                    <a:pt x="7783" y="11920"/>
                    <a:pt x="7940" y="11983"/>
                    <a:pt x="8098" y="11983"/>
                  </a:cubicBezTo>
                  <a:cubicBezTo>
                    <a:pt x="8255" y="11983"/>
                    <a:pt x="8381" y="11857"/>
                    <a:pt x="8476" y="11762"/>
                  </a:cubicBezTo>
                  <a:lnTo>
                    <a:pt x="11973" y="483"/>
                  </a:lnTo>
                  <a:cubicBezTo>
                    <a:pt x="12029" y="205"/>
                    <a:pt x="11862" y="0"/>
                    <a:pt x="11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9208;p18">
              <a:extLst>
                <a:ext uri="{FF2B5EF4-FFF2-40B4-BE49-F238E27FC236}">
                  <a16:creationId xmlns:a16="http://schemas.microsoft.com/office/drawing/2014/main" id="{F8CAC67D-A8F5-F69B-E007-C0676BCF6A94}"/>
                </a:ext>
              </a:extLst>
            </p:cNvPr>
            <p:cNvSpPr/>
            <p:nvPr/>
          </p:nvSpPr>
          <p:spPr>
            <a:xfrm>
              <a:off x="-45663825" y="28791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517" y="0"/>
                  </a:moveTo>
                  <a:cubicBezTo>
                    <a:pt x="2418" y="0"/>
                    <a:pt x="2316" y="32"/>
                    <a:pt x="2237" y="95"/>
                  </a:cubicBezTo>
                  <a:lnTo>
                    <a:pt x="126" y="2237"/>
                  </a:lnTo>
                  <a:cubicBezTo>
                    <a:pt x="0" y="2363"/>
                    <a:pt x="0" y="2584"/>
                    <a:pt x="126" y="2741"/>
                  </a:cubicBezTo>
                  <a:cubicBezTo>
                    <a:pt x="205" y="2820"/>
                    <a:pt x="300" y="2859"/>
                    <a:pt x="390" y="2859"/>
                  </a:cubicBezTo>
                  <a:cubicBezTo>
                    <a:pt x="481" y="2859"/>
                    <a:pt x="568" y="2820"/>
                    <a:pt x="631" y="2741"/>
                  </a:cubicBezTo>
                  <a:lnTo>
                    <a:pt x="2773" y="630"/>
                  </a:lnTo>
                  <a:cubicBezTo>
                    <a:pt x="2867" y="504"/>
                    <a:pt x="2867" y="252"/>
                    <a:pt x="2773" y="95"/>
                  </a:cubicBezTo>
                  <a:cubicBezTo>
                    <a:pt x="2710" y="32"/>
                    <a:pt x="2615" y="0"/>
                    <a:pt x="25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9209;p18">
              <a:extLst>
                <a:ext uri="{FF2B5EF4-FFF2-40B4-BE49-F238E27FC236}">
                  <a16:creationId xmlns:a16="http://schemas.microsoft.com/office/drawing/2014/main" id="{7CAE8568-08D1-8007-D088-34E82EC34D26}"/>
                </a:ext>
              </a:extLst>
            </p:cNvPr>
            <p:cNvSpPr/>
            <p:nvPr/>
          </p:nvSpPr>
          <p:spPr>
            <a:xfrm>
              <a:off x="-45613425" y="29297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478" y="1"/>
                  </a:moveTo>
                  <a:cubicBezTo>
                    <a:pt x="2387" y="1"/>
                    <a:pt x="2301" y="40"/>
                    <a:pt x="2238" y="119"/>
                  </a:cubicBezTo>
                  <a:lnTo>
                    <a:pt x="127" y="2261"/>
                  </a:lnTo>
                  <a:cubicBezTo>
                    <a:pt x="1" y="2387"/>
                    <a:pt x="1" y="2608"/>
                    <a:pt x="127" y="2765"/>
                  </a:cubicBezTo>
                  <a:cubicBezTo>
                    <a:pt x="190" y="2828"/>
                    <a:pt x="276" y="2860"/>
                    <a:pt x="367" y="2860"/>
                  </a:cubicBezTo>
                  <a:cubicBezTo>
                    <a:pt x="458" y="2860"/>
                    <a:pt x="552" y="2828"/>
                    <a:pt x="631" y="2765"/>
                  </a:cubicBezTo>
                  <a:lnTo>
                    <a:pt x="2742" y="654"/>
                  </a:lnTo>
                  <a:cubicBezTo>
                    <a:pt x="2868" y="528"/>
                    <a:pt x="2868" y="276"/>
                    <a:pt x="2742" y="119"/>
                  </a:cubicBezTo>
                  <a:cubicBezTo>
                    <a:pt x="2663" y="40"/>
                    <a:pt x="2568" y="1"/>
                    <a:pt x="2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9210;p18">
              <a:extLst>
                <a:ext uri="{FF2B5EF4-FFF2-40B4-BE49-F238E27FC236}">
                  <a16:creationId xmlns:a16="http://schemas.microsoft.com/office/drawing/2014/main" id="{929BE1B5-6ABC-BFB4-A076-A98545B70E5B}"/>
                </a:ext>
              </a:extLst>
            </p:cNvPr>
            <p:cNvSpPr/>
            <p:nvPr/>
          </p:nvSpPr>
          <p:spPr>
            <a:xfrm>
              <a:off x="-45665400" y="2923050"/>
              <a:ext cx="81150" cy="79000"/>
            </a:xfrm>
            <a:custGeom>
              <a:avLst/>
              <a:gdLst/>
              <a:ahLst/>
              <a:cxnLst/>
              <a:rect l="l" t="t" r="r" b="b"/>
              <a:pathLst>
                <a:path w="3246" h="3160" extrusionOk="0">
                  <a:moveTo>
                    <a:pt x="2859" y="1"/>
                  </a:moveTo>
                  <a:cubicBezTo>
                    <a:pt x="2765" y="1"/>
                    <a:pt x="2663" y="24"/>
                    <a:pt x="2584" y="72"/>
                  </a:cubicBezTo>
                  <a:lnTo>
                    <a:pt x="95" y="2561"/>
                  </a:lnTo>
                  <a:cubicBezTo>
                    <a:pt x="0" y="2687"/>
                    <a:pt x="0" y="2907"/>
                    <a:pt x="95" y="3065"/>
                  </a:cubicBezTo>
                  <a:cubicBezTo>
                    <a:pt x="158" y="3128"/>
                    <a:pt x="252" y="3159"/>
                    <a:pt x="351" y="3159"/>
                  </a:cubicBezTo>
                  <a:cubicBezTo>
                    <a:pt x="449" y="3159"/>
                    <a:pt x="552" y="3128"/>
                    <a:pt x="631" y="3065"/>
                  </a:cubicBezTo>
                  <a:lnTo>
                    <a:pt x="3088" y="607"/>
                  </a:lnTo>
                  <a:cubicBezTo>
                    <a:pt x="3245" y="450"/>
                    <a:pt x="3245" y="229"/>
                    <a:pt x="3088" y="72"/>
                  </a:cubicBezTo>
                  <a:cubicBezTo>
                    <a:pt x="3041" y="24"/>
                    <a:pt x="2954" y="1"/>
                    <a:pt x="2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14425" y="884493"/>
            <a:ext cx="7308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Презентацию нашего продукта очень легко посмотреть, просто наведите камеру Вашего телефона на </a:t>
            </a:r>
            <a:r>
              <a:rPr lang="en-US" dirty="0"/>
              <a:t>QR-</a:t>
            </a:r>
            <a:r>
              <a:rPr lang="ru-RU" dirty="0"/>
              <a:t>код: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724" y="1575213"/>
            <a:ext cx="1708792" cy="170879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14425" y="3328395"/>
            <a:ext cx="73085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Прототип нашего приложения Вы можете посмотреть по следующим ссылкам:</a:t>
            </a:r>
          </a:p>
          <a:p>
            <a:pPr algn="just"/>
            <a:r>
              <a:rPr lang="en-US" dirty="0">
                <a:hlinkClick r:id="rId4"/>
              </a:rPr>
              <a:t>https://vk.com/wall-228255295_4</a:t>
            </a:r>
            <a:r>
              <a:rPr lang="ru-RU" dirty="0"/>
              <a:t> </a:t>
            </a:r>
          </a:p>
          <a:p>
            <a:pPr algn="just"/>
            <a:endParaRPr lang="ru-RU" dirty="0"/>
          </a:p>
          <a:p>
            <a:pPr algn="just"/>
            <a:r>
              <a:rPr lang="en-US" dirty="0">
                <a:hlinkClick r:id="rId5"/>
              </a:rPr>
              <a:t>https://clck.ru/3Eju24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3792155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CE9B48DB-C539-6EEA-2763-9A7E04BBB7B4}"/>
              </a:ext>
            </a:extLst>
          </p:cNvPr>
          <p:cNvGrpSpPr/>
          <p:nvPr/>
        </p:nvGrpSpPr>
        <p:grpSpPr>
          <a:xfrm>
            <a:off x="962025" y="609091"/>
            <a:ext cx="7460986" cy="2188847"/>
            <a:chOff x="962025" y="609091"/>
            <a:chExt cx="7460986" cy="2188847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FF0C48EC-B252-E394-7CA5-22C0453CD3B4}"/>
                </a:ext>
              </a:extLst>
            </p:cNvPr>
            <p:cNvSpPr/>
            <p:nvPr/>
          </p:nvSpPr>
          <p:spPr>
            <a:xfrm>
              <a:off x="8341922" y="2716849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46BD4EB-71CC-4F18-F317-76D69425B812}"/>
                </a:ext>
              </a:extLst>
            </p:cNvPr>
            <p:cNvSpPr/>
            <p:nvPr/>
          </p:nvSpPr>
          <p:spPr>
            <a:xfrm>
              <a:off x="962025" y="1055259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B7014465-63A5-E693-2E47-469AA828E83F}"/>
                </a:ext>
              </a:extLst>
            </p:cNvPr>
            <p:cNvSpPr/>
            <p:nvPr/>
          </p:nvSpPr>
          <p:spPr>
            <a:xfrm>
              <a:off x="7429500" y="609091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C95632A-D666-BDEA-A5BE-9B564EF3A764}"/>
              </a:ext>
            </a:extLst>
          </p:cNvPr>
          <p:cNvSpPr txBox="1"/>
          <p:nvPr/>
        </p:nvSpPr>
        <p:spPr>
          <a:xfrm>
            <a:off x="1145694" y="91777"/>
            <a:ext cx="7277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Результаты пользовательского тестирования</a:t>
            </a:r>
          </a:p>
        </p:txBody>
      </p:sp>
      <p:grpSp>
        <p:nvGrpSpPr>
          <p:cNvPr id="4" name="Google Shape;9206;p18">
            <a:extLst>
              <a:ext uri="{FF2B5EF4-FFF2-40B4-BE49-F238E27FC236}">
                <a16:creationId xmlns:a16="http://schemas.microsoft.com/office/drawing/2014/main" id="{02DB24B7-682D-C083-6DCD-BC81116300E5}"/>
              </a:ext>
            </a:extLst>
          </p:cNvPr>
          <p:cNvGrpSpPr/>
          <p:nvPr/>
        </p:nvGrpSpPr>
        <p:grpSpPr>
          <a:xfrm>
            <a:off x="706362" y="1617185"/>
            <a:ext cx="235198" cy="241057"/>
            <a:chOff x="-45665400" y="2703250"/>
            <a:chExt cx="301500" cy="299575"/>
          </a:xfrm>
          <a:solidFill>
            <a:schemeClr val="tx2"/>
          </a:solidFill>
        </p:grpSpPr>
        <p:sp>
          <p:nvSpPr>
            <p:cNvPr id="5" name="Google Shape;9207;p18">
              <a:extLst>
                <a:ext uri="{FF2B5EF4-FFF2-40B4-BE49-F238E27FC236}">
                  <a16:creationId xmlns:a16="http://schemas.microsoft.com/office/drawing/2014/main" id="{C7B798B9-C70F-1E73-450D-5FCCB3273410}"/>
                </a:ext>
              </a:extLst>
            </p:cNvPr>
            <p:cNvSpPr/>
            <p:nvPr/>
          </p:nvSpPr>
          <p:spPr>
            <a:xfrm>
              <a:off x="-45664625" y="2703250"/>
              <a:ext cx="300725" cy="299575"/>
            </a:xfrm>
            <a:custGeom>
              <a:avLst/>
              <a:gdLst/>
              <a:ahLst/>
              <a:cxnLst/>
              <a:rect l="l" t="t" r="r" b="b"/>
              <a:pathLst>
                <a:path w="12029" h="11983" extrusionOk="0">
                  <a:moveTo>
                    <a:pt x="9799" y="1271"/>
                  </a:moveTo>
                  <a:lnTo>
                    <a:pt x="4947" y="4926"/>
                  </a:lnTo>
                  <a:lnTo>
                    <a:pt x="1482" y="3823"/>
                  </a:lnTo>
                  <a:lnTo>
                    <a:pt x="9799" y="1271"/>
                  </a:lnTo>
                  <a:close/>
                  <a:moveTo>
                    <a:pt x="9830" y="2153"/>
                  </a:moveTo>
                  <a:lnTo>
                    <a:pt x="6459" y="6627"/>
                  </a:lnTo>
                  <a:lnTo>
                    <a:pt x="4727" y="7257"/>
                  </a:lnTo>
                  <a:lnTo>
                    <a:pt x="5357" y="5524"/>
                  </a:lnTo>
                  <a:lnTo>
                    <a:pt x="9830" y="2153"/>
                  </a:lnTo>
                  <a:close/>
                  <a:moveTo>
                    <a:pt x="10681" y="2153"/>
                  </a:moveTo>
                  <a:lnTo>
                    <a:pt x="8098" y="10439"/>
                  </a:lnTo>
                  <a:lnTo>
                    <a:pt x="6995" y="6973"/>
                  </a:lnTo>
                  <a:lnTo>
                    <a:pt x="10681" y="2153"/>
                  </a:lnTo>
                  <a:close/>
                  <a:moveTo>
                    <a:pt x="11627" y="0"/>
                  </a:moveTo>
                  <a:cubicBezTo>
                    <a:pt x="11596" y="0"/>
                    <a:pt x="11564" y="4"/>
                    <a:pt x="11532" y="11"/>
                  </a:cubicBezTo>
                  <a:lnTo>
                    <a:pt x="221" y="3508"/>
                  </a:lnTo>
                  <a:cubicBezTo>
                    <a:pt x="64" y="3571"/>
                    <a:pt x="1" y="3728"/>
                    <a:pt x="1" y="3886"/>
                  </a:cubicBezTo>
                  <a:cubicBezTo>
                    <a:pt x="1" y="4043"/>
                    <a:pt x="127" y="4138"/>
                    <a:pt x="221" y="4232"/>
                  </a:cubicBezTo>
                  <a:lnTo>
                    <a:pt x="4569" y="5619"/>
                  </a:lnTo>
                  <a:lnTo>
                    <a:pt x="3750" y="7824"/>
                  </a:lnTo>
                  <a:cubicBezTo>
                    <a:pt x="3687" y="7919"/>
                    <a:pt x="3750" y="8076"/>
                    <a:pt x="3813" y="8171"/>
                  </a:cubicBezTo>
                  <a:cubicBezTo>
                    <a:pt x="3880" y="8215"/>
                    <a:pt x="3978" y="8260"/>
                    <a:pt x="4063" y="8260"/>
                  </a:cubicBezTo>
                  <a:cubicBezTo>
                    <a:pt x="4099" y="8260"/>
                    <a:pt x="4132" y="8252"/>
                    <a:pt x="4160" y="8234"/>
                  </a:cubicBezTo>
                  <a:lnTo>
                    <a:pt x="6365" y="7414"/>
                  </a:lnTo>
                  <a:lnTo>
                    <a:pt x="7751" y="11762"/>
                  </a:lnTo>
                  <a:cubicBezTo>
                    <a:pt x="7783" y="11920"/>
                    <a:pt x="7940" y="11983"/>
                    <a:pt x="8098" y="11983"/>
                  </a:cubicBezTo>
                  <a:cubicBezTo>
                    <a:pt x="8255" y="11983"/>
                    <a:pt x="8381" y="11857"/>
                    <a:pt x="8476" y="11762"/>
                  </a:cubicBezTo>
                  <a:lnTo>
                    <a:pt x="11973" y="483"/>
                  </a:lnTo>
                  <a:cubicBezTo>
                    <a:pt x="12029" y="205"/>
                    <a:pt x="11862" y="0"/>
                    <a:pt x="11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9208;p18">
              <a:extLst>
                <a:ext uri="{FF2B5EF4-FFF2-40B4-BE49-F238E27FC236}">
                  <a16:creationId xmlns:a16="http://schemas.microsoft.com/office/drawing/2014/main" id="{AB14DC84-1557-0ACB-2BA5-C14A6D79718D}"/>
                </a:ext>
              </a:extLst>
            </p:cNvPr>
            <p:cNvSpPr/>
            <p:nvPr/>
          </p:nvSpPr>
          <p:spPr>
            <a:xfrm>
              <a:off x="-45663825" y="28791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517" y="0"/>
                  </a:moveTo>
                  <a:cubicBezTo>
                    <a:pt x="2418" y="0"/>
                    <a:pt x="2316" y="32"/>
                    <a:pt x="2237" y="95"/>
                  </a:cubicBezTo>
                  <a:lnTo>
                    <a:pt x="126" y="2237"/>
                  </a:lnTo>
                  <a:cubicBezTo>
                    <a:pt x="0" y="2363"/>
                    <a:pt x="0" y="2584"/>
                    <a:pt x="126" y="2741"/>
                  </a:cubicBezTo>
                  <a:cubicBezTo>
                    <a:pt x="205" y="2820"/>
                    <a:pt x="300" y="2859"/>
                    <a:pt x="390" y="2859"/>
                  </a:cubicBezTo>
                  <a:cubicBezTo>
                    <a:pt x="481" y="2859"/>
                    <a:pt x="568" y="2820"/>
                    <a:pt x="631" y="2741"/>
                  </a:cubicBezTo>
                  <a:lnTo>
                    <a:pt x="2773" y="630"/>
                  </a:lnTo>
                  <a:cubicBezTo>
                    <a:pt x="2867" y="504"/>
                    <a:pt x="2867" y="252"/>
                    <a:pt x="2773" y="95"/>
                  </a:cubicBezTo>
                  <a:cubicBezTo>
                    <a:pt x="2710" y="32"/>
                    <a:pt x="2615" y="0"/>
                    <a:pt x="25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9209;p18">
              <a:extLst>
                <a:ext uri="{FF2B5EF4-FFF2-40B4-BE49-F238E27FC236}">
                  <a16:creationId xmlns:a16="http://schemas.microsoft.com/office/drawing/2014/main" id="{C84D5657-0216-EFC9-6F5F-FC65AA1BBF78}"/>
                </a:ext>
              </a:extLst>
            </p:cNvPr>
            <p:cNvSpPr/>
            <p:nvPr/>
          </p:nvSpPr>
          <p:spPr>
            <a:xfrm>
              <a:off x="-45613425" y="29297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478" y="1"/>
                  </a:moveTo>
                  <a:cubicBezTo>
                    <a:pt x="2387" y="1"/>
                    <a:pt x="2301" y="40"/>
                    <a:pt x="2238" y="119"/>
                  </a:cubicBezTo>
                  <a:lnTo>
                    <a:pt x="127" y="2261"/>
                  </a:lnTo>
                  <a:cubicBezTo>
                    <a:pt x="1" y="2387"/>
                    <a:pt x="1" y="2608"/>
                    <a:pt x="127" y="2765"/>
                  </a:cubicBezTo>
                  <a:cubicBezTo>
                    <a:pt x="190" y="2828"/>
                    <a:pt x="276" y="2860"/>
                    <a:pt x="367" y="2860"/>
                  </a:cubicBezTo>
                  <a:cubicBezTo>
                    <a:pt x="458" y="2860"/>
                    <a:pt x="552" y="2828"/>
                    <a:pt x="631" y="2765"/>
                  </a:cubicBezTo>
                  <a:lnTo>
                    <a:pt x="2742" y="654"/>
                  </a:lnTo>
                  <a:cubicBezTo>
                    <a:pt x="2868" y="528"/>
                    <a:pt x="2868" y="276"/>
                    <a:pt x="2742" y="119"/>
                  </a:cubicBezTo>
                  <a:cubicBezTo>
                    <a:pt x="2663" y="40"/>
                    <a:pt x="2568" y="1"/>
                    <a:pt x="2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9210;p18">
              <a:extLst>
                <a:ext uri="{FF2B5EF4-FFF2-40B4-BE49-F238E27FC236}">
                  <a16:creationId xmlns:a16="http://schemas.microsoft.com/office/drawing/2014/main" id="{2F6AD0AA-5B0D-AD1B-1841-0AE07298E720}"/>
                </a:ext>
              </a:extLst>
            </p:cNvPr>
            <p:cNvSpPr/>
            <p:nvPr/>
          </p:nvSpPr>
          <p:spPr>
            <a:xfrm>
              <a:off x="-45665400" y="2923050"/>
              <a:ext cx="81150" cy="79000"/>
            </a:xfrm>
            <a:custGeom>
              <a:avLst/>
              <a:gdLst/>
              <a:ahLst/>
              <a:cxnLst/>
              <a:rect l="l" t="t" r="r" b="b"/>
              <a:pathLst>
                <a:path w="3246" h="3160" extrusionOk="0">
                  <a:moveTo>
                    <a:pt x="2859" y="1"/>
                  </a:moveTo>
                  <a:cubicBezTo>
                    <a:pt x="2765" y="1"/>
                    <a:pt x="2663" y="24"/>
                    <a:pt x="2584" y="72"/>
                  </a:cubicBezTo>
                  <a:lnTo>
                    <a:pt x="95" y="2561"/>
                  </a:lnTo>
                  <a:cubicBezTo>
                    <a:pt x="0" y="2687"/>
                    <a:pt x="0" y="2907"/>
                    <a:pt x="95" y="3065"/>
                  </a:cubicBezTo>
                  <a:cubicBezTo>
                    <a:pt x="158" y="3128"/>
                    <a:pt x="252" y="3159"/>
                    <a:pt x="351" y="3159"/>
                  </a:cubicBezTo>
                  <a:cubicBezTo>
                    <a:pt x="449" y="3159"/>
                    <a:pt x="552" y="3128"/>
                    <a:pt x="631" y="3065"/>
                  </a:cubicBezTo>
                  <a:lnTo>
                    <a:pt x="3088" y="607"/>
                  </a:lnTo>
                  <a:cubicBezTo>
                    <a:pt x="3245" y="450"/>
                    <a:pt x="3245" y="229"/>
                    <a:pt x="3088" y="72"/>
                  </a:cubicBezTo>
                  <a:cubicBezTo>
                    <a:pt x="3041" y="24"/>
                    <a:pt x="2954" y="1"/>
                    <a:pt x="2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" name="Google Shape;9206;p18">
            <a:extLst>
              <a:ext uri="{FF2B5EF4-FFF2-40B4-BE49-F238E27FC236}">
                <a16:creationId xmlns:a16="http://schemas.microsoft.com/office/drawing/2014/main" id="{724085B1-D089-5EFD-1F6C-DFA01B9383F3}"/>
              </a:ext>
            </a:extLst>
          </p:cNvPr>
          <p:cNvGrpSpPr/>
          <p:nvPr/>
        </p:nvGrpSpPr>
        <p:grpSpPr>
          <a:xfrm>
            <a:off x="706362" y="1195596"/>
            <a:ext cx="235198" cy="241057"/>
            <a:chOff x="-45665400" y="2703250"/>
            <a:chExt cx="301500" cy="299575"/>
          </a:xfrm>
          <a:solidFill>
            <a:schemeClr val="tx2"/>
          </a:solidFill>
        </p:grpSpPr>
        <p:sp>
          <p:nvSpPr>
            <p:cNvPr id="12" name="Google Shape;9207;p18">
              <a:extLst>
                <a:ext uri="{FF2B5EF4-FFF2-40B4-BE49-F238E27FC236}">
                  <a16:creationId xmlns:a16="http://schemas.microsoft.com/office/drawing/2014/main" id="{D7170EBB-DE45-73AD-A605-B7E85C70879E}"/>
                </a:ext>
              </a:extLst>
            </p:cNvPr>
            <p:cNvSpPr/>
            <p:nvPr/>
          </p:nvSpPr>
          <p:spPr>
            <a:xfrm>
              <a:off x="-45664625" y="2703250"/>
              <a:ext cx="300725" cy="299575"/>
            </a:xfrm>
            <a:custGeom>
              <a:avLst/>
              <a:gdLst/>
              <a:ahLst/>
              <a:cxnLst/>
              <a:rect l="l" t="t" r="r" b="b"/>
              <a:pathLst>
                <a:path w="12029" h="11983" extrusionOk="0">
                  <a:moveTo>
                    <a:pt x="9799" y="1271"/>
                  </a:moveTo>
                  <a:lnTo>
                    <a:pt x="4947" y="4926"/>
                  </a:lnTo>
                  <a:lnTo>
                    <a:pt x="1482" y="3823"/>
                  </a:lnTo>
                  <a:lnTo>
                    <a:pt x="9799" y="1271"/>
                  </a:lnTo>
                  <a:close/>
                  <a:moveTo>
                    <a:pt x="9830" y="2153"/>
                  </a:moveTo>
                  <a:lnTo>
                    <a:pt x="6459" y="6627"/>
                  </a:lnTo>
                  <a:lnTo>
                    <a:pt x="4727" y="7257"/>
                  </a:lnTo>
                  <a:lnTo>
                    <a:pt x="5357" y="5524"/>
                  </a:lnTo>
                  <a:lnTo>
                    <a:pt x="9830" y="2153"/>
                  </a:lnTo>
                  <a:close/>
                  <a:moveTo>
                    <a:pt x="10681" y="2153"/>
                  </a:moveTo>
                  <a:lnTo>
                    <a:pt x="8098" y="10439"/>
                  </a:lnTo>
                  <a:lnTo>
                    <a:pt x="6995" y="6973"/>
                  </a:lnTo>
                  <a:lnTo>
                    <a:pt x="10681" y="2153"/>
                  </a:lnTo>
                  <a:close/>
                  <a:moveTo>
                    <a:pt x="11627" y="0"/>
                  </a:moveTo>
                  <a:cubicBezTo>
                    <a:pt x="11596" y="0"/>
                    <a:pt x="11564" y="4"/>
                    <a:pt x="11532" y="11"/>
                  </a:cubicBezTo>
                  <a:lnTo>
                    <a:pt x="221" y="3508"/>
                  </a:lnTo>
                  <a:cubicBezTo>
                    <a:pt x="64" y="3571"/>
                    <a:pt x="1" y="3728"/>
                    <a:pt x="1" y="3886"/>
                  </a:cubicBezTo>
                  <a:cubicBezTo>
                    <a:pt x="1" y="4043"/>
                    <a:pt x="127" y="4138"/>
                    <a:pt x="221" y="4232"/>
                  </a:cubicBezTo>
                  <a:lnTo>
                    <a:pt x="4569" y="5619"/>
                  </a:lnTo>
                  <a:lnTo>
                    <a:pt x="3750" y="7824"/>
                  </a:lnTo>
                  <a:cubicBezTo>
                    <a:pt x="3687" y="7919"/>
                    <a:pt x="3750" y="8076"/>
                    <a:pt x="3813" y="8171"/>
                  </a:cubicBezTo>
                  <a:cubicBezTo>
                    <a:pt x="3880" y="8215"/>
                    <a:pt x="3978" y="8260"/>
                    <a:pt x="4063" y="8260"/>
                  </a:cubicBezTo>
                  <a:cubicBezTo>
                    <a:pt x="4099" y="8260"/>
                    <a:pt x="4132" y="8252"/>
                    <a:pt x="4160" y="8234"/>
                  </a:cubicBezTo>
                  <a:lnTo>
                    <a:pt x="6365" y="7414"/>
                  </a:lnTo>
                  <a:lnTo>
                    <a:pt x="7751" y="11762"/>
                  </a:lnTo>
                  <a:cubicBezTo>
                    <a:pt x="7783" y="11920"/>
                    <a:pt x="7940" y="11983"/>
                    <a:pt x="8098" y="11983"/>
                  </a:cubicBezTo>
                  <a:cubicBezTo>
                    <a:pt x="8255" y="11983"/>
                    <a:pt x="8381" y="11857"/>
                    <a:pt x="8476" y="11762"/>
                  </a:cubicBezTo>
                  <a:lnTo>
                    <a:pt x="11973" y="483"/>
                  </a:lnTo>
                  <a:cubicBezTo>
                    <a:pt x="12029" y="205"/>
                    <a:pt x="11862" y="0"/>
                    <a:pt x="11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9208;p18">
              <a:extLst>
                <a:ext uri="{FF2B5EF4-FFF2-40B4-BE49-F238E27FC236}">
                  <a16:creationId xmlns:a16="http://schemas.microsoft.com/office/drawing/2014/main" id="{F8CAC67D-A8F5-F69B-E007-C0676BCF6A94}"/>
                </a:ext>
              </a:extLst>
            </p:cNvPr>
            <p:cNvSpPr/>
            <p:nvPr/>
          </p:nvSpPr>
          <p:spPr>
            <a:xfrm>
              <a:off x="-45663825" y="28791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517" y="0"/>
                  </a:moveTo>
                  <a:cubicBezTo>
                    <a:pt x="2418" y="0"/>
                    <a:pt x="2316" y="32"/>
                    <a:pt x="2237" y="95"/>
                  </a:cubicBezTo>
                  <a:lnTo>
                    <a:pt x="126" y="2237"/>
                  </a:lnTo>
                  <a:cubicBezTo>
                    <a:pt x="0" y="2363"/>
                    <a:pt x="0" y="2584"/>
                    <a:pt x="126" y="2741"/>
                  </a:cubicBezTo>
                  <a:cubicBezTo>
                    <a:pt x="205" y="2820"/>
                    <a:pt x="300" y="2859"/>
                    <a:pt x="390" y="2859"/>
                  </a:cubicBezTo>
                  <a:cubicBezTo>
                    <a:pt x="481" y="2859"/>
                    <a:pt x="568" y="2820"/>
                    <a:pt x="631" y="2741"/>
                  </a:cubicBezTo>
                  <a:lnTo>
                    <a:pt x="2773" y="630"/>
                  </a:lnTo>
                  <a:cubicBezTo>
                    <a:pt x="2867" y="504"/>
                    <a:pt x="2867" y="252"/>
                    <a:pt x="2773" y="95"/>
                  </a:cubicBezTo>
                  <a:cubicBezTo>
                    <a:pt x="2710" y="32"/>
                    <a:pt x="2615" y="0"/>
                    <a:pt x="25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9209;p18">
              <a:extLst>
                <a:ext uri="{FF2B5EF4-FFF2-40B4-BE49-F238E27FC236}">
                  <a16:creationId xmlns:a16="http://schemas.microsoft.com/office/drawing/2014/main" id="{7CAE8568-08D1-8007-D088-34E82EC34D26}"/>
                </a:ext>
              </a:extLst>
            </p:cNvPr>
            <p:cNvSpPr/>
            <p:nvPr/>
          </p:nvSpPr>
          <p:spPr>
            <a:xfrm>
              <a:off x="-45613425" y="29297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478" y="1"/>
                  </a:moveTo>
                  <a:cubicBezTo>
                    <a:pt x="2387" y="1"/>
                    <a:pt x="2301" y="40"/>
                    <a:pt x="2238" y="119"/>
                  </a:cubicBezTo>
                  <a:lnTo>
                    <a:pt x="127" y="2261"/>
                  </a:lnTo>
                  <a:cubicBezTo>
                    <a:pt x="1" y="2387"/>
                    <a:pt x="1" y="2608"/>
                    <a:pt x="127" y="2765"/>
                  </a:cubicBezTo>
                  <a:cubicBezTo>
                    <a:pt x="190" y="2828"/>
                    <a:pt x="276" y="2860"/>
                    <a:pt x="367" y="2860"/>
                  </a:cubicBezTo>
                  <a:cubicBezTo>
                    <a:pt x="458" y="2860"/>
                    <a:pt x="552" y="2828"/>
                    <a:pt x="631" y="2765"/>
                  </a:cubicBezTo>
                  <a:lnTo>
                    <a:pt x="2742" y="654"/>
                  </a:lnTo>
                  <a:cubicBezTo>
                    <a:pt x="2868" y="528"/>
                    <a:pt x="2868" y="276"/>
                    <a:pt x="2742" y="119"/>
                  </a:cubicBezTo>
                  <a:cubicBezTo>
                    <a:pt x="2663" y="40"/>
                    <a:pt x="2568" y="1"/>
                    <a:pt x="2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9210;p18">
              <a:extLst>
                <a:ext uri="{FF2B5EF4-FFF2-40B4-BE49-F238E27FC236}">
                  <a16:creationId xmlns:a16="http://schemas.microsoft.com/office/drawing/2014/main" id="{929BE1B5-6ABC-BFB4-A076-A98545B70E5B}"/>
                </a:ext>
              </a:extLst>
            </p:cNvPr>
            <p:cNvSpPr/>
            <p:nvPr/>
          </p:nvSpPr>
          <p:spPr>
            <a:xfrm>
              <a:off x="-45665400" y="2923050"/>
              <a:ext cx="81150" cy="79000"/>
            </a:xfrm>
            <a:custGeom>
              <a:avLst/>
              <a:gdLst/>
              <a:ahLst/>
              <a:cxnLst/>
              <a:rect l="l" t="t" r="r" b="b"/>
              <a:pathLst>
                <a:path w="3246" h="3160" extrusionOk="0">
                  <a:moveTo>
                    <a:pt x="2859" y="1"/>
                  </a:moveTo>
                  <a:cubicBezTo>
                    <a:pt x="2765" y="1"/>
                    <a:pt x="2663" y="24"/>
                    <a:pt x="2584" y="72"/>
                  </a:cubicBezTo>
                  <a:lnTo>
                    <a:pt x="95" y="2561"/>
                  </a:lnTo>
                  <a:cubicBezTo>
                    <a:pt x="0" y="2687"/>
                    <a:pt x="0" y="2907"/>
                    <a:pt x="95" y="3065"/>
                  </a:cubicBezTo>
                  <a:cubicBezTo>
                    <a:pt x="158" y="3128"/>
                    <a:pt x="252" y="3159"/>
                    <a:pt x="351" y="3159"/>
                  </a:cubicBezTo>
                  <a:cubicBezTo>
                    <a:pt x="449" y="3159"/>
                    <a:pt x="552" y="3128"/>
                    <a:pt x="631" y="3065"/>
                  </a:cubicBezTo>
                  <a:lnTo>
                    <a:pt x="3088" y="607"/>
                  </a:lnTo>
                  <a:cubicBezTo>
                    <a:pt x="3245" y="450"/>
                    <a:pt x="3245" y="229"/>
                    <a:pt x="3088" y="72"/>
                  </a:cubicBezTo>
                  <a:cubicBezTo>
                    <a:pt x="3041" y="24"/>
                    <a:pt x="2954" y="1"/>
                    <a:pt x="2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962025" y="1131459"/>
            <a:ext cx="7720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Наше приложение мы тестировали 10 раз на стадии разработки.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2025" y="1500791"/>
            <a:ext cx="7720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При первом тестировании у пользователей возникла проблема с регистрацией в приложении из-за недостатка способов входа через другие сервисы. Мы предлагали вход через </a:t>
            </a:r>
            <a:r>
              <a:rPr lang="en-US" dirty="0"/>
              <a:t>Google</a:t>
            </a:r>
            <a:r>
              <a:rPr lang="ru-RU" dirty="0"/>
              <a:t>. Для пользователей данный способ оказался неудобен, был предложен вход через ВК и Телеграмм.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362" y="2757393"/>
            <a:ext cx="231668" cy="24386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362" y="3889722"/>
            <a:ext cx="231668" cy="243861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962025" y="2689393"/>
            <a:ext cx="77209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Пользователи отметили трудности в использовании интерфейса приложения, а конкретно отсутствие иконок входа в личный кабинет, отсутствие кнопки «диагностика», вследствие чего было затруднено полноценное использование приложения.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62025" y="3838103"/>
            <a:ext cx="77209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Также пользователи отметили красочное оформление,   интересные задания с яркими изображениями, которые привлекают внимание и повышают желание их выполнять.</a:t>
            </a:r>
          </a:p>
        </p:txBody>
      </p:sp>
    </p:spTree>
    <p:extLst>
      <p:ext uri="{BB962C8B-B14F-4D97-AF65-F5344CB8AC3E}">
        <p14:creationId xmlns:p14="http://schemas.microsoft.com/office/powerpoint/2010/main" val="112269299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CE9B48DB-C539-6EEA-2763-9A7E04BBB7B4}"/>
              </a:ext>
            </a:extLst>
          </p:cNvPr>
          <p:cNvGrpSpPr/>
          <p:nvPr/>
        </p:nvGrpSpPr>
        <p:grpSpPr>
          <a:xfrm>
            <a:off x="962025" y="609091"/>
            <a:ext cx="7460986" cy="2188847"/>
            <a:chOff x="962025" y="609091"/>
            <a:chExt cx="7460986" cy="2188847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FF0C48EC-B252-E394-7CA5-22C0453CD3B4}"/>
                </a:ext>
              </a:extLst>
            </p:cNvPr>
            <p:cNvSpPr/>
            <p:nvPr/>
          </p:nvSpPr>
          <p:spPr>
            <a:xfrm>
              <a:off x="8341922" y="2716849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46BD4EB-71CC-4F18-F317-76D69425B812}"/>
                </a:ext>
              </a:extLst>
            </p:cNvPr>
            <p:cNvSpPr/>
            <p:nvPr/>
          </p:nvSpPr>
          <p:spPr>
            <a:xfrm>
              <a:off x="962025" y="1055259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B7014465-63A5-E693-2E47-469AA828E83F}"/>
                </a:ext>
              </a:extLst>
            </p:cNvPr>
            <p:cNvSpPr/>
            <p:nvPr/>
          </p:nvSpPr>
          <p:spPr>
            <a:xfrm>
              <a:off x="7429500" y="609091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C95632A-D666-BDEA-A5BE-9B564EF3A764}"/>
              </a:ext>
            </a:extLst>
          </p:cNvPr>
          <p:cNvSpPr txBox="1"/>
          <p:nvPr/>
        </p:nvSpPr>
        <p:spPr>
          <a:xfrm>
            <a:off x="962025" y="1706726"/>
            <a:ext cx="7277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Экономика проекта: предположения и вопросы</a:t>
            </a:r>
          </a:p>
        </p:txBody>
      </p:sp>
    </p:spTree>
    <p:extLst>
      <p:ext uri="{BB962C8B-B14F-4D97-AF65-F5344CB8AC3E}">
        <p14:creationId xmlns:p14="http://schemas.microsoft.com/office/powerpoint/2010/main" val="589322379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CE9B48DB-C539-6EEA-2763-9A7E04BBB7B4}"/>
              </a:ext>
            </a:extLst>
          </p:cNvPr>
          <p:cNvGrpSpPr/>
          <p:nvPr/>
        </p:nvGrpSpPr>
        <p:grpSpPr>
          <a:xfrm>
            <a:off x="962025" y="609091"/>
            <a:ext cx="7460986" cy="2188847"/>
            <a:chOff x="962025" y="609091"/>
            <a:chExt cx="7460986" cy="2188847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FF0C48EC-B252-E394-7CA5-22C0453CD3B4}"/>
                </a:ext>
              </a:extLst>
            </p:cNvPr>
            <p:cNvSpPr/>
            <p:nvPr/>
          </p:nvSpPr>
          <p:spPr>
            <a:xfrm>
              <a:off x="8341922" y="2716849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46BD4EB-71CC-4F18-F317-76D69425B812}"/>
                </a:ext>
              </a:extLst>
            </p:cNvPr>
            <p:cNvSpPr/>
            <p:nvPr/>
          </p:nvSpPr>
          <p:spPr>
            <a:xfrm>
              <a:off x="962025" y="1055259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B7014465-63A5-E693-2E47-469AA828E83F}"/>
                </a:ext>
              </a:extLst>
            </p:cNvPr>
            <p:cNvSpPr/>
            <p:nvPr/>
          </p:nvSpPr>
          <p:spPr>
            <a:xfrm>
              <a:off x="7429500" y="609091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C95632A-D666-BDEA-A5BE-9B564EF3A764}"/>
              </a:ext>
            </a:extLst>
          </p:cNvPr>
          <p:cNvSpPr txBox="1"/>
          <p:nvPr/>
        </p:nvSpPr>
        <p:spPr>
          <a:xfrm>
            <a:off x="1064605" y="-85203"/>
            <a:ext cx="7277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Аналоги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622094"/>
              </p:ext>
            </p:extLst>
          </p:nvPr>
        </p:nvGraphicFramePr>
        <p:xfrm>
          <a:off x="176980" y="270829"/>
          <a:ext cx="8908026" cy="47834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14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1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1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82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Критерий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Мобильное развивающее приложение «Умняша»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Современные развивающие игры для детей «</a:t>
                      </a:r>
                      <a:r>
                        <a:rPr lang="ru-RU" sz="10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Мерсибо</a:t>
                      </a: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»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Категория детей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Дети с задержкой психического развития (ЗПР)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Для детей с нарушениями в развитии и без, но нет отдельной вкладки игр для детей с ОВЗ, в том числе с ЗПР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Использование на мобильном устройстве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 мобильном устройстве игры не работают, требуется скачивание программы на компьютер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6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Удобство использования игр в любом месте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Нет, так как игры работают только на компьютере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8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Диагностика развития ребенка для родителей (первичная, промежуточная, итоговая) и сохранение ее результатов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Отсутствует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Бесплатный пробный период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 дней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Отсутствует, после регистрации доступно только 8 бесплатных игр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Подписка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 оставшиеся 14 дней – 175 ₽, за следующий месяц – 349 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Первый месяц – 169 ₽, второй – 699 ₽ за 400 игр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06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Опора игр на апробированные научные методики</a:t>
                      </a:r>
                      <a:endParaRPr lang="ru-RU" sz="9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Созданы на базе методик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Созданы на базе методик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58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Направление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Направлено на развитие высших психических функций (внимание, память, мышление, восприятие)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Направлено на развитие не только высших психических функций, но и также на изучение русского языка, математики, английского языка, лексики, грамматики и т.д.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Наличие отдельных блоков, направленных на развитие каждой высшей психической функции 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Отсутствует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8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Система подсказок для родителей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Отсутствует, есть речь диктора при повторе задания во время игры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8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Система напоминаний, чтобы родители не забыли заниматься со своим ребенком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Отсутствует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58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Системный подход к развитию, выстраивание удобного расписания занятий, распределение блоков на каждую высшую психическую функцию по неделям, месяцам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Отсутствует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8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Отслеживание динамики развития, сохранение результатов </a:t>
                      </a:r>
                      <a:endParaRPr lang="ru-RU" sz="9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Да, динамика развития находится в личном кабинете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Данные заносятся в дневник ребенка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06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Система достижений ребенка</a:t>
                      </a:r>
                      <a:endParaRPr lang="ru-RU" sz="9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Да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Отсутствует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87" marR="14887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51609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CE9B48DB-C539-6EEA-2763-9A7E04BBB7B4}"/>
              </a:ext>
            </a:extLst>
          </p:cNvPr>
          <p:cNvGrpSpPr/>
          <p:nvPr/>
        </p:nvGrpSpPr>
        <p:grpSpPr>
          <a:xfrm>
            <a:off x="962025" y="609091"/>
            <a:ext cx="7460986" cy="2188847"/>
            <a:chOff x="962025" y="609091"/>
            <a:chExt cx="7460986" cy="2188847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FF0C48EC-B252-E394-7CA5-22C0453CD3B4}"/>
                </a:ext>
              </a:extLst>
            </p:cNvPr>
            <p:cNvSpPr/>
            <p:nvPr/>
          </p:nvSpPr>
          <p:spPr>
            <a:xfrm>
              <a:off x="8341922" y="2716849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46BD4EB-71CC-4F18-F317-76D69425B812}"/>
                </a:ext>
              </a:extLst>
            </p:cNvPr>
            <p:cNvSpPr/>
            <p:nvPr/>
          </p:nvSpPr>
          <p:spPr>
            <a:xfrm>
              <a:off x="962025" y="1055259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B7014465-63A5-E693-2E47-469AA828E83F}"/>
                </a:ext>
              </a:extLst>
            </p:cNvPr>
            <p:cNvSpPr/>
            <p:nvPr/>
          </p:nvSpPr>
          <p:spPr>
            <a:xfrm>
              <a:off x="7429500" y="609091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C95632A-D666-BDEA-A5BE-9B564EF3A764}"/>
              </a:ext>
            </a:extLst>
          </p:cNvPr>
          <p:cNvSpPr txBox="1"/>
          <p:nvPr/>
        </p:nvSpPr>
        <p:spPr>
          <a:xfrm>
            <a:off x="806481" y="116053"/>
            <a:ext cx="7277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Рынок</a:t>
            </a:r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1968006849"/>
              </p:ext>
            </p:extLst>
          </p:nvPr>
        </p:nvGraphicFramePr>
        <p:xfrm>
          <a:off x="196645" y="577718"/>
          <a:ext cx="3239729" cy="228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987344" y="1207659"/>
            <a:ext cx="689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5,8 %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891480" y="2008961"/>
            <a:ext cx="11245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</a:rPr>
              <a:t>7 600 400 чел.</a:t>
            </a:r>
          </a:p>
        </p:txBody>
      </p:sp>
      <p:graphicFrame>
        <p:nvGraphicFramePr>
          <p:cNvPr id="34" name="Диаграмма 33"/>
          <p:cNvGraphicFramePr/>
          <p:nvPr>
            <p:extLst>
              <p:ext uri="{D42A27DB-BD31-4B8C-83A1-F6EECF244321}">
                <p14:modId xmlns:p14="http://schemas.microsoft.com/office/powerpoint/2010/main" val="481165537"/>
              </p:ext>
            </p:extLst>
          </p:nvPr>
        </p:nvGraphicFramePr>
        <p:xfrm>
          <a:off x="5272548" y="473389"/>
          <a:ext cx="3664973" cy="2429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5964492" y="1839684"/>
            <a:ext cx="6120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40%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642919" y="2055488"/>
            <a:ext cx="6046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60%</a:t>
            </a:r>
          </a:p>
        </p:txBody>
      </p:sp>
      <p:graphicFrame>
        <p:nvGraphicFramePr>
          <p:cNvPr id="46" name="Диаграмма 45"/>
          <p:cNvGraphicFramePr/>
          <p:nvPr>
            <p:extLst>
              <p:ext uri="{D42A27DB-BD31-4B8C-83A1-F6EECF244321}">
                <p14:modId xmlns:p14="http://schemas.microsoft.com/office/powerpoint/2010/main" val="4277723975"/>
              </p:ext>
            </p:extLst>
          </p:nvPr>
        </p:nvGraphicFramePr>
        <p:xfrm>
          <a:off x="2493435" y="2178239"/>
          <a:ext cx="3903407" cy="290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4579374" y="3625015"/>
            <a:ext cx="6341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3474953" y="3809681"/>
            <a:ext cx="6250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10000"/>
                  </a:schemeClr>
                </a:solidFill>
              </a:rPr>
              <a:t>15%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3673806" y="2984394"/>
            <a:ext cx="587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25%</a:t>
            </a:r>
          </a:p>
        </p:txBody>
      </p:sp>
    </p:spTree>
    <p:extLst>
      <p:ext uri="{BB962C8B-B14F-4D97-AF65-F5344CB8AC3E}">
        <p14:creationId xmlns:p14="http://schemas.microsoft.com/office/powerpoint/2010/main" val="3901383039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CE9B48DB-C539-6EEA-2763-9A7E04BBB7B4}"/>
              </a:ext>
            </a:extLst>
          </p:cNvPr>
          <p:cNvGrpSpPr/>
          <p:nvPr/>
        </p:nvGrpSpPr>
        <p:grpSpPr>
          <a:xfrm>
            <a:off x="7429500" y="609091"/>
            <a:ext cx="993511" cy="2188847"/>
            <a:chOff x="7429500" y="609091"/>
            <a:chExt cx="993511" cy="2188847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FF0C48EC-B252-E394-7CA5-22C0453CD3B4}"/>
                </a:ext>
              </a:extLst>
            </p:cNvPr>
            <p:cNvSpPr/>
            <p:nvPr/>
          </p:nvSpPr>
          <p:spPr>
            <a:xfrm>
              <a:off x="8341922" y="2716849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B7014465-63A5-E693-2E47-469AA828E83F}"/>
                </a:ext>
              </a:extLst>
            </p:cNvPr>
            <p:cNvSpPr/>
            <p:nvPr/>
          </p:nvSpPr>
          <p:spPr>
            <a:xfrm>
              <a:off x="7429500" y="609091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C95632A-D666-BDEA-A5BE-9B564EF3A764}"/>
              </a:ext>
            </a:extLst>
          </p:cNvPr>
          <p:cNvSpPr txBox="1"/>
          <p:nvPr/>
        </p:nvSpPr>
        <p:spPr>
          <a:xfrm>
            <a:off x="1145694" y="137921"/>
            <a:ext cx="7277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Структура издержек и бизнес-модель</a:t>
            </a:r>
          </a:p>
        </p:txBody>
      </p:sp>
      <p:grpSp>
        <p:nvGrpSpPr>
          <p:cNvPr id="47" name="Google Shape;9206;p18">
            <a:extLst>
              <a:ext uri="{FF2B5EF4-FFF2-40B4-BE49-F238E27FC236}">
                <a16:creationId xmlns:a16="http://schemas.microsoft.com/office/drawing/2014/main" id="{14951411-4961-41AF-AC7B-2559BF294FAB}"/>
              </a:ext>
            </a:extLst>
          </p:cNvPr>
          <p:cNvGrpSpPr/>
          <p:nvPr/>
        </p:nvGrpSpPr>
        <p:grpSpPr>
          <a:xfrm>
            <a:off x="623022" y="1804916"/>
            <a:ext cx="235198" cy="241057"/>
            <a:chOff x="-45665400" y="2703250"/>
            <a:chExt cx="301500" cy="299575"/>
          </a:xfrm>
          <a:solidFill>
            <a:schemeClr val="tx2"/>
          </a:solidFill>
        </p:grpSpPr>
        <p:sp>
          <p:nvSpPr>
            <p:cNvPr id="48" name="Google Shape;9207;p18">
              <a:extLst>
                <a:ext uri="{FF2B5EF4-FFF2-40B4-BE49-F238E27FC236}">
                  <a16:creationId xmlns:a16="http://schemas.microsoft.com/office/drawing/2014/main" id="{60053DC6-4EEB-A2BE-D416-054041BBA9FB}"/>
                </a:ext>
              </a:extLst>
            </p:cNvPr>
            <p:cNvSpPr/>
            <p:nvPr/>
          </p:nvSpPr>
          <p:spPr>
            <a:xfrm>
              <a:off x="-45664625" y="2703250"/>
              <a:ext cx="300725" cy="299575"/>
            </a:xfrm>
            <a:custGeom>
              <a:avLst/>
              <a:gdLst/>
              <a:ahLst/>
              <a:cxnLst/>
              <a:rect l="l" t="t" r="r" b="b"/>
              <a:pathLst>
                <a:path w="12029" h="11983" extrusionOk="0">
                  <a:moveTo>
                    <a:pt x="9799" y="1271"/>
                  </a:moveTo>
                  <a:lnTo>
                    <a:pt x="4947" y="4926"/>
                  </a:lnTo>
                  <a:lnTo>
                    <a:pt x="1482" y="3823"/>
                  </a:lnTo>
                  <a:lnTo>
                    <a:pt x="9799" y="1271"/>
                  </a:lnTo>
                  <a:close/>
                  <a:moveTo>
                    <a:pt x="9830" y="2153"/>
                  </a:moveTo>
                  <a:lnTo>
                    <a:pt x="6459" y="6627"/>
                  </a:lnTo>
                  <a:lnTo>
                    <a:pt x="4727" y="7257"/>
                  </a:lnTo>
                  <a:lnTo>
                    <a:pt x="5357" y="5524"/>
                  </a:lnTo>
                  <a:lnTo>
                    <a:pt x="9830" y="2153"/>
                  </a:lnTo>
                  <a:close/>
                  <a:moveTo>
                    <a:pt x="10681" y="2153"/>
                  </a:moveTo>
                  <a:lnTo>
                    <a:pt x="8098" y="10439"/>
                  </a:lnTo>
                  <a:lnTo>
                    <a:pt x="6995" y="6973"/>
                  </a:lnTo>
                  <a:lnTo>
                    <a:pt x="10681" y="2153"/>
                  </a:lnTo>
                  <a:close/>
                  <a:moveTo>
                    <a:pt x="11627" y="0"/>
                  </a:moveTo>
                  <a:cubicBezTo>
                    <a:pt x="11596" y="0"/>
                    <a:pt x="11564" y="4"/>
                    <a:pt x="11532" y="11"/>
                  </a:cubicBezTo>
                  <a:lnTo>
                    <a:pt x="221" y="3508"/>
                  </a:lnTo>
                  <a:cubicBezTo>
                    <a:pt x="64" y="3571"/>
                    <a:pt x="1" y="3728"/>
                    <a:pt x="1" y="3886"/>
                  </a:cubicBezTo>
                  <a:cubicBezTo>
                    <a:pt x="1" y="4043"/>
                    <a:pt x="127" y="4138"/>
                    <a:pt x="221" y="4232"/>
                  </a:cubicBezTo>
                  <a:lnTo>
                    <a:pt x="4569" y="5619"/>
                  </a:lnTo>
                  <a:lnTo>
                    <a:pt x="3750" y="7824"/>
                  </a:lnTo>
                  <a:cubicBezTo>
                    <a:pt x="3687" y="7919"/>
                    <a:pt x="3750" y="8076"/>
                    <a:pt x="3813" y="8171"/>
                  </a:cubicBezTo>
                  <a:cubicBezTo>
                    <a:pt x="3880" y="8215"/>
                    <a:pt x="3978" y="8260"/>
                    <a:pt x="4063" y="8260"/>
                  </a:cubicBezTo>
                  <a:cubicBezTo>
                    <a:pt x="4099" y="8260"/>
                    <a:pt x="4132" y="8252"/>
                    <a:pt x="4160" y="8234"/>
                  </a:cubicBezTo>
                  <a:lnTo>
                    <a:pt x="6365" y="7414"/>
                  </a:lnTo>
                  <a:lnTo>
                    <a:pt x="7751" y="11762"/>
                  </a:lnTo>
                  <a:cubicBezTo>
                    <a:pt x="7783" y="11920"/>
                    <a:pt x="7940" y="11983"/>
                    <a:pt x="8098" y="11983"/>
                  </a:cubicBezTo>
                  <a:cubicBezTo>
                    <a:pt x="8255" y="11983"/>
                    <a:pt x="8381" y="11857"/>
                    <a:pt x="8476" y="11762"/>
                  </a:cubicBezTo>
                  <a:lnTo>
                    <a:pt x="11973" y="483"/>
                  </a:lnTo>
                  <a:cubicBezTo>
                    <a:pt x="12029" y="205"/>
                    <a:pt x="11862" y="0"/>
                    <a:pt x="11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9208;p18">
              <a:extLst>
                <a:ext uri="{FF2B5EF4-FFF2-40B4-BE49-F238E27FC236}">
                  <a16:creationId xmlns:a16="http://schemas.microsoft.com/office/drawing/2014/main" id="{A58466EF-861E-CD28-C29E-2922BDF957FC}"/>
                </a:ext>
              </a:extLst>
            </p:cNvPr>
            <p:cNvSpPr/>
            <p:nvPr/>
          </p:nvSpPr>
          <p:spPr>
            <a:xfrm>
              <a:off x="-45663825" y="28791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517" y="0"/>
                  </a:moveTo>
                  <a:cubicBezTo>
                    <a:pt x="2418" y="0"/>
                    <a:pt x="2316" y="32"/>
                    <a:pt x="2237" y="95"/>
                  </a:cubicBezTo>
                  <a:lnTo>
                    <a:pt x="126" y="2237"/>
                  </a:lnTo>
                  <a:cubicBezTo>
                    <a:pt x="0" y="2363"/>
                    <a:pt x="0" y="2584"/>
                    <a:pt x="126" y="2741"/>
                  </a:cubicBezTo>
                  <a:cubicBezTo>
                    <a:pt x="205" y="2820"/>
                    <a:pt x="300" y="2859"/>
                    <a:pt x="390" y="2859"/>
                  </a:cubicBezTo>
                  <a:cubicBezTo>
                    <a:pt x="481" y="2859"/>
                    <a:pt x="568" y="2820"/>
                    <a:pt x="631" y="2741"/>
                  </a:cubicBezTo>
                  <a:lnTo>
                    <a:pt x="2773" y="630"/>
                  </a:lnTo>
                  <a:cubicBezTo>
                    <a:pt x="2867" y="504"/>
                    <a:pt x="2867" y="252"/>
                    <a:pt x="2773" y="95"/>
                  </a:cubicBezTo>
                  <a:cubicBezTo>
                    <a:pt x="2710" y="32"/>
                    <a:pt x="2615" y="0"/>
                    <a:pt x="25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9209;p18">
              <a:extLst>
                <a:ext uri="{FF2B5EF4-FFF2-40B4-BE49-F238E27FC236}">
                  <a16:creationId xmlns:a16="http://schemas.microsoft.com/office/drawing/2014/main" id="{481A24B0-3D05-EEC8-3076-DD94334588EF}"/>
                </a:ext>
              </a:extLst>
            </p:cNvPr>
            <p:cNvSpPr/>
            <p:nvPr/>
          </p:nvSpPr>
          <p:spPr>
            <a:xfrm>
              <a:off x="-45613425" y="29297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478" y="1"/>
                  </a:moveTo>
                  <a:cubicBezTo>
                    <a:pt x="2387" y="1"/>
                    <a:pt x="2301" y="40"/>
                    <a:pt x="2238" y="119"/>
                  </a:cubicBezTo>
                  <a:lnTo>
                    <a:pt x="127" y="2261"/>
                  </a:lnTo>
                  <a:cubicBezTo>
                    <a:pt x="1" y="2387"/>
                    <a:pt x="1" y="2608"/>
                    <a:pt x="127" y="2765"/>
                  </a:cubicBezTo>
                  <a:cubicBezTo>
                    <a:pt x="190" y="2828"/>
                    <a:pt x="276" y="2860"/>
                    <a:pt x="367" y="2860"/>
                  </a:cubicBezTo>
                  <a:cubicBezTo>
                    <a:pt x="458" y="2860"/>
                    <a:pt x="552" y="2828"/>
                    <a:pt x="631" y="2765"/>
                  </a:cubicBezTo>
                  <a:lnTo>
                    <a:pt x="2742" y="654"/>
                  </a:lnTo>
                  <a:cubicBezTo>
                    <a:pt x="2868" y="528"/>
                    <a:pt x="2868" y="276"/>
                    <a:pt x="2742" y="119"/>
                  </a:cubicBezTo>
                  <a:cubicBezTo>
                    <a:pt x="2663" y="40"/>
                    <a:pt x="2568" y="1"/>
                    <a:pt x="2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9210;p18">
              <a:extLst>
                <a:ext uri="{FF2B5EF4-FFF2-40B4-BE49-F238E27FC236}">
                  <a16:creationId xmlns:a16="http://schemas.microsoft.com/office/drawing/2014/main" id="{DED48392-75ED-DA00-D466-0348D938CEFE}"/>
                </a:ext>
              </a:extLst>
            </p:cNvPr>
            <p:cNvSpPr/>
            <p:nvPr/>
          </p:nvSpPr>
          <p:spPr>
            <a:xfrm>
              <a:off x="-45665400" y="2923050"/>
              <a:ext cx="81150" cy="79000"/>
            </a:xfrm>
            <a:custGeom>
              <a:avLst/>
              <a:gdLst/>
              <a:ahLst/>
              <a:cxnLst/>
              <a:rect l="l" t="t" r="r" b="b"/>
              <a:pathLst>
                <a:path w="3246" h="3160" extrusionOk="0">
                  <a:moveTo>
                    <a:pt x="2859" y="1"/>
                  </a:moveTo>
                  <a:cubicBezTo>
                    <a:pt x="2765" y="1"/>
                    <a:pt x="2663" y="24"/>
                    <a:pt x="2584" y="72"/>
                  </a:cubicBezTo>
                  <a:lnTo>
                    <a:pt x="95" y="2561"/>
                  </a:lnTo>
                  <a:cubicBezTo>
                    <a:pt x="0" y="2687"/>
                    <a:pt x="0" y="2907"/>
                    <a:pt x="95" y="3065"/>
                  </a:cubicBezTo>
                  <a:cubicBezTo>
                    <a:pt x="158" y="3128"/>
                    <a:pt x="252" y="3159"/>
                    <a:pt x="351" y="3159"/>
                  </a:cubicBezTo>
                  <a:cubicBezTo>
                    <a:pt x="449" y="3159"/>
                    <a:pt x="552" y="3128"/>
                    <a:pt x="631" y="3065"/>
                  </a:cubicBezTo>
                  <a:lnTo>
                    <a:pt x="3088" y="607"/>
                  </a:lnTo>
                  <a:cubicBezTo>
                    <a:pt x="3245" y="450"/>
                    <a:pt x="3245" y="229"/>
                    <a:pt x="3088" y="72"/>
                  </a:cubicBezTo>
                  <a:cubicBezTo>
                    <a:pt x="3041" y="24"/>
                    <a:pt x="2954" y="1"/>
                    <a:pt x="2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" name="Google Shape;9206;p18">
            <a:extLst>
              <a:ext uri="{FF2B5EF4-FFF2-40B4-BE49-F238E27FC236}">
                <a16:creationId xmlns:a16="http://schemas.microsoft.com/office/drawing/2014/main" id="{724085B1-D089-5EFD-1F6C-DFA01B9383F3}"/>
              </a:ext>
            </a:extLst>
          </p:cNvPr>
          <p:cNvGrpSpPr/>
          <p:nvPr/>
        </p:nvGrpSpPr>
        <p:grpSpPr>
          <a:xfrm>
            <a:off x="623324" y="761491"/>
            <a:ext cx="235198" cy="241057"/>
            <a:chOff x="-45665400" y="2703250"/>
            <a:chExt cx="301500" cy="299575"/>
          </a:xfrm>
          <a:solidFill>
            <a:schemeClr val="tx2"/>
          </a:solidFill>
        </p:grpSpPr>
        <p:sp>
          <p:nvSpPr>
            <p:cNvPr id="12" name="Google Shape;9207;p18">
              <a:extLst>
                <a:ext uri="{FF2B5EF4-FFF2-40B4-BE49-F238E27FC236}">
                  <a16:creationId xmlns:a16="http://schemas.microsoft.com/office/drawing/2014/main" id="{D7170EBB-DE45-73AD-A605-B7E85C70879E}"/>
                </a:ext>
              </a:extLst>
            </p:cNvPr>
            <p:cNvSpPr/>
            <p:nvPr/>
          </p:nvSpPr>
          <p:spPr>
            <a:xfrm>
              <a:off x="-45664625" y="2703250"/>
              <a:ext cx="300725" cy="299575"/>
            </a:xfrm>
            <a:custGeom>
              <a:avLst/>
              <a:gdLst/>
              <a:ahLst/>
              <a:cxnLst/>
              <a:rect l="l" t="t" r="r" b="b"/>
              <a:pathLst>
                <a:path w="12029" h="11983" extrusionOk="0">
                  <a:moveTo>
                    <a:pt x="9799" y="1271"/>
                  </a:moveTo>
                  <a:lnTo>
                    <a:pt x="4947" y="4926"/>
                  </a:lnTo>
                  <a:lnTo>
                    <a:pt x="1482" y="3823"/>
                  </a:lnTo>
                  <a:lnTo>
                    <a:pt x="9799" y="1271"/>
                  </a:lnTo>
                  <a:close/>
                  <a:moveTo>
                    <a:pt x="9830" y="2153"/>
                  </a:moveTo>
                  <a:lnTo>
                    <a:pt x="6459" y="6627"/>
                  </a:lnTo>
                  <a:lnTo>
                    <a:pt x="4727" y="7257"/>
                  </a:lnTo>
                  <a:lnTo>
                    <a:pt x="5357" y="5524"/>
                  </a:lnTo>
                  <a:lnTo>
                    <a:pt x="9830" y="2153"/>
                  </a:lnTo>
                  <a:close/>
                  <a:moveTo>
                    <a:pt x="10681" y="2153"/>
                  </a:moveTo>
                  <a:lnTo>
                    <a:pt x="8098" y="10439"/>
                  </a:lnTo>
                  <a:lnTo>
                    <a:pt x="6995" y="6973"/>
                  </a:lnTo>
                  <a:lnTo>
                    <a:pt x="10681" y="2153"/>
                  </a:lnTo>
                  <a:close/>
                  <a:moveTo>
                    <a:pt x="11627" y="0"/>
                  </a:moveTo>
                  <a:cubicBezTo>
                    <a:pt x="11596" y="0"/>
                    <a:pt x="11564" y="4"/>
                    <a:pt x="11532" y="11"/>
                  </a:cubicBezTo>
                  <a:lnTo>
                    <a:pt x="221" y="3508"/>
                  </a:lnTo>
                  <a:cubicBezTo>
                    <a:pt x="64" y="3571"/>
                    <a:pt x="1" y="3728"/>
                    <a:pt x="1" y="3886"/>
                  </a:cubicBezTo>
                  <a:cubicBezTo>
                    <a:pt x="1" y="4043"/>
                    <a:pt x="127" y="4138"/>
                    <a:pt x="221" y="4232"/>
                  </a:cubicBezTo>
                  <a:lnTo>
                    <a:pt x="4569" y="5619"/>
                  </a:lnTo>
                  <a:lnTo>
                    <a:pt x="3750" y="7824"/>
                  </a:lnTo>
                  <a:cubicBezTo>
                    <a:pt x="3687" y="7919"/>
                    <a:pt x="3750" y="8076"/>
                    <a:pt x="3813" y="8171"/>
                  </a:cubicBezTo>
                  <a:cubicBezTo>
                    <a:pt x="3880" y="8215"/>
                    <a:pt x="3978" y="8260"/>
                    <a:pt x="4063" y="8260"/>
                  </a:cubicBezTo>
                  <a:cubicBezTo>
                    <a:pt x="4099" y="8260"/>
                    <a:pt x="4132" y="8252"/>
                    <a:pt x="4160" y="8234"/>
                  </a:cubicBezTo>
                  <a:lnTo>
                    <a:pt x="6365" y="7414"/>
                  </a:lnTo>
                  <a:lnTo>
                    <a:pt x="7751" y="11762"/>
                  </a:lnTo>
                  <a:cubicBezTo>
                    <a:pt x="7783" y="11920"/>
                    <a:pt x="7940" y="11983"/>
                    <a:pt x="8098" y="11983"/>
                  </a:cubicBezTo>
                  <a:cubicBezTo>
                    <a:pt x="8255" y="11983"/>
                    <a:pt x="8381" y="11857"/>
                    <a:pt x="8476" y="11762"/>
                  </a:cubicBezTo>
                  <a:lnTo>
                    <a:pt x="11973" y="483"/>
                  </a:lnTo>
                  <a:cubicBezTo>
                    <a:pt x="12029" y="205"/>
                    <a:pt x="11862" y="0"/>
                    <a:pt x="11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9208;p18">
              <a:extLst>
                <a:ext uri="{FF2B5EF4-FFF2-40B4-BE49-F238E27FC236}">
                  <a16:creationId xmlns:a16="http://schemas.microsoft.com/office/drawing/2014/main" id="{F8CAC67D-A8F5-F69B-E007-C0676BCF6A94}"/>
                </a:ext>
              </a:extLst>
            </p:cNvPr>
            <p:cNvSpPr/>
            <p:nvPr/>
          </p:nvSpPr>
          <p:spPr>
            <a:xfrm>
              <a:off x="-45663825" y="28791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517" y="0"/>
                  </a:moveTo>
                  <a:cubicBezTo>
                    <a:pt x="2418" y="0"/>
                    <a:pt x="2316" y="32"/>
                    <a:pt x="2237" y="95"/>
                  </a:cubicBezTo>
                  <a:lnTo>
                    <a:pt x="126" y="2237"/>
                  </a:lnTo>
                  <a:cubicBezTo>
                    <a:pt x="0" y="2363"/>
                    <a:pt x="0" y="2584"/>
                    <a:pt x="126" y="2741"/>
                  </a:cubicBezTo>
                  <a:cubicBezTo>
                    <a:pt x="205" y="2820"/>
                    <a:pt x="300" y="2859"/>
                    <a:pt x="390" y="2859"/>
                  </a:cubicBezTo>
                  <a:cubicBezTo>
                    <a:pt x="481" y="2859"/>
                    <a:pt x="568" y="2820"/>
                    <a:pt x="631" y="2741"/>
                  </a:cubicBezTo>
                  <a:lnTo>
                    <a:pt x="2773" y="630"/>
                  </a:lnTo>
                  <a:cubicBezTo>
                    <a:pt x="2867" y="504"/>
                    <a:pt x="2867" y="252"/>
                    <a:pt x="2773" y="95"/>
                  </a:cubicBezTo>
                  <a:cubicBezTo>
                    <a:pt x="2710" y="32"/>
                    <a:pt x="2615" y="0"/>
                    <a:pt x="25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9209;p18">
              <a:extLst>
                <a:ext uri="{FF2B5EF4-FFF2-40B4-BE49-F238E27FC236}">
                  <a16:creationId xmlns:a16="http://schemas.microsoft.com/office/drawing/2014/main" id="{7CAE8568-08D1-8007-D088-34E82EC34D26}"/>
                </a:ext>
              </a:extLst>
            </p:cNvPr>
            <p:cNvSpPr/>
            <p:nvPr/>
          </p:nvSpPr>
          <p:spPr>
            <a:xfrm>
              <a:off x="-45613425" y="29297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478" y="1"/>
                  </a:moveTo>
                  <a:cubicBezTo>
                    <a:pt x="2387" y="1"/>
                    <a:pt x="2301" y="40"/>
                    <a:pt x="2238" y="119"/>
                  </a:cubicBezTo>
                  <a:lnTo>
                    <a:pt x="127" y="2261"/>
                  </a:lnTo>
                  <a:cubicBezTo>
                    <a:pt x="1" y="2387"/>
                    <a:pt x="1" y="2608"/>
                    <a:pt x="127" y="2765"/>
                  </a:cubicBezTo>
                  <a:cubicBezTo>
                    <a:pt x="190" y="2828"/>
                    <a:pt x="276" y="2860"/>
                    <a:pt x="367" y="2860"/>
                  </a:cubicBezTo>
                  <a:cubicBezTo>
                    <a:pt x="458" y="2860"/>
                    <a:pt x="552" y="2828"/>
                    <a:pt x="631" y="2765"/>
                  </a:cubicBezTo>
                  <a:lnTo>
                    <a:pt x="2742" y="654"/>
                  </a:lnTo>
                  <a:cubicBezTo>
                    <a:pt x="2868" y="528"/>
                    <a:pt x="2868" y="276"/>
                    <a:pt x="2742" y="119"/>
                  </a:cubicBezTo>
                  <a:cubicBezTo>
                    <a:pt x="2663" y="40"/>
                    <a:pt x="2568" y="1"/>
                    <a:pt x="2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9210;p18">
              <a:extLst>
                <a:ext uri="{FF2B5EF4-FFF2-40B4-BE49-F238E27FC236}">
                  <a16:creationId xmlns:a16="http://schemas.microsoft.com/office/drawing/2014/main" id="{929BE1B5-6ABC-BFB4-A076-A98545B70E5B}"/>
                </a:ext>
              </a:extLst>
            </p:cNvPr>
            <p:cNvSpPr/>
            <p:nvPr/>
          </p:nvSpPr>
          <p:spPr>
            <a:xfrm>
              <a:off x="-45665400" y="2923050"/>
              <a:ext cx="81150" cy="79000"/>
            </a:xfrm>
            <a:custGeom>
              <a:avLst/>
              <a:gdLst/>
              <a:ahLst/>
              <a:cxnLst/>
              <a:rect l="l" t="t" r="r" b="b"/>
              <a:pathLst>
                <a:path w="3246" h="3160" extrusionOk="0">
                  <a:moveTo>
                    <a:pt x="2859" y="1"/>
                  </a:moveTo>
                  <a:cubicBezTo>
                    <a:pt x="2765" y="1"/>
                    <a:pt x="2663" y="24"/>
                    <a:pt x="2584" y="72"/>
                  </a:cubicBezTo>
                  <a:lnTo>
                    <a:pt x="95" y="2561"/>
                  </a:lnTo>
                  <a:cubicBezTo>
                    <a:pt x="0" y="2687"/>
                    <a:pt x="0" y="2907"/>
                    <a:pt x="95" y="3065"/>
                  </a:cubicBezTo>
                  <a:cubicBezTo>
                    <a:pt x="158" y="3128"/>
                    <a:pt x="252" y="3159"/>
                    <a:pt x="351" y="3159"/>
                  </a:cubicBezTo>
                  <a:cubicBezTo>
                    <a:pt x="449" y="3159"/>
                    <a:pt x="552" y="3128"/>
                    <a:pt x="631" y="3065"/>
                  </a:cubicBezTo>
                  <a:lnTo>
                    <a:pt x="3088" y="607"/>
                  </a:lnTo>
                  <a:cubicBezTo>
                    <a:pt x="3245" y="450"/>
                    <a:pt x="3245" y="229"/>
                    <a:pt x="3088" y="72"/>
                  </a:cubicBezTo>
                  <a:cubicBezTo>
                    <a:pt x="3041" y="24"/>
                    <a:pt x="2954" y="1"/>
                    <a:pt x="2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48558" y="695724"/>
            <a:ext cx="78715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Родители платят за мобильное развивающее приложение «Умняша». Наш проект будет приносить доход благодаря подписке 349 ₽ в месяц. Мы устанавливаем стоимость, которая будет ниже средней среди конкурентов (стоимость подписки «</a:t>
            </a:r>
            <a:r>
              <a:rPr lang="ru-RU" sz="1600" dirty="0" err="1"/>
              <a:t>Мерсибо</a:t>
            </a:r>
            <a:r>
              <a:rPr lang="ru-RU" sz="1600" dirty="0"/>
              <a:t>» 699 ₽ в месяц). Таким образом, мы привлечем своих первых пользователей.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55" y="2753830"/>
            <a:ext cx="237765" cy="25714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87874" y="1694368"/>
            <a:ext cx="81209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Каналы распространения: </a:t>
            </a:r>
          </a:p>
          <a:p>
            <a:pPr algn="just"/>
            <a:r>
              <a:rPr lang="ru-RU" sz="1600" dirty="0"/>
              <a:t>- личное общение с покупателем;</a:t>
            </a:r>
          </a:p>
          <a:p>
            <a:pPr algn="just"/>
            <a:r>
              <a:rPr lang="ru-RU" sz="1600" dirty="0"/>
              <a:t>- социальные сети;</a:t>
            </a:r>
          </a:p>
          <a:p>
            <a:pPr algn="just"/>
            <a:r>
              <a:rPr lang="ru-RU" sz="1600" dirty="0"/>
              <a:t>- реклама.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48558" y="2659249"/>
            <a:ext cx="81102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Стоимость разработки: 1 200 000 ₽. В эту стоимость входит:</a:t>
            </a:r>
          </a:p>
          <a:p>
            <a:pPr algn="just"/>
            <a:r>
              <a:rPr lang="ru-RU" sz="1600" dirty="0"/>
              <a:t>Apple </a:t>
            </a:r>
            <a:r>
              <a:rPr lang="ru-RU" sz="1600" dirty="0" err="1"/>
              <a:t>App</a:t>
            </a:r>
            <a:r>
              <a:rPr lang="ru-RU" sz="1600" dirty="0"/>
              <a:t> Store: от 9 900 ₽ в год; Google Play Store: 2 500 ₽ единовременно.  </a:t>
            </a:r>
          </a:p>
          <a:p>
            <a:pPr algn="just"/>
            <a:r>
              <a:rPr lang="ru-RU" sz="1600" dirty="0"/>
              <a:t>- </a:t>
            </a:r>
            <a:r>
              <a:rPr lang="ru-RU" sz="1600" dirty="0" err="1"/>
              <a:t>Лендинг</a:t>
            </a:r>
            <a:r>
              <a:rPr lang="ru-RU" sz="1600" dirty="0"/>
              <a:t>: 50 000-500 000 ₽; Хостинг сайта: 500-3 000 ₽ в месяц;  </a:t>
            </a:r>
          </a:p>
          <a:p>
            <a:pPr algn="just"/>
            <a:r>
              <a:rPr lang="ru-RU" sz="1600" dirty="0"/>
              <a:t>- AWS, Google </a:t>
            </a:r>
            <a:r>
              <a:rPr lang="ru-RU" sz="1600" dirty="0" err="1"/>
              <a:t>Cloud</a:t>
            </a:r>
            <a:r>
              <a:rPr lang="ru-RU" sz="1600" dirty="0"/>
              <a:t> или аналог: от 5 000 до 50 000 ₽ в месяц, в зависимости от нагрузки; Использование облачных баз: 2 500-20 000 ₽ в месяц. </a:t>
            </a:r>
          </a:p>
          <a:p>
            <a:pPr algn="just"/>
            <a:r>
              <a:rPr lang="ru-RU" sz="1600" dirty="0"/>
              <a:t>- Платежные системы, аналитика: Платежи через (</a:t>
            </a:r>
            <a:r>
              <a:rPr lang="ru-RU" sz="1600" dirty="0" err="1"/>
              <a:t>ЮKassa</a:t>
            </a:r>
            <a:r>
              <a:rPr lang="ru-RU" sz="1600" dirty="0"/>
              <a:t>): комиссии 2-5 % с каждой транзакции. </a:t>
            </a:r>
          </a:p>
          <a:p>
            <a:pPr algn="just"/>
            <a:r>
              <a:rPr lang="ru-RU" sz="1600" dirty="0"/>
              <a:t>- Обслуживание серверов и хостинга: до 50 000 ₽ в месяц.  </a:t>
            </a:r>
          </a:p>
          <a:p>
            <a:pPr algn="just"/>
            <a:r>
              <a:rPr lang="ru-RU" sz="1600" dirty="0"/>
              <a:t>- Инструменты тестирования 3 000-10 000 ₽ в месяц.</a:t>
            </a:r>
          </a:p>
        </p:txBody>
      </p:sp>
    </p:spTree>
    <p:extLst>
      <p:ext uri="{BB962C8B-B14F-4D97-AF65-F5344CB8AC3E}">
        <p14:creationId xmlns:p14="http://schemas.microsoft.com/office/powerpoint/2010/main" val="2113295952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atrón de fondo&#10;&#10;Descripción generada automáticamente con confianza baja">
            <a:extLst>
              <a:ext uri="{FF2B5EF4-FFF2-40B4-BE49-F238E27FC236}">
                <a16:creationId xmlns:a16="http://schemas.microsoft.com/office/drawing/2014/main" id="{78444BCE-AC51-0EBF-1E27-A44A5DE82F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8" t="16723" r="2754" b="16966"/>
          <a:stretch/>
        </p:blipFill>
        <p:spPr>
          <a:xfrm flipV="1">
            <a:off x="-171449" y="-68580"/>
            <a:ext cx="3283602" cy="1702336"/>
          </a:xfrm>
          <a:prstGeom prst="rect">
            <a:avLst/>
          </a:prstGeom>
        </p:spPr>
      </p:pic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FC5252B5-042A-050D-A4A9-CE2C7BFE62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3" t="24065" r="2121" b="27656"/>
          <a:stretch/>
        </p:blipFill>
        <p:spPr>
          <a:xfrm flipV="1">
            <a:off x="-156282" y="-215983"/>
            <a:ext cx="1832919" cy="1014256"/>
          </a:xfrm>
          <a:prstGeom prst="rect">
            <a:avLst/>
          </a:prstGeom>
        </p:spPr>
      </p:pic>
      <p:pic>
        <p:nvPicPr>
          <p:cNvPr id="7" name="Imagen 6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5EACE198-8088-997F-FD46-02F8E53370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" t="39961" r="62780" b="21464"/>
          <a:stretch/>
        </p:blipFill>
        <p:spPr>
          <a:xfrm>
            <a:off x="5980573" y="3324297"/>
            <a:ext cx="3163425" cy="1899213"/>
          </a:xfrm>
          <a:prstGeom prst="rect">
            <a:avLst/>
          </a:prstGeom>
        </p:spPr>
      </p:pic>
      <p:pic>
        <p:nvPicPr>
          <p:cNvPr id="9" name="Imagen 8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B5CD2A73-C90A-A1B8-BED4-05152A69158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5" r="53804" b="34414"/>
          <a:stretch/>
        </p:blipFill>
        <p:spPr>
          <a:xfrm>
            <a:off x="6752508" y="3284803"/>
            <a:ext cx="2463658" cy="1858697"/>
          </a:xfrm>
          <a:prstGeom prst="rect">
            <a:avLst/>
          </a:prstGeom>
        </p:spPr>
      </p:pic>
      <p:pic>
        <p:nvPicPr>
          <p:cNvPr id="19" name="Imagen 18" descr="Imagen que contiene Forma&#10;&#10;Descripción generada automáticamente">
            <a:extLst>
              <a:ext uri="{FF2B5EF4-FFF2-40B4-BE49-F238E27FC236}">
                <a16:creationId xmlns:a16="http://schemas.microsoft.com/office/drawing/2014/main" id="{C7F49B56-7AD9-FD06-4831-7F0F265D5FD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0" t="4583" r="22933" b="6607"/>
          <a:stretch/>
        </p:blipFill>
        <p:spPr>
          <a:xfrm>
            <a:off x="7382585" y="-1151886"/>
            <a:ext cx="2300037" cy="2285787"/>
          </a:xfrm>
          <a:prstGeom prst="rect">
            <a:avLst/>
          </a:prstGeom>
        </p:spPr>
      </p:pic>
      <p:pic>
        <p:nvPicPr>
          <p:cNvPr id="20" name="Imagen 19" descr="Icono&#10;&#10;Descripción generada automáticamente">
            <a:extLst>
              <a:ext uri="{FF2B5EF4-FFF2-40B4-BE49-F238E27FC236}">
                <a16:creationId xmlns:a16="http://schemas.microsoft.com/office/drawing/2014/main" id="{F95500FF-5F15-A707-A8B0-D6BB4B4CF0D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" t="14022" r="5733" b="13919"/>
          <a:stretch/>
        </p:blipFill>
        <p:spPr>
          <a:xfrm rot="20639185">
            <a:off x="-354108" y="4382203"/>
            <a:ext cx="1955286" cy="866325"/>
          </a:xfrm>
          <a:prstGeom prst="rect">
            <a:avLst/>
          </a:prstGeom>
        </p:spPr>
      </p:pic>
      <p:pic>
        <p:nvPicPr>
          <p:cNvPr id="21" name="Imagen 20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5BEF0C80-96ED-ACA3-1509-73CBAD54B15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1317427" y="3509745"/>
            <a:ext cx="471505" cy="451627"/>
          </a:xfrm>
          <a:prstGeom prst="rect">
            <a:avLst/>
          </a:prstGeom>
        </p:spPr>
      </p:pic>
      <p:sp>
        <p:nvSpPr>
          <p:cNvPr id="23" name="Elipse 22">
            <a:extLst>
              <a:ext uri="{FF2B5EF4-FFF2-40B4-BE49-F238E27FC236}">
                <a16:creationId xmlns:a16="http://schemas.microsoft.com/office/drawing/2014/main" id="{112AC5FB-292F-AF20-3273-D5F7C2185005}"/>
              </a:ext>
            </a:extLst>
          </p:cNvPr>
          <p:cNvSpPr/>
          <p:nvPr/>
        </p:nvSpPr>
        <p:spPr>
          <a:xfrm>
            <a:off x="13407807" y="4655444"/>
            <a:ext cx="81089" cy="810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4A5F534-7FF7-911C-BFD8-7E63EB5DD4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3033" y="1199961"/>
            <a:ext cx="1640737" cy="2187649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5" name="Imagen 14" descr="Imagen que contiene Gráfico circular&#10;&#10;Descripción generada automáticamente">
            <a:extLst>
              <a:ext uri="{FF2B5EF4-FFF2-40B4-BE49-F238E27FC236}">
                <a16:creationId xmlns:a16="http://schemas.microsoft.com/office/drawing/2014/main" id="{41E0F4B5-83D5-81F9-D16E-BFEC6113F8C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0" t="14258" r="3883" b="15917"/>
          <a:stretch/>
        </p:blipFill>
        <p:spPr>
          <a:xfrm rot="17969043">
            <a:off x="-645958" y="3662846"/>
            <a:ext cx="2477967" cy="110261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657B853-1C6D-43A2-5475-FB95DE165B38}"/>
              </a:ext>
            </a:extLst>
          </p:cNvPr>
          <p:cNvSpPr txBox="1"/>
          <p:nvPr/>
        </p:nvSpPr>
        <p:spPr>
          <a:xfrm>
            <a:off x="1041990" y="3377572"/>
            <a:ext cx="180919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Arial Black" panose="020B0A04020102020204" pitchFamily="34" charset="0"/>
              </a:rPr>
              <a:t>Богомолова Ольга</a:t>
            </a:r>
          </a:p>
          <a:p>
            <a:pPr algn="ctr"/>
            <a:r>
              <a:rPr lang="ru-RU" sz="900" dirty="0"/>
              <a:t>Руководитель</a:t>
            </a:r>
          </a:p>
          <a:p>
            <a:pPr algn="ctr"/>
            <a:r>
              <a:rPr lang="ru-RU" sz="900" dirty="0"/>
              <a:t>Участник  «От идеи к прототипу» 2021 г.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F70DE28-61EA-99C4-4981-AEB1614A1A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0977" y="115113"/>
            <a:ext cx="1639720" cy="1942156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B6EDF47-CA68-1676-BAB2-76BA1A29B16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5" t="30658" r="15999" b="24071"/>
          <a:stretch/>
        </p:blipFill>
        <p:spPr>
          <a:xfrm>
            <a:off x="6265976" y="2673767"/>
            <a:ext cx="1639720" cy="1942155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374EA59-8EB4-1574-0823-AED9E28A53D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917" b="11222"/>
          <a:stretch/>
        </p:blipFill>
        <p:spPr>
          <a:xfrm>
            <a:off x="6211623" y="129880"/>
            <a:ext cx="1639720" cy="1942156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BAE46EAA-B481-F1DB-79A1-EC29532E9F4B}"/>
              </a:ext>
            </a:extLst>
          </p:cNvPr>
          <p:cNvSpPr txBox="1"/>
          <p:nvPr/>
        </p:nvSpPr>
        <p:spPr>
          <a:xfrm>
            <a:off x="3098703" y="4641268"/>
            <a:ext cx="232698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err="1">
                <a:latin typeface="Arial Black" panose="020B0A04020102020204" pitchFamily="34" charset="0"/>
              </a:rPr>
              <a:t>Стальмак</a:t>
            </a:r>
            <a:r>
              <a:rPr lang="ru-RU" sz="1200" b="1" dirty="0">
                <a:latin typeface="Arial Black" panose="020B0A04020102020204" pitchFamily="34" charset="0"/>
              </a:rPr>
              <a:t> Ирина</a:t>
            </a:r>
          </a:p>
          <a:p>
            <a:pPr algn="ctr"/>
            <a:r>
              <a:rPr lang="ru-RU" sz="900" dirty="0"/>
              <a:t>Технический писатель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81DAEC2-9CD0-828A-8E18-0CA67736269C}"/>
              </a:ext>
            </a:extLst>
          </p:cNvPr>
          <p:cNvSpPr txBox="1"/>
          <p:nvPr/>
        </p:nvSpPr>
        <p:spPr>
          <a:xfrm>
            <a:off x="5936627" y="4641267"/>
            <a:ext cx="232698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Arial Black" panose="020B0A04020102020204" pitchFamily="34" charset="0"/>
              </a:rPr>
              <a:t>Цыганкова Екатерина</a:t>
            </a:r>
          </a:p>
          <a:p>
            <a:pPr algn="ctr"/>
            <a:r>
              <a:rPr lang="ru-RU" sz="900" dirty="0"/>
              <a:t>Дизайнер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5192DB5-ABBE-E0D0-6C36-080653E44A48}"/>
              </a:ext>
            </a:extLst>
          </p:cNvPr>
          <p:cNvSpPr txBox="1"/>
          <p:nvPr/>
        </p:nvSpPr>
        <p:spPr>
          <a:xfrm>
            <a:off x="3086461" y="2054262"/>
            <a:ext cx="232698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Arial Black" panose="020B0A04020102020204" pitchFamily="34" charset="0"/>
              </a:rPr>
              <a:t>Иванова Виктория</a:t>
            </a:r>
          </a:p>
          <a:p>
            <a:pPr algn="ctr"/>
            <a:r>
              <a:rPr lang="ru-RU" sz="900" dirty="0"/>
              <a:t>Технический писатель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854DF2-E763-76B8-9C1D-1BCF8A2241C3}"/>
              </a:ext>
            </a:extLst>
          </p:cNvPr>
          <p:cNvSpPr txBox="1"/>
          <p:nvPr/>
        </p:nvSpPr>
        <p:spPr>
          <a:xfrm>
            <a:off x="5901686" y="2052546"/>
            <a:ext cx="23269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Arial Black" panose="020B0A04020102020204" pitchFamily="34" charset="0"/>
              </a:rPr>
              <a:t>Ермачкова Анастасия</a:t>
            </a:r>
          </a:p>
          <a:p>
            <a:pPr algn="ctr"/>
            <a:r>
              <a:rPr lang="ru-RU" sz="900" dirty="0"/>
              <a:t>Контент-мейкер</a:t>
            </a:r>
          </a:p>
          <a:p>
            <a:pPr algn="ctr"/>
            <a:r>
              <a:rPr lang="ru-RU" sz="900" dirty="0"/>
              <a:t>Участник «От идеи к прототипу» 2021 г.</a:t>
            </a:r>
          </a:p>
          <a:p>
            <a:pPr algn="ctr"/>
            <a:endParaRPr lang="ru-RU" sz="1200" b="1" dirty="0">
              <a:latin typeface="Arial Black" panose="020B0A040201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0C595DD-A4A5-D6A4-CA13-8FF6F212B0C9}"/>
              </a:ext>
            </a:extLst>
          </p:cNvPr>
          <p:cNvSpPr txBox="1"/>
          <p:nvPr/>
        </p:nvSpPr>
        <p:spPr>
          <a:xfrm>
            <a:off x="341488" y="202317"/>
            <a:ext cx="2707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Команда</a:t>
            </a:r>
          </a:p>
        </p:txBody>
      </p:sp>
      <p:pic>
        <p:nvPicPr>
          <p:cNvPr id="17" name="Imagen 16" descr="Círculo&#10;&#10;Descripción generada automáticamente">
            <a:extLst>
              <a:ext uri="{FF2B5EF4-FFF2-40B4-BE49-F238E27FC236}">
                <a16:creationId xmlns:a16="http://schemas.microsoft.com/office/drawing/2014/main" id="{80D10D1F-A34B-F59E-0925-BDA9E197E11F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290966" y="1013915"/>
            <a:ext cx="801545" cy="7992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80D521-D0D5-CE75-1B85-83BDE80B789C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r="539" b="11027"/>
          <a:stretch/>
        </p:blipFill>
        <p:spPr>
          <a:xfrm>
            <a:off x="3478461" y="2693256"/>
            <a:ext cx="1639720" cy="1922666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659641148"/>
      </p:ext>
    </p:extLst>
  </p:cSld>
  <p:clrMapOvr>
    <a:masterClrMapping/>
  </p:clrMapOvr>
  <p:transition spd="med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10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4.07407E-6 L 0.00035 0.05031 " pathEditMode="relative" rAng="0" ptsTypes="AA">
                                          <p:cBhvr>
                                            <p:cTn id="6" dur="5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1.35802E-6 L 0.00035 0.05031 " pathEditMode="relative" rAng="0" ptsTypes="AA">
                                          <p:cBhvr>
                                            <p:cTn id="8" dur="3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10000" decel="1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4.5679E-6 L 0.00035 0.05031 " pathEditMode="relative" rAng="0" ptsTypes="AA">
                                          <p:cBhvr>
                                            <p:cTn id="10" dur="2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2.77778E-7 0.00124 L 0.01337 0.03056 " pathEditMode="relative" rAng="0" ptsTypes="AA" p14:bounceEnd="5091">
                                          <p:cBhvr>
                                            <p:cTn id="12" dur="6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4" dur="3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7 0.00123 L 0.01337 0.03055 " pathEditMode="relative" rAng="0" ptsTypes="AA" p14:bounceEnd="5091">
                                          <p:cBhvr>
                                            <p:cTn id="16" dur="3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8" dur="8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2.77778E-7 -1.48148E-6 L 0.00677 -0.0179 " pathEditMode="relative" rAng="0" ptsTypes="AA">
                                          <p:cBhvr>
                                            <p:cTn id="20" dur="2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0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2" dur="6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88889E-6 -4.93827E-7 L 0.00539 -0.01049 " pathEditMode="relative" rAng="0" ptsTypes="AA">
                                          <p:cBhvr>
                                            <p:cTn id="24" dur="4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0" y="-5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6" dur="3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28" dur="4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0.00186 L 3.05556E-6 0.03765 " pathEditMode="relative" rAng="0" ptsTypes="AA">
                                          <p:cBhvr>
                                            <p:cTn id="30" dur="4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32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6 " pathEditMode="relative" rAng="0" ptsTypes="AA">
                                          <p:cBhvr>
                                            <p:cTn id="34" dur="2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10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4.07407E-6 L 0.00035 0.05031 " pathEditMode="relative" rAng="0" ptsTypes="AA">
                                          <p:cBhvr>
                                            <p:cTn id="6" dur="5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1.35802E-6 L 0.00035 0.05031 " pathEditMode="relative" rAng="0" ptsTypes="AA">
                                          <p:cBhvr>
                                            <p:cTn id="8" dur="3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10000" decel="1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4.5679E-6 L 0.00035 0.05031 " pathEditMode="relative" rAng="0" ptsTypes="AA">
                                          <p:cBhvr>
                                            <p:cTn id="10" dur="2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2.22222E-6 L 0.07136 0.00062 " pathEditMode="relative" rAng="0" ptsTypes="AA">
                                          <p:cBhvr>
                                            <p:cTn id="12" dur="5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2.77778E-7 0.00124 L 0.01337 0.03056 " pathEditMode="relative" rAng="0" ptsTypes="AA">
                                          <p:cBhvr>
                                            <p:cTn id="14" dur="6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6" dur="3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7 0.00123 L 0.01337 0.03055 " pathEditMode="relative" rAng="0" ptsTypes="AA">
                                          <p:cBhvr>
                                            <p:cTn id="18" dur="3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0" dur="8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2.77778E-7 -1.48148E-6 L 0.00677 -0.0179 " pathEditMode="relative" rAng="0" ptsTypes="AA">
                                          <p:cBhvr>
                                            <p:cTn id="22" dur="2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0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4" dur="6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88889E-6 -4.93827E-7 L 0.00539 -0.01049 " pathEditMode="relative" rAng="0" ptsTypes="AA">
                                          <p:cBhvr>
                                            <p:cTn id="26" dur="4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0" y="-5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8" dur="3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30" dur="4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0.00186 L 3.05556E-6 0.03765 " pathEditMode="relative" rAng="0" ptsTypes="AA">
                                          <p:cBhvr>
                                            <p:cTn id="32" dur="4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34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6 " pathEditMode="relative" rAng="0" ptsTypes="AA">
                                          <p:cBhvr>
                                            <p:cTn id="36" dur="2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CE9B48DB-C539-6EEA-2763-9A7E04BBB7B4}"/>
              </a:ext>
            </a:extLst>
          </p:cNvPr>
          <p:cNvGrpSpPr/>
          <p:nvPr/>
        </p:nvGrpSpPr>
        <p:grpSpPr>
          <a:xfrm>
            <a:off x="800921" y="1207659"/>
            <a:ext cx="7460986" cy="2188847"/>
            <a:chOff x="962025" y="609091"/>
            <a:chExt cx="7460986" cy="2188847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FF0C48EC-B252-E394-7CA5-22C0453CD3B4}"/>
                </a:ext>
              </a:extLst>
            </p:cNvPr>
            <p:cNvSpPr/>
            <p:nvPr/>
          </p:nvSpPr>
          <p:spPr>
            <a:xfrm>
              <a:off x="8341922" y="2716849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46BD4EB-71CC-4F18-F317-76D69425B812}"/>
                </a:ext>
              </a:extLst>
            </p:cNvPr>
            <p:cNvSpPr/>
            <p:nvPr/>
          </p:nvSpPr>
          <p:spPr>
            <a:xfrm>
              <a:off x="962025" y="1055259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B7014465-63A5-E693-2E47-469AA828E83F}"/>
                </a:ext>
              </a:extLst>
            </p:cNvPr>
            <p:cNvSpPr/>
            <p:nvPr/>
          </p:nvSpPr>
          <p:spPr>
            <a:xfrm>
              <a:off x="7429500" y="609091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C95632A-D666-BDEA-A5BE-9B564EF3A764}"/>
              </a:ext>
            </a:extLst>
          </p:cNvPr>
          <p:cNvSpPr txBox="1"/>
          <p:nvPr/>
        </p:nvSpPr>
        <p:spPr>
          <a:xfrm>
            <a:off x="2094474" y="304387"/>
            <a:ext cx="5390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Вопросы экспертам</a:t>
            </a:r>
          </a:p>
        </p:txBody>
      </p:sp>
      <p:grpSp>
        <p:nvGrpSpPr>
          <p:cNvPr id="11" name="Google Shape;9206;p18">
            <a:extLst>
              <a:ext uri="{FF2B5EF4-FFF2-40B4-BE49-F238E27FC236}">
                <a16:creationId xmlns:a16="http://schemas.microsoft.com/office/drawing/2014/main" id="{724085B1-D089-5EFD-1F6C-DFA01B9383F3}"/>
              </a:ext>
            </a:extLst>
          </p:cNvPr>
          <p:cNvGrpSpPr/>
          <p:nvPr/>
        </p:nvGrpSpPr>
        <p:grpSpPr>
          <a:xfrm>
            <a:off x="718123" y="1163330"/>
            <a:ext cx="235198" cy="241057"/>
            <a:chOff x="-45665400" y="2703250"/>
            <a:chExt cx="301500" cy="299575"/>
          </a:xfrm>
          <a:solidFill>
            <a:schemeClr val="tx2"/>
          </a:solidFill>
        </p:grpSpPr>
        <p:sp>
          <p:nvSpPr>
            <p:cNvPr id="12" name="Google Shape;9207;p18">
              <a:extLst>
                <a:ext uri="{FF2B5EF4-FFF2-40B4-BE49-F238E27FC236}">
                  <a16:creationId xmlns:a16="http://schemas.microsoft.com/office/drawing/2014/main" id="{D7170EBB-DE45-73AD-A605-B7E85C70879E}"/>
                </a:ext>
              </a:extLst>
            </p:cNvPr>
            <p:cNvSpPr/>
            <p:nvPr/>
          </p:nvSpPr>
          <p:spPr>
            <a:xfrm>
              <a:off x="-45664625" y="2703250"/>
              <a:ext cx="300725" cy="299575"/>
            </a:xfrm>
            <a:custGeom>
              <a:avLst/>
              <a:gdLst/>
              <a:ahLst/>
              <a:cxnLst/>
              <a:rect l="l" t="t" r="r" b="b"/>
              <a:pathLst>
                <a:path w="12029" h="11983" extrusionOk="0">
                  <a:moveTo>
                    <a:pt x="9799" y="1271"/>
                  </a:moveTo>
                  <a:lnTo>
                    <a:pt x="4947" y="4926"/>
                  </a:lnTo>
                  <a:lnTo>
                    <a:pt x="1482" y="3823"/>
                  </a:lnTo>
                  <a:lnTo>
                    <a:pt x="9799" y="1271"/>
                  </a:lnTo>
                  <a:close/>
                  <a:moveTo>
                    <a:pt x="9830" y="2153"/>
                  </a:moveTo>
                  <a:lnTo>
                    <a:pt x="6459" y="6627"/>
                  </a:lnTo>
                  <a:lnTo>
                    <a:pt x="4727" y="7257"/>
                  </a:lnTo>
                  <a:lnTo>
                    <a:pt x="5357" y="5524"/>
                  </a:lnTo>
                  <a:lnTo>
                    <a:pt x="9830" y="2153"/>
                  </a:lnTo>
                  <a:close/>
                  <a:moveTo>
                    <a:pt x="10681" y="2153"/>
                  </a:moveTo>
                  <a:lnTo>
                    <a:pt x="8098" y="10439"/>
                  </a:lnTo>
                  <a:lnTo>
                    <a:pt x="6995" y="6973"/>
                  </a:lnTo>
                  <a:lnTo>
                    <a:pt x="10681" y="2153"/>
                  </a:lnTo>
                  <a:close/>
                  <a:moveTo>
                    <a:pt x="11627" y="0"/>
                  </a:moveTo>
                  <a:cubicBezTo>
                    <a:pt x="11596" y="0"/>
                    <a:pt x="11564" y="4"/>
                    <a:pt x="11532" y="11"/>
                  </a:cubicBezTo>
                  <a:lnTo>
                    <a:pt x="221" y="3508"/>
                  </a:lnTo>
                  <a:cubicBezTo>
                    <a:pt x="64" y="3571"/>
                    <a:pt x="1" y="3728"/>
                    <a:pt x="1" y="3886"/>
                  </a:cubicBezTo>
                  <a:cubicBezTo>
                    <a:pt x="1" y="4043"/>
                    <a:pt x="127" y="4138"/>
                    <a:pt x="221" y="4232"/>
                  </a:cubicBezTo>
                  <a:lnTo>
                    <a:pt x="4569" y="5619"/>
                  </a:lnTo>
                  <a:lnTo>
                    <a:pt x="3750" y="7824"/>
                  </a:lnTo>
                  <a:cubicBezTo>
                    <a:pt x="3687" y="7919"/>
                    <a:pt x="3750" y="8076"/>
                    <a:pt x="3813" y="8171"/>
                  </a:cubicBezTo>
                  <a:cubicBezTo>
                    <a:pt x="3880" y="8215"/>
                    <a:pt x="3978" y="8260"/>
                    <a:pt x="4063" y="8260"/>
                  </a:cubicBezTo>
                  <a:cubicBezTo>
                    <a:pt x="4099" y="8260"/>
                    <a:pt x="4132" y="8252"/>
                    <a:pt x="4160" y="8234"/>
                  </a:cubicBezTo>
                  <a:lnTo>
                    <a:pt x="6365" y="7414"/>
                  </a:lnTo>
                  <a:lnTo>
                    <a:pt x="7751" y="11762"/>
                  </a:lnTo>
                  <a:cubicBezTo>
                    <a:pt x="7783" y="11920"/>
                    <a:pt x="7940" y="11983"/>
                    <a:pt x="8098" y="11983"/>
                  </a:cubicBezTo>
                  <a:cubicBezTo>
                    <a:pt x="8255" y="11983"/>
                    <a:pt x="8381" y="11857"/>
                    <a:pt x="8476" y="11762"/>
                  </a:cubicBezTo>
                  <a:lnTo>
                    <a:pt x="11973" y="483"/>
                  </a:lnTo>
                  <a:cubicBezTo>
                    <a:pt x="12029" y="205"/>
                    <a:pt x="11862" y="0"/>
                    <a:pt x="11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9208;p18">
              <a:extLst>
                <a:ext uri="{FF2B5EF4-FFF2-40B4-BE49-F238E27FC236}">
                  <a16:creationId xmlns:a16="http://schemas.microsoft.com/office/drawing/2014/main" id="{F8CAC67D-A8F5-F69B-E007-C0676BCF6A94}"/>
                </a:ext>
              </a:extLst>
            </p:cNvPr>
            <p:cNvSpPr/>
            <p:nvPr/>
          </p:nvSpPr>
          <p:spPr>
            <a:xfrm>
              <a:off x="-45663825" y="28791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517" y="0"/>
                  </a:moveTo>
                  <a:cubicBezTo>
                    <a:pt x="2418" y="0"/>
                    <a:pt x="2316" y="32"/>
                    <a:pt x="2237" y="95"/>
                  </a:cubicBezTo>
                  <a:lnTo>
                    <a:pt x="126" y="2237"/>
                  </a:lnTo>
                  <a:cubicBezTo>
                    <a:pt x="0" y="2363"/>
                    <a:pt x="0" y="2584"/>
                    <a:pt x="126" y="2741"/>
                  </a:cubicBezTo>
                  <a:cubicBezTo>
                    <a:pt x="205" y="2820"/>
                    <a:pt x="300" y="2859"/>
                    <a:pt x="390" y="2859"/>
                  </a:cubicBezTo>
                  <a:cubicBezTo>
                    <a:pt x="481" y="2859"/>
                    <a:pt x="568" y="2820"/>
                    <a:pt x="631" y="2741"/>
                  </a:cubicBezTo>
                  <a:lnTo>
                    <a:pt x="2773" y="630"/>
                  </a:lnTo>
                  <a:cubicBezTo>
                    <a:pt x="2867" y="504"/>
                    <a:pt x="2867" y="252"/>
                    <a:pt x="2773" y="95"/>
                  </a:cubicBezTo>
                  <a:cubicBezTo>
                    <a:pt x="2710" y="32"/>
                    <a:pt x="2615" y="0"/>
                    <a:pt x="25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9209;p18">
              <a:extLst>
                <a:ext uri="{FF2B5EF4-FFF2-40B4-BE49-F238E27FC236}">
                  <a16:creationId xmlns:a16="http://schemas.microsoft.com/office/drawing/2014/main" id="{7CAE8568-08D1-8007-D088-34E82EC34D26}"/>
                </a:ext>
              </a:extLst>
            </p:cNvPr>
            <p:cNvSpPr/>
            <p:nvPr/>
          </p:nvSpPr>
          <p:spPr>
            <a:xfrm>
              <a:off x="-45613425" y="29297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478" y="1"/>
                  </a:moveTo>
                  <a:cubicBezTo>
                    <a:pt x="2387" y="1"/>
                    <a:pt x="2301" y="40"/>
                    <a:pt x="2238" y="119"/>
                  </a:cubicBezTo>
                  <a:lnTo>
                    <a:pt x="127" y="2261"/>
                  </a:lnTo>
                  <a:cubicBezTo>
                    <a:pt x="1" y="2387"/>
                    <a:pt x="1" y="2608"/>
                    <a:pt x="127" y="2765"/>
                  </a:cubicBezTo>
                  <a:cubicBezTo>
                    <a:pt x="190" y="2828"/>
                    <a:pt x="276" y="2860"/>
                    <a:pt x="367" y="2860"/>
                  </a:cubicBezTo>
                  <a:cubicBezTo>
                    <a:pt x="458" y="2860"/>
                    <a:pt x="552" y="2828"/>
                    <a:pt x="631" y="2765"/>
                  </a:cubicBezTo>
                  <a:lnTo>
                    <a:pt x="2742" y="654"/>
                  </a:lnTo>
                  <a:cubicBezTo>
                    <a:pt x="2868" y="528"/>
                    <a:pt x="2868" y="276"/>
                    <a:pt x="2742" y="119"/>
                  </a:cubicBezTo>
                  <a:cubicBezTo>
                    <a:pt x="2663" y="40"/>
                    <a:pt x="2568" y="1"/>
                    <a:pt x="2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9210;p18">
              <a:extLst>
                <a:ext uri="{FF2B5EF4-FFF2-40B4-BE49-F238E27FC236}">
                  <a16:creationId xmlns:a16="http://schemas.microsoft.com/office/drawing/2014/main" id="{929BE1B5-6ABC-BFB4-A076-A98545B70E5B}"/>
                </a:ext>
              </a:extLst>
            </p:cNvPr>
            <p:cNvSpPr/>
            <p:nvPr/>
          </p:nvSpPr>
          <p:spPr>
            <a:xfrm>
              <a:off x="-45665400" y="2923050"/>
              <a:ext cx="81150" cy="79000"/>
            </a:xfrm>
            <a:custGeom>
              <a:avLst/>
              <a:gdLst/>
              <a:ahLst/>
              <a:cxnLst/>
              <a:rect l="l" t="t" r="r" b="b"/>
              <a:pathLst>
                <a:path w="3246" h="3160" extrusionOk="0">
                  <a:moveTo>
                    <a:pt x="2859" y="1"/>
                  </a:moveTo>
                  <a:cubicBezTo>
                    <a:pt x="2765" y="1"/>
                    <a:pt x="2663" y="24"/>
                    <a:pt x="2584" y="72"/>
                  </a:cubicBezTo>
                  <a:lnTo>
                    <a:pt x="95" y="2561"/>
                  </a:lnTo>
                  <a:cubicBezTo>
                    <a:pt x="0" y="2687"/>
                    <a:pt x="0" y="2907"/>
                    <a:pt x="95" y="3065"/>
                  </a:cubicBezTo>
                  <a:cubicBezTo>
                    <a:pt x="158" y="3128"/>
                    <a:pt x="252" y="3159"/>
                    <a:pt x="351" y="3159"/>
                  </a:cubicBezTo>
                  <a:cubicBezTo>
                    <a:pt x="449" y="3159"/>
                    <a:pt x="552" y="3128"/>
                    <a:pt x="631" y="3065"/>
                  </a:cubicBezTo>
                  <a:lnTo>
                    <a:pt x="3088" y="607"/>
                  </a:lnTo>
                  <a:cubicBezTo>
                    <a:pt x="3245" y="450"/>
                    <a:pt x="3245" y="229"/>
                    <a:pt x="3088" y="72"/>
                  </a:cubicBezTo>
                  <a:cubicBezTo>
                    <a:pt x="3041" y="24"/>
                    <a:pt x="2954" y="1"/>
                    <a:pt x="2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953321" y="1109168"/>
            <a:ext cx="74508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Поскольку мы являемся педагогами, у нас отсутствуют компетенции в области разработки бизнес-моделей, поэтому мы были бы благодарны за Вашу помощь в данном вопросе.</a:t>
            </a:r>
          </a:p>
        </p:txBody>
      </p:sp>
    </p:spTree>
    <p:extLst>
      <p:ext uri="{BB962C8B-B14F-4D97-AF65-F5344CB8AC3E}">
        <p14:creationId xmlns:p14="http://schemas.microsoft.com/office/powerpoint/2010/main" val="162299422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6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heme/theme1.xml><?xml version="1.0" encoding="utf-8"?>
<a:theme xmlns:a="http://schemas.openxmlformats.org/drawingml/2006/main" name="Motion Graphics App Pitch Deck by Slidesgo">
  <a:themeElements>
    <a:clrScheme name="Personalizado 10">
      <a:dk1>
        <a:srgbClr val="36174D"/>
      </a:dk1>
      <a:lt1>
        <a:sysClr val="window" lastClr="FFFFFF"/>
      </a:lt1>
      <a:dk2>
        <a:srgbClr val="63298F"/>
      </a:dk2>
      <a:lt2>
        <a:srgbClr val="998DDF"/>
      </a:lt2>
      <a:accent1>
        <a:srgbClr val="C6B8EB"/>
      </a:accent1>
      <a:accent2>
        <a:srgbClr val="F3BB30"/>
      </a:accent2>
      <a:accent3>
        <a:srgbClr val="BAD6F1"/>
      </a:accent3>
      <a:accent4>
        <a:srgbClr val="FF8BFF"/>
      </a:accent4>
      <a:accent5>
        <a:srgbClr val="FFFFFF"/>
      </a:accent5>
      <a:accent6>
        <a:srgbClr val="FFFFFF"/>
      </a:accent6>
      <a:hlink>
        <a:srgbClr val="36174D"/>
      </a:hlink>
      <a:folHlink>
        <a:srgbClr val="36174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1600</TotalTime>
  <Words>956</Words>
  <Application>Microsoft Office PowerPoint</Application>
  <PresentationFormat>Экран (16:9)</PresentationFormat>
  <Paragraphs>138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Manrope Medium</vt:lpstr>
      <vt:lpstr>Staatliches</vt:lpstr>
      <vt:lpstr>Motion Graphics App Pitch Deck by Slidesgo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Институт педагогического образования и социальных технологий (ИПОСТ) представляет команду «Небесный компас»</dc:title>
  <dc:creator>Asus</dc:creator>
  <cp:lastModifiedBy>Irina Stalmak</cp:lastModifiedBy>
  <cp:revision>65</cp:revision>
  <dcterms:created xsi:type="dcterms:W3CDTF">2021-10-12T08:06:43Z</dcterms:created>
  <dcterms:modified xsi:type="dcterms:W3CDTF">2024-11-22T23:18:45Z</dcterms:modified>
</cp:coreProperties>
</file>