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0" r:id="rId2"/>
    <p:sldId id="281" r:id="rId3"/>
    <p:sldId id="286" r:id="rId4"/>
    <p:sldId id="309" r:id="rId5"/>
    <p:sldId id="310" r:id="rId6"/>
    <p:sldId id="311" r:id="rId7"/>
    <p:sldId id="312" r:id="rId8"/>
    <p:sldId id="308" r:id="rId9"/>
    <p:sldId id="307" r:id="rId10"/>
    <p:sldId id="291" r:id="rId11"/>
    <p:sldId id="313" r:id="rId12"/>
    <p:sldId id="314" r:id="rId13"/>
    <p:sldId id="315" r:id="rId14"/>
    <p:sldId id="269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B345AB"/>
    <a:srgbClr val="9F00FF"/>
    <a:srgbClr val="8F00FF"/>
    <a:srgbClr val="D60093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81" d="100"/>
          <a:sy n="81" d="100"/>
        </p:scale>
        <p:origin x="114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Рынок мясопродуктов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Полуфабрикаты</c:v>
                </c:pt>
                <c:pt idx="1">
                  <c:v>Полуфабрикаты с полезными свойствами </c:v>
                </c:pt>
                <c:pt idx="2">
                  <c:v>Мясная промышленность 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0.19800000000000001</c:v>
                </c:pt>
                <c:pt idx="1">
                  <c:v>0.23599999999999999</c:v>
                </c:pt>
                <c:pt idx="2">
                  <c:v>0.56599999999999995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5344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wGVsZRMAAAAlAAAAZAAAAA0AAAAAkAAAAEgAAACQAAAASAAAAAAAAAABAAAAAAAAAAEAAABQAAAAAAAAAAAA4D8AAAAAAADgPwAAAAAAAOA/AAAAAAAA4D8AAAAAAADgPwAAAAAAAOA/AAAAAAAA4D8AAAAAAADgPwAAAAAAAOA/AAAAAAAA4D8CAAAAjAAAAAAAAAAAAAAAHZp4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 lang="en-US"/>
            </a:pPr>
            <a:fld id="{6A1E912D-6387-4B67-C9A6-9532DFE83FC0}" type="datetime1">
              <a:rPr lang="ru-RU" cap="none"/>
              <a:t>04.12.2023</a:t>
            </a:fld>
            <a:endParaRPr lang="ru-RU" cap="none"/>
          </a:p>
        </p:txBody>
      </p:sp>
      <p:sp>
        <p:nvSpPr>
          <p:cNvPr id="3" name="Footer 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wGVsZRMAAAAlAAAAZAAAAA0AAAAAkAAAAEgAAACQAAAASAAAAAAAAAABAAAAAAAAAAEAAABQAAAAAAAAAAAA4D8AAAAAAADgPwAAAAAAAOA/AAAAAAAA4D8AAAAAAADgPwAAAAAAAOA/AAAAAAAA4D8AAAAAAADgPwAAAAAAAOA/AAAAAAAA4D8CAAAAjAAAAAAAAAAAAAAAHZp4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4" name="Slide Number Placehold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wGVsZRMAAAAlAAAAZAAAAA0AAAAAkAAAAEgAAACQAAAASAAAAAAAAAABAAAAAAAAAAEAAABQAAAAAAAAAAAA4D8AAAAAAADgPwAAAAAAAOA/AAAAAAAA4D8AAAAAAADgPwAAAAAAAOA/AAAAAAAA4D8AAAAAAADgPwAAAAAAAOA/AAAAAAAA4D8CAAAAjAAAAAAAAAAAAAAAHZp4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en-US"/>
            </a:pPr>
            <a:fld id="{6A1EC61C-5287-4B30-C9A6-A46588E83FF1}" type="slidenum">
              <a:rPr lang="ru-RU" cap="none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2686603893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467239" y="6204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>
              <a:lnSpc>
                <a:spcPct val="90000"/>
              </a:lnSpc>
              <a:defRPr lang="en-US"/>
            </a:pPr>
            <a:r>
              <a:rPr lang="ru-RU" sz="4000" b="1" dirty="0">
                <a:solidFill>
                  <a:srgbClr val="9F00FF"/>
                </a:solidFill>
                <a:latin typeface="Times New Roman" panose="02020603050405020304" pitchFamily="18" charset="0"/>
                <a:ea typeface="Calibri" pitchFamily="2" charset="-52"/>
                <a:cs typeface="Times New Roman" panose="02020603050405020304" pitchFamily="18" charset="0"/>
              </a:rPr>
              <a:t>Разработка функционального мясного продукта на основе природных </a:t>
            </a:r>
            <a:r>
              <a:rPr lang="ru-RU" sz="4000" b="1" dirty="0" smtClean="0">
                <a:solidFill>
                  <a:srgbClr val="9F00FF"/>
                </a:solidFill>
                <a:latin typeface="Times New Roman" panose="02020603050405020304" pitchFamily="18" charset="0"/>
                <a:ea typeface="Calibri" pitchFamily="2" charset="-52"/>
                <a:cs typeface="Times New Roman" panose="02020603050405020304" pitchFamily="18" charset="0"/>
              </a:rPr>
              <a:t>полисахаридов</a:t>
            </a:r>
            <a:endParaRPr lang="ru-RU" sz="4000" b="1" dirty="0">
              <a:solidFill>
                <a:srgbClr val="9F00FF"/>
              </a:solidFill>
              <a:latin typeface="Times New Roman" panose="02020603050405020304" pitchFamily="18" charset="0"/>
              <a:ea typeface="Calibri" pitchFamily="2" charset="-52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lang="en-US"/>
            </a:pPr>
            <a:r>
              <a:rPr lang="ru-RU" sz="16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 АП41 </a:t>
            </a:r>
            <a:endParaRPr lang="ru-RU" sz="1600" dirty="0" smtClean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lang="en-US"/>
            </a:pPr>
            <a:r>
              <a:rPr lang="ru-RU" sz="1600" dirty="0" smtClean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Федосеева </a:t>
            </a:r>
            <a:r>
              <a:rPr lang="ru-RU" sz="16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Катрин Валерьевна 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1" name="Рисунок 13">
            <a:extLst>
              <a:ext uri="{FF2B5EF4-FFF2-40B4-BE49-F238E27FC236}">
                <a16:creationId xmlns:a16="http://schemas.microsoft.com/office/drawing/2014/main" xmlns="" id="{A0359137-F08C-69DB-E2BE-62434748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5" r="22243"/>
          <a:stretch>
            <a:fillRect/>
          </a:stretch>
        </p:blipFill>
        <p:spPr bwMode="auto">
          <a:xfrm>
            <a:off x="8814359" y="2345381"/>
            <a:ext cx="3410304" cy="4532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accent4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0" y="169281"/>
            <a:ext cx="45400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2800" dirty="0" err="1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8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  </a:t>
            </a:r>
          </a:p>
        </p:txBody>
      </p:sp>
      <p:pic>
        <p:nvPicPr>
          <p:cNvPr id="17" name="Рисунок 13">
            <a:extLst>
              <a:ext uri="{FF2B5EF4-FFF2-40B4-BE49-F238E27FC236}">
                <a16:creationId xmlns="" xmlns:a16="http://schemas.microsoft.com/office/drawing/2014/main" id="{A0359137-F08C-69DB-E2BE-62434748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5" r="22243"/>
          <a:stretch>
            <a:fillRect/>
          </a:stretch>
        </p:blipFill>
        <p:spPr bwMode="auto">
          <a:xfrm>
            <a:off x="7121525" y="0"/>
            <a:ext cx="4883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9BDFB600-B098-6ACD-23F0-A3E9388A654A}"/>
              </a:ext>
            </a:extLst>
          </p:cNvPr>
          <p:cNvSpPr/>
          <p:nvPr/>
        </p:nvSpPr>
        <p:spPr>
          <a:xfrm>
            <a:off x="4950618" y="1931369"/>
            <a:ext cx="4341813" cy="347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" name="Рисунок 15">
            <a:extLst>
              <a:ext uri="{FF2B5EF4-FFF2-40B4-BE49-F238E27FC236}">
                <a16:creationId xmlns="" xmlns:a16="http://schemas.microsoft.com/office/drawing/2014/main" id="{8359326F-FCE3-4E1F-D9A1-B428B7103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120" y="2115518"/>
            <a:ext cx="4587875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2318" y="2014036"/>
            <a:ext cx="445225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в качестве добавок веществ растительного происхождения, способствующих увеличению сроков годности скоропортящихся мясных продуктов при низких температурах хранения, в литературе имеются крайне ограниченные сведения, что указывает на отсутствие систематических исследований в этом направлении. 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64216" y="199937"/>
            <a:ext cx="730988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</a:t>
            </a:r>
            <a:r>
              <a:rPr lang="ru-RU" sz="1800" cap="all" dirty="0" err="1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18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 </a:t>
            </a:r>
            <a:r>
              <a:rPr lang="ru-RU" sz="1800" cap="all" dirty="0" smtClean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бизнес-модель)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30009" y="2599679"/>
            <a:ext cx="3714160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 сегодняшний день на продукты с высоким содержанием полезных природных полисахаридов, обладающих антисептическим и </a:t>
            </a:r>
            <a:r>
              <a:rPr lang="ru-RU" dirty="0" err="1"/>
              <a:t>фитонцидным</a:t>
            </a:r>
            <a:r>
              <a:rPr lang="ru-RU" dirty="0"/>
              <a:t> действием высокий спрос у населения нашей страны и не менее высокий у населения других стран. Данный продут имеет высокий коммерческий потенциал.</a:t>
            </a:r>
            <a:r>
              <a:rPr dirty="0"/>
              <a:t> </a:t>
            </a:r>
          </a:p>
        </p:txBody>
      </p:sp>
      <p:pic>
        <p:nvPicPr>
          <p:cNvPr id="17" name="Рисунок 13">
            <a:extLst>
              <a:ext uri="{FF2B5EF4-FFF2-40B4-BE49-F238E27FC236}">
                <a16:creationId xmlns="" xmlns:a16="http://schemas.microsoft.com/office/drawing/2014/main" id="{A0359137-F08C-69DB-E2BE-62434748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5" r="22243"/>
          <a:stretch>
            <a:fillRect/>
          </a:stretch>
        </p:blipFill>
        <p:spPr bwMode="auto">
          <a:xfrm>
            <a:off x="7121525" y="0"/>
            <a:ext cx="4883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5">
            <a:extLst>
              <a:ext uri="{FF2B5EF4-FFF2-40B4-BE49-F238E27FC236}">
                <a16:creationId xmlns="" xmlns:a16="http://schemas.microsoft.com/office/drawing/2014/main" id="{8BAE0261-8308-D139-ED00-07EB80D0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168" y="1903381"/>
            <a:ext cx="580390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8">
            <a:extLst>
              <a:ext uri="{FF2B5EF4-FFF2-40B4-BE49-F238E27FC236}">
                <a16:creationId xmlns="" xmlns:a16="http://schemas.microsoft.com/office/drawing/2014/main" id="{CE531386-E328-16E1-CB97-B86FD6D4D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7" y="1982756"/>
            <a:ext cx="5459413" cy="413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>
            <a:extLst>
              <a:ext uri="{FF2B5EF4-FFF2-40B4-BE49-F238E27FC236}">
                <a16:creationId xmlns:a16="http://schemas.microsoft.com/office/drawing/2014/main" xmlns="" id="{57B67251-C1E3-3B14-E57C-954B78398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837" y="339725"/>
            <a:ext cx="52355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мясных рубленных полуфабрикатов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«Котлеты особенные»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(кг на 100 кг)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B99F8AA-1E7D-899C-9D53-0500062502BE}"/>
              </a:ext>
            </a:extLst>
          </p:cNvPr>
          <p:cNvSpPr/>
          <p:nvPr/>
        </p:nvSpPr>
        <p:spPr>
          <a:xfrm>
            <a:off x="6096000" y="0"/>
            <a:ext cx="533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7" name="TextBox 5">
            <a:extLst>
              <a:ext uri="{FF2B5EF4-FFF2-40B4-BE49-F238E27FC236}">
                <a16:creationId xmlns:a16="http://schemas.microsoft.com/office/drawing/2014/main" xmlns="" id="{55B411CF-0E81-DDFF-FB5E-DD49DD6CC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775" y="212725"/>
            <a:ext cx="2382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Говядина</a:t>
            </a:r>
            <a:r>
              <a:rPr lang="ru-RU" altLang="ru-RU" sz="1800">
                <a:solidFill>
                  <a:schemeClr val="bg1"/>
                </a:solidFill>
                <a:latin typeface="Corbel Light" panose="020B0303020204020204" pitchFamily="34" charset="0"/>
              </a:rPr>
              <a:t> </a:t>
            </a: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– 50,0</a:t>
            </a:r>
          </a:p>
        </p:txBody>
      </p:sp>
      <p:sp>
        <p:nvSpPr>
          <p:cNvPr id="8198" name="TextBox 11">
            <a:extLst>
              <a:ext uri="{FF2B5EF4-FFF2-40B4-BE49-F238E27FC236}">
                <a16:creationId xmlns:a16="http://schemas.microsoft.com/office/drawing/2014/main" xmlns="" id="{A7884191-859C-ADBC-051B-2696FB2B7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3" y="900113"/>
            <a:ext cx="2617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Свинина – 20,0</a:t>
            </a:r>
          </a:p>
        </p:txBody>
      </p:sp>
      <p:sp>
        <p:nvSpPr>
          <p:cNvPr id="8199" name="TextBox 13">
            <a:extLst>
              <a:ext uri="{FF2B5EF4-FFF2-40B4-BE49-F238E27FC236}">
                <a16:creationId xmlns:a16="http://schemas.microsoft.com/office/drawing/2014/main" xmlns="" id="{E354C4A0-0663-C1D0-07FF-B84132FD0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7950" y="1589088"/>
            <a:ext cx="2641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Лук репчатый – 3,0</a:t>
            </a:r>
          </a:p>
        </p:txBody>
      </p:sp>
      <p:sp>
        <p:nvSpPr>
          <p:cNvPr id="8200" name="TextBox 15">
            <a:extLst>
              <a:ext uri="{FF2B5EF4-FFF2-40B4-BE49-F238E27FC236}">
                <a16:creationId xmlns:a16="http://schemas.microsoft.com/office/drawing/2014/main" xmlns="" id="{2BDF6E66-B8CD-4DE9-FC4F-6814B4CE4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352675"/>
            <a:ext cx="6097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Молоко или вода – 15,0 </a:t>
            </a:r>
          </a:p>
        </p:txBody>
      </p:sp>
      <p:sp>
        <p:nvSpPr>
          <p:cNvPr id="8201" name="TextBox 17">
            <a:extLst>
              <a:ext uri="{FF2B5EF4-FFF2-40B4-BE49-F238E27FC236}">
                <a16:creationId xmlns:a16="http://schemas.microsoft.com/office/drawing/2014/main" xmlns="" id="{18C24B05-6FF3-C88A-201A-66D15CF91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775" y="3001963"/>
            <a:ext cx="6097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Corbel Light" panose="020B0303020204020204" pitchFamily="34" charset="0"/>
              </a:rPr>
              <a:t>Сухари панировочные – 3,0</a:t>
            </a:r>
          </a:p>
        </p:txBody>
      </p:sp>
      <p:sp>
        <p:nvSpPr>
          <p:cNvPr id="8202" name="TextBox 19">
            <a:extLst>
              <a:ext uri="{FF2B5EF4-FFF2-40B4-BE49-F238E27FC236}">
                <a16:creationId xmlns:a16="http://schemas.microsoft.com/office/drawing/2014/main" xmlns="" id="{02FE80E9-8331-902F-3AE2-B50A08C02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3" y="3663950"/>
            <a:ext cx="43227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Хлеб пшеничный – 7,0</a:t>
            </a:r>
          </a:p>
        </p:txBody>
      </p:sp>
      <p:sp>
        <p:nvSpPr>
          <p:cNvPr id="8203" name="TextBox 23">
            <a:extLst>
              <a:ext uri="{FF2B5EF4-FFF2-40B4-BE49-F238E27FC236}">
                <a16:creationId xmlns:a16="http://schemas.microsoft.com/office/drawing/2014/main" xmlns="" id="{E5581C24-BC1C-65CF-E4A7-D36B588D1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775" y="4325938"/>
            <a:ext cx="3641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Соль поваренная – 1,0</a:t>
            </a:r>
          </a:p>
        </p:txBody>
      </p:sp>
      <p:sp>
        <p:nvSpPr>
          <p:cNvPr id="8204" name="TextBox 25">
            <a:extLst>
              <a:ext uri="{FF2B5EF4-FFF2-40B4-BE49-F238E27FC236}">
                <a16:creationId xmlns:a16="http://schemas.microsoft.com/office/drawing/2014/main" xmlns="" id="{D208C2D0-9B2E-E10A-C9FD-1C3673B10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925" y="4981575"/>
            <a:ext cx="48307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Растительный экстракт расторопши и исландского мха (1:1) – 1,0</a:t>
            </a:r>
          </a:p>
        </p:txBody>
      </p:sp>
      <p:sp>
        <p:nvSpPr>
          <p:cNvPr id="8205" name="TextBox 27">
            <a:extLst>
              <a:ext uri="{FF2B5EF4-FFF2-40B4-BE49-F238E27FC236}">
                <a16:creationId xmlns:a16="http://schemas.microsoft.com/office/drawing/2014/main" xmlns="" id="{08C342E1-73CA-816A-19F7-5B0B3FC5D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925" y="6027738"/>
            <a:ext cx="4102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orbel Light" panose="020B0303020204020204" pitchFamily="34" charset="0"/>
              </a:rPr>
              <a:t>Перец черный молотый – 0,05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29B25CD4-47B0-2630-CFCC-E89B997C9E8F}"/>
              </a:ext>
            </a:extLst>
          </p:cNvPr>
          <p:cNvSpPr/>
          <p:nvPr/>
        </p:nvSpPr>
        <p:spPr>
          <a:xfrm>
            <a:off x="6002338" y="339725"/>
            <a:ext cx="187325" cy="2063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207" name="Рисунок 29">
            <a:extLst>
              <a:ext uri="{FF2B5EF4-FFF2-40B4-BE49-F238E27FC236}">
                <a16:creationId xmlns:a16="http://schemas.microsoft.com/office/drawing/2014/main" xmlns="" id="{46CE8424-CCF6-29A3-0430-2486CF571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1027113"/>
            <a:ext cx="1841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Рисунок 30">
            <a:extLst>
              <a:ext uri="{FF2B5EF4-FFF2-40B4-BE49-F238E27FC236}">
                <a16:creationId xmlns:a16="http://schemas.microsoft.com/office/drawing/2014/main" xmlns="" id="{AC7CAD6E-A787-8512-0542-8C3BDD3D7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1758950"/>
            <a:ext cx="1841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9" name="Рисунок 31">
            <a:extLst>
              <a:ext uri="{FF2B5EF4-FFF2-40B4-BE49-F238E27FC236}">
                <a16:creationId xmlns:a16="http://schemas.microsoft.com/office/drawing/2014/main" xmlns="" id="{02C4A841-50D9-0878-5528-7CD347810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2490788"/>
            <a:ext cx="1841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Рисунок 32">
            <a:extLst>
              <a:ext uri="{FF2B5EF4-FFF2-40B4-BE49-F238E27FC236}">
                <a16:creationId xmlns:a16="http://schemas.microsoft.com/office/drawing/2014/main" xmlns="" id="{147651B5-76B3-5592-6923-D16041A41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213" y="3128963"/>
            <a:ext cx="182562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1" name="Рисунок 33">
            <a:extLst>
              <a:ext uri="{FF2B5EF4-FFF2-40B4-BE49-F238E27FC236}">
                <a16:creationId xmlns:a16="http://schemas.microsoft.com/office/drawing/2014/main" xmlns="" id="{580F3D48-E34E-121D-C3FB-F70B33CE5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3817938"/>
            <a:ext cx="1825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2" name="Рисунок 34">
            <a:extLst>
              <a:ext uri="{FF2B5EF4-FFF2-40B4-BE49-F238E27FC236}">
                <a16:creationId xmlns:a16="http://schemas.microsoft.com/office/drawing/2014/main" xmlns="" id="{4163CBBC-8158-BCF5-1DBD-88EF02180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4462463"/>
            <a:ext cx="1825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Рисунок 35">
            <a:extLst>
              <a:ext uri="{FF2B5EF4-FFF2-40B4-BE49-F238E27FC236}">
                <a16:creationId xmlns:a16="http://schemas.microsoft.com/office/drawing/2014/main" xmlns="" id="{3772A553-96A4-5A19-56F1-FF622E2A9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5280025"/>
            <a:ext cx="1825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4" name="Рисунок 36">
            <a:extLst>
              <a:ext uri="{FF2B5EF4-FFF2-40B4-BE49-F238E27FC236}">
                <a16:creationId xmlns:a16="http://schemas.microsoft.com/office/drawing/2014/main" xmlns="" id="{EF30FC8A-0F6F-F074-B19D-287A213DD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6156325"/>
            <a:ext cx="1825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Рисунок 37">
            <a:extLst>
              <a:ext uri="{FF2B5EF4-FFF2-40B4-BE49-F238E27FC236}">
                <a16:creationId xmlns:a16="http://schemas.microsoft.com/office/drawing/2014/main" xmlns="" id="{CACBB524-D186-20E2-A484-A1B853562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37" y="2941702"/>
            <a:ext cx="5043487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Группа 2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214722" y="2690813"/>
            <a:ext cx="2624903" cy="97077"/>
            <a:chOff x="0" y="692501"/>
            <a:chExt cx="2624903" cy="97077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31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32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3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8759887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104D9B-152A-E8CB-C35D-08FAF4F3A91F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2EB4105-9BDC-34D3-B846-2FD683DB7AEC}"/>
              </a:ext>
            </a:extLst>
          </p:cNvPr>
          <p:cNvSpPr/>
          <p:nvPr/>
        </p:nvSpPr>
        <p:spPr>
          <a:xfrm>
            <a:off x="515938" y="1127125"/>
            <a:ext cx="5053012" cy="4164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7E02C70-7279-56D9-A2E4-0B940AE2B6CD}"/>
              </a:ext>
            </a:extLst>
          </p:cNvPr>
          <p:cNvGraphicFramePr>
            <a:graphicFrameLocks noGrp="1"/>
          </p:cNvGraphicFramePr>
          <p:nvPr/>
        </p:nvGraphicFramePr>
        <p:xfrm>
          <a:off x="641350" y="1235075"/>
          <a:ext cx="4816475" cy="3922714"/>
        </p:xfrm>
        <a:graphic>
          <a:graphicData uri="http://schemas.openxmlformats.org/drawingml/2006/table">
            <a:tbl>
              <a:tblPr/>
              <a:tblGrid>
                <a:gridCol w="1381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446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477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19113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Calibri" panose="020F0502020204030204" pitchFamily="34" charset="0"/>
                        </a:rPr>
                        <a:t>Образец</a:t>
                      </a: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rbel Light" panose="020B03030202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Продолжительность хранения, сут.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2925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«Котлеты особые» категории Б по ГОСТ 32951-2014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pH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5,6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2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Кислотное число,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Мг КОН/г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1,08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375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«Котлеты особые» с экстрактом, 1%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pH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5,2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64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Кислотное число,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Мг КОН/г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0375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«Котлеты особые» с экстрактом, 2%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pH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rbel Light" panose="020B03030202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5,2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±1,5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2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Кислотное число,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мгКОН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/г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cs typeface="Times New Roman" panose="02020603050405020304" pitchFamily="18" charset="0"/>
                        </a:rPr>
                        <a:t>±0,2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B1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9269" name="Рисунок 7">
            <a:extLst>
              <a:ext uri="{FF2B5EF4-FFF2-40B4-BE49-F238E27FC236}">
                <a16:creationId xmlns:a16="http://schemas.microsoft.com/office/drawing/2014/main" xmlns="" id="{DEE45820-56E3-D316-06C7-BA50E2A51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73"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70" name="TextBox 8">
            <a:extLst>
              <a:ext uri="{FF2B5EF4-FFF2-40B4-BE49-F238E27FC236}">
                <a16:creationId xmlns:a16="http://schemas.microsoft.com/office/drawing/2014/main" xmlns="" id="{899CC7C3-F895-60E9-2F9C-7CDA4C2B3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5050" y="2260600"/>
            <a:ext cx="44624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Антиокислительные свойства расторопши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и исландского мха в нашем продукте</a:t>
            </a:r>
            <a:endParaRPr lang="ru-RU" altLang="ru-RU" sz="2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62CA5D7-A08B-7204-377E-59DEA5E65ED9}"/>
              </a:ext>
            </a:extLst>
          </p:cNvPr>
          <p:cNvSpPr/>
          <p:nvPr/>
        </p:nvSpPr>
        <p:spPr>
          <a:xfrm>
            <a:off x="6694488" y="1127125"/>
            <a:ext cx="5054600" cy="416401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8861"/>
            <a:ext cx="2624903" cy="97077"/>
            <a:chOff x="0" y="692501"/>
            <a:chExt cx="2624903" cy="97077"/>
          </a:xfrm>
        </p:grpSpPr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0090014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>
            <a:extLst>
              <a:ext uri="{FF2B5EF4-FFF2-40B4-BE49-F238E27FC236}">
                <a16:creationId xmlns:a16="http://schemas.microsoft.com/office/drawing/2014/main" xmlns="" id="{3FE9F412-64A9-3461-D17F-26B11916C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33" y="170563"/>
            <a:ext cx="118513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Биологическая</a:t>
            </a:r>
            <a:r>
              <a:rPr lang="ru-RU" altLang="ru-RU" b="1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и функционально-технологические свойства продукта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9DF6D67-00D1-55B6-2FBF-8F9E69BDBD89}"/>
              </a:ext>
            </a:extLst>
          </p:cNvPr>
          <p:cNvSpPr/>
          <p:nvPr/>
        </p:nvSpPr>
        <p:spPr>
          <a:xfrm>
            <a:off x="3206750" y="2200203"/>
            <a:ext cx="2540000" cy="3317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63,0 ± 3,1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5" name="TextBox 6">
            <a:extLst>
              <a:ext uri="{FF2B5EF4-FFF2-40B4-BE49-F238E27FC236}">
                <a16:creationId xmlns:a16="http://schemas.microsoft.com/office/drawing/2014/main" xmlns="" id="{0478AED8-97E3-60BF-1A2A-7A1852712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2155825"/>
            <a:ext cx="257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Corbel Light" panose="020B0303020204020204" pitchFamily="34" charset="0"/>
              </a:rPr>
              <a:t>Массовая доля влаги</a:t>
            </a:r>
          </a:p>
        </p:txBody>
      </p:sp>
      <p:sp>
        <p:nvSpPr>
          <p:cNvPr id="10246" name="TextBox 11">
            <a:extLst>
              <a:ext uri="{FF2B5EF4-FFF2-40B4-BE49-F238E27FC236}">
                <a16:creationId xmlns:a16="http://schemas.microsoft.com/office/drawing/2014/main" xmlns="" id="{09960A02-A1F4-63F6-449C-878BADCC5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3" y="2747963"/>
            <a:ext cx="2968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Corbel Light" panose="020B0303020204020204" pitchFamily="34" charset="0"/>
              </a:rPr>
              <a:t>Массовая доля белка</a:t>
            </a:r>
          </a:p>
        </p:txBody>
      </p:sp>
      <p:sp>
        <p:nvSpPr>
          <p:cNvPr id="10247" name="TextBox 13">
            <a:extLst>
              <a:ext uri="{FF2B5EF4-FFF2-40B4-BE49-F238E27FC236}">
                <a16:creationId xmlns:a16="http://schemas.microsoft.com/office/drawing/2014/main" xmlns="" id="{F8246F59-3B8B-D675-3B86-56D3883F2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3" y="3414713"/>
            <a:ext cx="2436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Corbel Light" panose="020B0303020204020204" pitchFamily="34" charset="0"/>
              </a:rPr>
              <a:t>Массовая доля жира</a:t>
            </a:r>
          </a:p>
        </p:txBody>
      </p:sp>
      <p:sp>
        <p:nvSpPr>
          <p:cNvPr id="10248" name="TextBox 15">
            <a:extLst>
              <a:ext uri="{FF2B5EF4-FFF2-40B4-BE49-F238E27FC236}">
                <a16:creationId xmlns:a16="http://schemas.microsoft.com/office/drawing/2014/main" xmlns="" id="{E04D296D-20A1-5A59-9EA7-E119D40A2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4008438"/>
            <a:ext cx="1365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Corbel Light" panose="020B0303020204020204" pitchFamily="34" charset="0"/>
              </a:rPr>
              <a:t>Углеводы</a:t>
            </a:r>
          </a:p>
        </p:txBody>
      </p:sp>
      <p:sp>
        <p:nvSpPr>
          <p:cNvPr id="10249" name="TextBox 17">
            <a:extLst>
              <a:ext uri="{FF2B5EF4-FFF2-40B4-BE49-F238E27FC236}">
                <a16:creationId xmlns:a16="http://schemas.microsoft.com/office/drawing/2014/main" xmlns="" id="{3A4CCDB7-D503-35DE-47D3-F971BF385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3" y="4643438"/>
            <a:ext cx="2436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Corbel Light" panose="020B0303020204020204" pitchFamily="34" charset="0"/>
              </a:rPr>
              <a:t>Массовая доля золы</a:t>
            </a:r>
          </a:p>
        </p:txBody>
      </p:sp>
      <p:sp>
        <p:nvSpPr>
          <p:cNvPr id="10250" name="TextBox 19">
            <a:extLst>
              <a:ext uri="{FF2B5EF4-FFF2-40B4-BE49-F238E27FC236}">
                <a16:creationId xmlns:a16="http://schemas.microsoft.com/office/drawing/2014/main" xmlns="" id="{CC196283-F253-FD1B-59EA-2F7458FA1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5311775"/>
            <a:ext cx="35131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Corbel Light" panose="020B0303020204020204" pitchFamily="34" charset="0"/>
              </a:rPr>
              <a:t>Влагоудерживающая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Corbel Light" panose="020B0303020204020204" pitchFamily="34" charset="0"/>
              </a:rPr>
              <a:t> способность</a:t>
            </a:r>
          </a:p>
        </p:txBody>
      </p:sp>
      <p:sp>
        <p:nvSpPr>
          <p:cNvPr id="10251" name="TextBox 21">
            <a:extLst>
              <a:ext uri="{FF2B5EF4-FFF2-40B4-BE49-F238E27FC236}">
                <a16:creationId xmlns:a16="http://schemas.microsoft.com/office/drawing/2014/main" xmlns="" id="{3F6CCD7D-3C0F-F7FA-E1B4-E94F6BA8F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29" y="5983796"/>
            <a:ext cx="1076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rbel Light" panose="020B0303020204020204" pitchFamily="34" charset="0"/>
              </a:rPr>
              <a:t>рН, </a:t>
            </a:r>
            <a:r>
              <a:rPr lang="ru-RU" altLang="ru-RU" sz="1800" b="1" dirty="0" err="1">
                <a:latin typeface="Corbel Light" panose="020B0303020204020204" pitchFamily="34" charset="0"/>
              </a:rPr>
              <a:t>д.ед</a:t>
            </a:r>
            <a:r>
              <a:rPr lang="ru-RU" altLang="ru-RU" sz="1800" b="1" dirty="0">
                <a:latin typeface="Corbel Light" panose="020B0303020204020204" pitchFamily="34" charset="0"/>
              </a:rPr>
              <a:t>.</a:t>
            </a:r>
          </a:p>
        </p:txBody>
      </p:sp>
      <p:sp>
        <p:nvSpPr>
          <p:cNvPr id="10252" name="TextBox 23">
            <a:extLst>
              <a:ext uri="{FF2B5EF4-FFF2-40B4-BE49-F238E27FC236}">
                <a16:creationId xmlns:a16="http://schemas.microsoft.com/office/drawing/2014/main" xmlns="" id="{8240E84B-9509-2F96-FF91-0B370D2BF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1538" y="1322388"/>
            <a:ext cx="21304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Corbel Light" panose="020B0303020204020204" pitchFamily="34" charset="0"/>
              </a:rPr>
              <a:t>«Котлеты особые» категории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Corbel Light" panose="020B0303020204020204" pitchFamily="34" charset="0"/>
              </a:rPr>
              <a:t> Б по ГОСТ 32951-2014</a:t>
            </a:r>
          </a:p>
        </p:txBody>
      </p:sp>
      <p:sp>
        <p:nvSpPr>
          <p:cNvPr id="10253" name="TextBox 25">
            <a:extLst>
              <a:ext uri="{FF2B5EF4-FFF2-40B4-BE49-F238E27FC236}">
                <a16:creationId xmlns:a16="http://schemas.microsoft.com/office/drawing/2014/main" xmlns="" id="{51406813-7A84-D7BF-A230-91DE01E9C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0038" y="1322388"/>
            <a:ext cx="20081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Corbel Light" panose="020B0303020204020204" pitchFamily="34" charset="0"/>
              </a:rPr>
              <a:t>«Котлеты особые»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Corbel Light" panose="020B0303020204020204" pitchFamily="34" charset="0"/>
              </a:rPr>
              <a:t>с экстрактом, 1%</a:t>
            </a:r>
          </a:p>
        </p:txBody>
      </p:sp>
      <p:sp>
        <p:nvSpPr>
          <p:cNvPr id="10254" name="TextBox 27">
            <a:extLst>
              <a:ext uri="{FF2B5EF4-FFF2-40B4-BE49-F238E27FC236}">
                <a16:creationId xmlns:a16="http://schemas.microsoft.com/office/drawing/2014/main" xmlns="" id="{7FEE36F0-9416-ACD1-3979-DBB26DCA3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7888" y="1322388"/>
            <a:ext cx="2017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Corbel Light" panose="020B0303020204020204" pitchFamily="34" charset="0"/>
              </a:rPr>
              <a:t>«Котлеты особые» с экстрактом, 2%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315ACA81-9DF8-A9BC-0A10-CEEAF76E4B99}"/>
              </a:ext>
            </a:extLst>
          </p:cNvPr>
          <p:cNvSpPr/>
          <p:nvPr/>
        </p:nvSpPr>
        <p:spPr>
          <a:xfrm>
            <a:off x="3206750" y="2862263"/>
            <a:ext cx="2540000" cy="3079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 ± 1,10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86A3E9B5-A724-96A2-3129-92BAFD0F7BDC}"/>
              </a:ext>
            </a:extLst>
          </p:cNvPr>
          <p:cNvSpPr/>
          <p:nvPr/>
        </p:nvSpPr>
        <p:spPr>
          <a:xfrm>
            <a:off x="3206750" y="3430588"/>
            <a:ext cx="2540000" cy="3079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13,7 ± 1,10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AABC2DB-F0DA-4B96-6281-DB4F4D810C3A}"/>
              </a:ext>
            </a:extLst>
          </p:cNvPr>
          <p:cNvSpPr/>
          <p:nvPr/>
        </p:nvSpPr>
        <p:spPr>
          <a:xfrm>
            <a:off x="3206750" y="4075113"/>
            <a:ext cx="2540000" cy="3079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 ± 1,10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6B1F5FA1-69C1-235E-14A5-541273896451}"/>
              </a:ext>
            </a:extLst>
          </p:cNvPr>
          <p:cNvSpPr/>
          <p:nvPr/>
        </p:nvSpPr>
        <p:spPr>
          <a:xfrm>
            <a:off x="3206750" y="4740275"/>
            <a:ext cx="2540000" cy="32543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± 0,2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45D8C68-0EE6-2A6E-61E5-FBBC04C469F2}"/>
              </a:ext>
            </a:extLst>
          </p:cNvPr>
          <p:cNvSpPr/>
          <p:nvPr/>
        </p:nvSpPr>
        <p:spPr>
          <a:xfrm>
            <a:off x="3206750" y="5424488"/>
            <a:ext cx="2540000" cy="3143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78,3 ± 1,8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ED200E72-4B41-A994-C254-559FC64B8C41}"/>
              </a:ext>
            </a:extLst>
          </p:cNvPr>
          <p:cNvSpPr/>
          <p:nvPr/>
        </p:nvSpPr>
        <p:spPr>
          <a:xfrm>
            <a:off x="3206750" y="6062663"/>
            <a:ext cx="2540000" cy="3079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5,4 ± 0,20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921C8DCF-4D60-D666-C5F0-EB932A2771AF}"/>
              </a:ext>
            </a:extLst>
          </p:cNvPr>
          <p:cNvSpPr/>
          <p:nvPr/>
        </p:nvSpPr>
        <p:spPr>
          <a:xfrm>
            <a:off x="6394450" y="2239963"/>
            <a:ext cx="2520950" cy="325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63,9 ± 3,2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B7D6F5E6-BF1A-754B-830A-D3966DBA8182}"/>
              </a:ext>
            </a:extLst>
          </p:cNvPr>
          <p:cNvSpPr/>
          <p:nvPr/>
        </p:nvSpPr>
        <p:spPr>
          <a:xfrm>
            <a:off x="6394450" y="2844800"/>
            <a:ext cx="2520950" cy="3254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 ± 1,10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F1F0307F-7F7D-2F27-15F6-606782ECE5E2}"/>
              </a:ext>
            </a:extLst>
          </p:cNvPr>
          <p:cNvSpPr/>
          <p:nvPr/>
        </p:nvSpPr>
        <p:spPr>
          <a:xfrm>
            <a:off x="6394450" y="3441700"/>
            <a:ext cx="2520950" cy="3079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13,7 ± 1,10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FAA5EDB-C27F-5AEC-2388-BA4DC4C9EFBB}"/>
              </a:ext>
            </a:extLst>
          </p:cNvPr>
          <p:cNvSpPr/>
          <p:nvPr/>
        </p:nvSpPr>
        <p:spPr>
          <a:xfrm>
            <a:off x="6394450" y="4097338"/>
            <a:ext cx="2520950" cy="3079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 ± 1,10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E0BDE2DC-8C84-177B-7D12-16E58132CAB2}"/>
              </a:ext>
            </a:extLst>
          </p:cNvPr>
          <p:cNvSpPr/>
          <p:nvPr/>
        </p:nvSpPr>
        <p:spPr>
          <a:xfrm>
            <a:off x="6383338" y="4754563"/>
            <a:ext cx="2541587" cy="3079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 ± 0,2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438A6F46-42EF-B145-900E-464A33506F14}"/>
              </a:ext>
            </a:extLst>
          </p:cNvPr>
          <p:cNvSpPr/>
          <p:nvPr/>
        </p:nvSpPr>
        <p:spPr>
          <a:xfrm>
            <a:off x="6373813" y="5419725"/>
            <a:ext cx="2541587" cy="319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79,1 ± 1,6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19135493-C8A9-69B9-7F15-57E04173BF55}"/>
              </a:ext>
            </a:extLst>
          </p:cNvPr>
          <p:cNvSpPr/>
          <p:nvPr/>
        </p:nvSpPr>
        <p:spPr>
          <a:xfrm>
            <a:off x="6373813" y="6065838"/>
            <a:ext cx="2541587" cy="31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 ± 0,25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D75594C8-24DA-A5FC-C632-1EE4E0D83005}"/>
              </a:ext>
            </a:extLst>
          </p:cNvPr>
          <p:cNvSpPr/>
          <p:nvPr/>
        </p:nvSpPr>
        <p:spPr>
          <a:xfrm>
            <a:off x="9517063" y="2249488"/>
            <a:ext cx="2519362" cy="327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63,0 ± 2,9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A211743A-A864-8D79-12C6-DE70C065B002}"/>
              </a:ext>
            </a:extLst>
          </p:cNvPr>
          <p:cNvSpPr/>
          <p:nvPr/>
        </p:nvSpPr>
        <p:spPr>
          <a:xfrm>
            <a:off x="9517063" y="2828925"/>
            <a:ext cx="2508250" cy="328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 ±1 ,10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7DECA331-A91A-D600-B341-CA1AA73287D5}"/>
              </a:ext>
            </a:extLst>
          </p:cNvPr>
          <p:cNvSpPr/>
          <p:nvPr/>
        </p:nvSpPr>
        <p:spPr>
          <a:xfrm>
            <a:off x="9510713" y="3451225"/>
            <a:ext cx="2520950" cy="328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13,7 ± 1,10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FF9F3D7E-92F5-AC85-D5F2-5186E68409AB}"/>
              </a:ext>
            </a:extLst>
          </p:cNvPr>
          <p:cNvSpPr/>
          <p:nvPr/>
        </p:nvSpPr>
        <p:spPr>
          <a:xfrm>
            <a:off x="9505950" y="4075113"/>
            <a:ext cx="2519363" cy="3079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 ± 1,10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62B012EE-0A16-F148-F3B2-EEF74A708BC3}"/>
              </a:ext>
            </a:extLst>
          </p:cNvPr>
          <p:cNvSpPr/>
          <p:nvPr/>
        </p:nvSpPr>
        <p:spPr>
          <a:xfrm>
            <a:off x="9517063" y="4736255"/>
            <a:ext cx="2519363" cy="3079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± 0,2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7DAB568F-3B2F-FFA1-5531-915BE0432BB5}"/>
              </a:ext>
            </a:extLst>
          </p:cNvPr>
          <p:cNvSpPr/>
          <p:nvPr/>
        </p:nvSpPr>
        <p:spPr>
          <a:xfrm>
            <a:off x="9483725" y="5424488"/>
            <a:ext cx="2541588" cy="3079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79,8 ± 1,7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A06B4D24-7199-F7F0-584B-CCE96F5588BD}"/>
              </a:ext>
            </a:extLst>
          </p:cNvPr>
          <p:cNvSpPr/>
          <p:nvPr/>
        </p:nvSpPr>
        <p:spPr>
          <a:xfrm>
            <a:off x="9483725" y="6062663"/>
            <a:ext cx="2532063" cy="3206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5,2 ± 0,18</a:t>
            </a:r>
            <a:endParaRPr lang="ru-RU" altLang="ru-RU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1150578"/>
            <a:ext cx="2624903" cy="97077"/>
            <a:chOff x="0" y="692501"/>
            <a:chExt cx="2624903" cy="97077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5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5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4463056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>
            <a:extLst>
              <a:ext uri="{FF2B5EF4-FFF2-40B4-BE49-F238E27FC236}">
                <a16:creationId xmlns:a16="http://schemas.microsoft.com/office/drawing/2014/main" xmlns="" id="{E4FB0884-2CF6-3541-347B-4410F3E29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-74613"/>
            <a:ext cx="110378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Corbel Light" panose="020B0303020204020204" pitchFamily="34" charset="0"/>
              </a:rPr>
              <a:t/>
            </a:r>
            <a:br>
              <a:rPr lang="ru-RU" altLang="ru-RU" sz="1800" b="1">
                <a:latin typeface="Corbel Light" panose="020B0303020204020204" pitchFamily="34" charset="0"/>
              </a:rPr>
            </a:br>
            <a:endParaRPr lang="ru-RU" altLang="ru-RU" sz="1800" b="1">
              <a:latin typeface="Corbel Light" panose="020B0303020204020204" pitchFamily="34" charset="0"/>
            </a:endParaRPr>
          </a:p>
        </p:txBody>
      </p:sp>
      <p:sp>
        <p:nvSpPr>
          <p:cNvPr id="11267" name="TextBox 9">
            <a:extLst>
              <a:ext uri="{FF2B5EF4-FFF2-40B4-BE49-F238E27FC236}">
                <a16:creationId xmlns:a16="http://schemas.microsoft.com/office/drawing/2014/main" xmlns="" id="{80633199-F1C2-4871-8C83-0BCAF5EE1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" y="135732"/>
            <a:ext cx="125507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характеристики мясных полуфабрикатов «Котлеты особые»</a:t>
            </a:r>
            <a:br>
              <a:rPr lang="ru-RU" altLang="ru-RU" sz="20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>
              <a:solidFill>
                <a:srgbClr val="B345A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81F585C-8B8D-AEB0-8533-E8BFAFEF7147}"/>
              </a:ext>
            </a:extLst>
          </p:cNvPr>
          <p:cNvSpPr/>
          <p:nvPr/>
        </p:nvSpPr>
        <p:spPr>
          <a:xfrm>
            <a:off x="2254250" y="1227138"/>
            <a:ext cx="3151188" cy="5392737"/>
          </a:xfrm>
          <a:prstGeom prst="rect">
            <a:avLst/>
          </a:prstGeom>
          <a:noFill/>
          <a:ln w="57150">
            <a:solidFill>
              <a:srgbClr val="67B1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4905FD1-247D-BC57-6112-98C36346FE3E}"/>
              </a:ext>
            </a:extLst>
          </p:cNvPr>
          <p:cNvSpPr/>
          <p:nvPr/>
        </p:nvSpPr>
        <p:spPr>
          <a:xfrm>
            <a:off x="5561013" y="1217613"/>
            <a:ext cx="3138487" cy="5394325"/>
          </a:xfrm>
          <a:prstGeom prst="rect">
            <a:avLst/>
          </a:prstGeom>
          <a:noFill/>
          <a:ln w="57150">
            <a:solidFill>
              <a:srgbClr val="67B1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02D2339-5DFB-BD92-D31B-D44C646F42EA}"/>
              </a:ext>
            </a:extLst>
          </p:cNvPr>
          <p:cNvSpPr/>
          <p:nvPr/>
        </p:nvSpPr>
        <p:spPr>
          <a:xfrm>
            <a:off x="8851900" y="1217613"/>
            <a:ext cx="3140075" cy="5394325"/>
          </a:xfrm>
          <a:prstGeom prst="rect">
            <a:avLst/>
          </a:prstGeom>
          <a:noFill/>
          <a:ln w="57150">
            <a:solidFill>
              <a:srgbClr val="67B1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72" name="Рисунок 15" descr="Кубок">
            <a:extLst>
              <a:ext uri="{FF2B5EF4-FFF2-40B4-BE49-F238E27FC236}">
                <a16:creationId xmlns:a16="http://schemas.microsoft.com/office/drawing/2014/main" xmlns="" id="{7B52096B-D706-53CD-8A42-B13D01731C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1327150"/>
            <a:ext cx="7667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Рисунок 16">
            <a:extLst>
              <a:ext uri="{FF2B5EF4-FFF2-40B4-BE49-F238E27FC236}">
                <a16:creationId xmlns:a16="http://schemas.microsoft.com/office/drawing/2014/main" xmlns="" id="{6C5AE40A-DBC9-A9B9-28A8-EA7BFA026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1308100"/>
            <a:ext cx="766763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Рисунок 17">
            <a:extLst>
              <a:ext uri="{FF2B5EF4-FFF2-40B4-BE49-F238E27FC236}">
                <a16:creationId xmlns:a16="http://schemas.microsoft.com/office/drawing/2014/main" xmlns="" id="{63641DA1-C105-A7F3-59F3-A3D4007FF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475" y="1327150"/>
            <a:ext cx="74612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Рисунок 27" descr="Кофе">
            <a:extLst>
              <a:ext uri="{FF2B5EF4-FFF2-40B4-BE49-F238E27FC236}">
                <a16:creationId xmlns:a16="http://schemas.microsoft.com/office/drawing/2014/main" xmlns="" id="{F0A56E9A-E2D3-9E18-6973-DD86C7FF03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2" r="29066" b="64360"/>
          <a:stretch>
            <a:fillRect/>
          </a:stretch>
        </p:blipFill>
        <p:spPr bwMode="auto">
          <a:xfrm>
            <a:off x="3581400" y="1162050"/>
            <a:ext cx="53181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Рисунок 28">
            <a:extLst>
              <a:ext uri="{FF2B5EF4-FFF2-40B4-BE49-F238E27FC236}">
                <a16:creationId xmlns:a16="http://schemas.microsoft.com/office/drawing/2014/main" xmlns="" id="{21B48311-4B38-A14F-2B0F-C0A894D80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013" y="1192213"/>
            <a:ext cx="5349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Рисунок 29">
            <a:extLst>
              <a:ext uri="{FF2B5EF4-FFF2-40B4-BE49-F238E27FC236}">
                <a16:creationId xmlns:a16="http://schemas.microsoft.com/office/drawing/2014/main" xmlns="" id="{10EC9968-7308-CA50-507C-4EB1B6452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1189038"/>
            <a:ext cx="5461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TextBox 34">
            <a:extLst>
              <a:ext uri="{FF2B5EF4-FFF2-40B4-BE49-F238E27FC236}">
                <a16:creationId xmlns:a16="http://schemas.microsoft.com/office/drawing/2014/main" xmlns="" id="{DF0448FD-C60E-E742-5D66-036B1AC1D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0" y="1878013"/>
            <a:ext cx="3306763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Котлеты в виде овальной лепешки, обсыпанные панировочными сухарями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ru-RU" altLang="ru-RU" sz="1800"/>
          </a:p>
        </p:txBody>
      </p:sp>
      <p:sp>
        <p:nvSpPr>
          <p:cNvPr id="11279" name="TextBox 35">
            <a:extLst>
              <a:ext uri="{FF2B5EF4-FFF2-40B4-BE49-F238E27FC236}">
                <a16:creationId xmlns:a16="http://schemas.microsoft.com/office/drawing/2014/main" xmlns="" id="{CE9384E3-E0EE-393B-AC8F-70452BE44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8150" y="1878013"/>
            <a:ext cx="3294063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Котлеты в виде овальной лепешки, обсыпанные панировочными сухарями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ru-RU" altLang="ru-RU" sz="1800"/>
          </a:p>
        </p:txBody>
      </p:sp>
      <p:sp>
        <p:nvSpPr>
          <p:cNvPr id="11280" name="TextBox 36">
            <a:extLst>
              <a:ext uri="{FF2B5EF4-FFF2-40B4-BE49-F238E27FC236}">
                <a16:creationId xmlns:a16="http://schemas.microsoft.com/office/drawing/2014/main" xmlns="" id="{E597F2F9-84B6-6A02-8BE4-735C10BBD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2213" y="1890713"/>
            <a:ext cx="3260725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Котлеты в виде овальной лепешки, обсыпанные панировочными сухарями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ru-RU" altLang="ru-RU" sz="1800"/>
          </a:p>
        </p:txBody>
      </p:sp>
      <p:sp>
        <p:nvSpPr>
          <p:cNvPr id="11281" name="TextBox 38">
            <a:extLst>
              <a:ext uri="{FF2B5EF4-FFF2-40B4-BE49-F238E27FC236}">
                <a16:creationId xmlns:a16="http://schemas.microsoft.com/office/drawing/2014/main" xmlns="" id="{8936FB90-C6C4-C5DC-EA7C-69C3ADA9F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863" y="2646363"/>
            <a:ext cx="32416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Характерный для свежего мясного рубленого полуфабриката; без посторонних привкуса и запаха, с ароматом пряностей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A09D4331-5C55-A42B-BCEC-107F84967B33}"/>
              </a:ext>
            </a:extLst>
          </p:cNvPr>
          <p:cNvSpPr/>
          <p:nvPr/>
        </p:nvSpPr>
        <p:spPr>
          <a:xfrm>
            <a:off x="-17463" y="1227138"/>
            <a:ext cx="2265363" cy="5392737"/>
          </a:xfrm>
          <a:prstGeom prst="rect">
            <a:avLst/>
          </a:prstGeom>
          <a:solidFill>
            <a:schemeClr val="accent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83" name="TextBox 43">
            <a:extLst>
              <a:ext uri="{FF2B5EF4-FFF2-40B4-BE49-F238E27FC236}">
                <a16:creationId xmlns:a16="http://schemas.microsoft.com/office/drawing/2014/main" xmlns="" id="{FF3560B0-8A8E-EA87-2634-002D7AE8F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1862138"/>
            <a:ext cx="1900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 b="1">
                <a:latin typeface="Corbel Light" panose="020B0303020204020204" pitchFamily="34" charset="0"/>
              </a:rPr>
              <a:t>Внешний вид</a:t>
            </a:r>
          </a:p>
        </p:txBody>
      </p:sp>
      <p:sp>
        <p:nvSpPr>
          <p:cNvPr id="11284" name="TextBox 47">
            <a:extLst>
              <a:ext uri="{FF2B5EF4-FFF2-40B4-BE49-F238E27FC236}">
                <a16:creationId xmlns:a16="http://schemas.microsoft.com/office/drawing/2014/main" xmlns="" id="{21299E0A-F469-0496-AB02-4EAD4B06B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576513"/>
            <a:ext cx="1724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 b="1">
                <a:latin typeface="Corbel Light" panose="020B0303020204020204" pitchFamily="34" charset="0"/>
              </a:rPr>
              <a:t>Запах и вкус</a:t>
            </a:r>
          </a:p>
        </p:txBody>
      </p:sp>
      <p:sp>
        <p:nvSpPr>
          <p:cNvPr id="11285" name="TextBox 49">
            <a:extLst>
              <a:ext uri="{FF2B5EF4-FFF2-40B4-BE49-F238E27FC236}">
                <a16:creationId xmlns:a16="http://schemas.microsoft.com/office/drawing/2014/main" xmlns="" id="{415E4E4B-C1BF-442A-A8B9-60B8C225B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641600"/>
            <a:ext cx="3355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Характерный для свежего мясного рубленого полуфабриката ; с тонким ароматом пряностей, расторопши и исландского мха</a:t>
            </a:r>
          </a:p>
        </p:txBody>
      </p:sp>
      <p:sp>
        <p:nvSpPr>
          <p:cNvPr id="11286" name="TextBox 51">
            <a:extLst>
              <a:ext uri="{FF2B5EF4-FFF2-40B4-BE49-F238E27FC236}">
                <a16:creationId xmlns:a16="http://schemas.microsoft.com/office/drawing/2014/main" xmlns="" id="{B26DD5B8-0B51-ED37-3178-C8A7A0EE9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7450" y="2616200"/>
            <a:ext cx="32908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Характерный для свежего мясного рубленого полуфабриката; с ярким ароматом пряностей, расторопши и исландского мха</a:t>
            </a:r>
          </a:p>
        </p:txBody>
      </p:sp>
      <p:sp>
        <p:nvSpPr>
          <p:cNvPr id="11287" name="TextBox 55">
            <a:extLst>
              <a:ext uri="{FF2B5EF4-FFF2-40B4-BE49-F238E27FC236}">
                <a16:creationId xmlns:a16="http://schemas.microsoft.com/office/drawing/2014/main" xmlns="" id="{225F87FA-9BB3-A292-34E2-3EFB8D671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606800"/>
            <a:ext cx="1820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 b="1">
                <a:latin typeface="Corbel Light" panose="020B0303020204020204" pitchFamily="34" charset="0"/>
              </a:rPr>
              <a:t>Вид в разрезе</a:t>
            </a:r>
          </a:p>
        </p:txBody>
      </p:sp>
      <p:sp>
        <p:nvSpPr>
          <p:cNvPr id="11288" name="TextBox 59">
            <a:extLst>
              <a:ext uri="{FF2B5EF4-FFF2-40B4-BE49-F238E27FC236}">
                <a16:creationId xmlns:a16="http://schemas.microsoft.com/office/drawing/2014/main" xmlns="" id="{ECBB0F8B-C22C-7AF5-9285-6D4044B99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50" y="3609975"/>
            <a:ext cx="31527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В приготовленном виде розово-серая, окраска характерная для доброкачественных мясных котлет</a:t>
            </a:r>
          </a:p>
        </p:txBody>
      </p:sp>
      <p:sp>
        <p:nvSpPr>
          <p:cNvPr id="11289" name="TextBox 61">
            <a:extLst>
              <a:ext uri="{FF2B5EF4-FFF2-40B4-BE49-F238E27FC236}">
                <a16:creationId xmlns:a16="http://schemas.microsoft.com/office/drawing/2014/main" xmlns="" id="{3C26D694-BF45-FB78-F589-A61B6F6C9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388" y="3609975"/>
            <a:ext cx="31861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В приготовленном виде розово-серая окраска, характерная для доброкачественных мясных котлет</a:t>
            </a:r>
          </a:p>
        </p:txBody>
      </p:sp>
      <p:sp>
        <p:nvSpPr>
          <p:cNvPr id="11290" name="TextBox 63">
            <a:extLst>
              <a:ext uri="{FF2B5EF4-FFF2-40B4-BE49-F238E27FC236}">
                <a16:creationId xmlns:a16="http://schemas.microsoft.com/office/drawing/2014/main" xmlns="" id="{3EA1C102-105C-23DB-D608-7E1BEC566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6975" y="3632200"/>
            <a:ext cx="32226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</a:rPr>
              <a:t>В приготовленном виде розово-серая окраска характерная для доброкачественных мясных котлет</a:t>
            </a:r>
          </a:p>
        </p:txBody>
      </p:sp>
      <p:sp>
        <p:nvSpPr>
          <p:cNvPr id="11291" name="TextBox 67">
            <a:extLst>
              <a:ext uri="{FF2B5EF4-FFF2-40B4-BE49-F238E27FC236}">
                <a16:creationId xmlns:a16="http://schemas.microsoft.com/office/drawing/2014/main" xmlns="" id="{C7A087F9-DADD-00CB-5835-2F73600E5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4640263"/>
            <a:ext cx="2068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 b="1">
                <a:latin typeface="Corbel Light" panose="020B0303020204020204" pitchFamily="34" charset="0"/>
              </a:rPr>
              <a:t>Консистенция</a:t>
            </a:r>
          </a:p>
        </p:txBody>
      </p:sp>
      <p:sp>
        <p:nvSpPr>
          <p:cNvPr id="11292" name="TextBox 71">
            <a:extLst>
              <a:ext uri="{FF2B5EF4-FFF2-40B4-BE49-F238E27FC236}">
                <a16:creationId xmlns:a16="http://schemas.microsoft.com/office/drawing/2014/main" xmlns="" id="{8583D981-9586-E20D-FDCE-6F688CEDD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0" y="4672013"/>
            <a:ext cx="20066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  <a:cs typeface="Times New Roman" panose="02020603050405020304" pitchFamily="18" charset="0"/>
              </a:rPr>
              <a:t>Нежная, сочная</a:t>
            </a:r>
          </a:p>
        </p:txBody>
      </p:sp>
      <p:sp>
        <p:nvSpPr>
          <p:cNvPr id="11293" name="TextBox 73">
            <a:extLst>
              <a:ext uri="{FF2B5EF4-FFF2-40B4-BE49-F238E27FC236}">
                <a16:creationId xmlns:a16="http://schemas.microsoft.com/office/drawing/2014/main" xmlns="" id="{ED091D21-684E-A4A6-38D6-55E2B8D1D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2213" y="4662488"/>
            <a:ext cx="20066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  <a:cs typeface="Times New Roman" panose="02020603050405020304" pitchFamily="18" charset="0"/>
              </a:rPr>
              <a:t>Нежная, сочная</a:t>
            </a:r>
          </a:p>
        </p:txBody>
      </p:sp>
      <p:sp>
        <p:nvSpPr>
          <p:cNvPr id="11294" name="TextBox 74">
            <a:extLst>
              <a:ext uri="{FF2B5EF4-FFF2-40B4-BE49-F238E27FC236}">
                <a16:creationId xmlns:a16="http://schemas.microsoft.com/office/drawing/2014/main" xmlns="" id="{B4BB53B2-99E8-308A-9252-4C2CA3DDA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263" y="4672013"/>
            <a:ext cx="20066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500" b="1">
                <a:latin typeface="Corbel Light" panose="020B0303020204020204" pitchFamily="34" charset="0"/>
                <a:cs typeface="Times New Roman" panose="02020603050405020304" pitchFamily="18" charset="0"/>
              </a:rPr>
              <a:t>Нежная, сочная</a:t>
            </a:r>
          </a:p>
        </p:txBody>
      </p:sp>
      <p:sp>
        <p:nvSpPr>
          <p:cNvPr id="11295" name="TextBox 78">
            <a:extLst>
              <a:ext uri="{FF2B5EF4-FFF2-40B4-BE49-F238E27FC236}">
                <a16:creationId xmlns:a16="http://schemas.microsoft.com/office/drawing/2014/main" xmlns="" id="{4068D0D4-D485-C7FE-DB04-7E1F7C6CF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75" y="5130800"/>
            <a:ext cx="193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Энергетическая ценность в 100 г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EE6BAEFF-2DC2-7C90-5F2D-3781810D3C42}"/>
              </a:ext>
            </a:extLst>
          </p:cNvPr>
          <p:cNvSpPr txBox="1"/>
          <p:nvPr/>
        </p:nvSpPr>
        <p:spPr>
          <a:xfrm>
            <a:off x="136525" y="5713413"/>
            <a:ext cx="25987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 err="1">
                <a:latin typeface="Corbel Light" panose="020B0303020204020204" pitchFamily="34" charset="0"/>
              </a:rPr>
              <a:t>Органолептич</a:t>
            </a:r>
            <a:r>
              <a:rPr lang="ru-RU" sz="1600" b="1" dirty="0">
                <a:latin typeface="Corbel Light" panose="020B0303020204020204" pitchFamily="34" charset="0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Corbel Light" panose="020B0303020204020204" pitchFamily="34" charset="0"/>
              </a:rPr>
              <a:t>        оценка</a:t>
            </a:r>
          </a:p>
        </p:txBody>
      </p:sp>
      <p:sp>
        <p:nvSpPr>
          <p:cNvPr id="11297" name="TextBox 84">
            <a:extLst>
              <a:ext uri="{FF2B5EF4-FFF2-40B4-BE49-F238E27FC236}">
                <a16:creationId xmlns:a16="http://schemas.microsoft.com/office/drawing/2014/main" xmlns="" id="{DE73FDC6-CD61-6E75-61E7-D17AB8D93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734" y="6234113"/>
            <a:ext cx="2160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 dirty="0">
                <a:latin typeface="Corbel Light" panose="020B0303020204020204" pitchFamily="34" charset="0"/>
              </a:rPr>
              <a:t>Выход продукта</a:t>
            </a:r>
          </a:p>
        </p:txBody>
      </p:sp>
      <p:sp>
        <p:nvSpPr>
          <p:cNvPr id="11298" name="TextBox 88">
            <a:extLst>
              <a:ext uri="{FF2B5EF4-FFF2-40B4-BE49-F238E27FC236}">
                <a16:creationId xmlns:a16="http://schemas.microsoft.com/office/drawing/2014/main" xmlns="" id="{8FCE6405-AE4D-FAD1-08C8-71205A013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5124450"/>
            <a:ext cx="12366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202,5</a:t>
            </a:r>
          </a:p>
        </p:txBody>
      </p:sp>
      <p:sp>
        <p:nvSpPr>
          <p:cNvPr id="11299" name="TextBox 92">
            <a:extLst>
              <a:ext uri="{FF2B5EF4-FFF2-40B4-BE49-F238E27FC236}">
                <a16:creationId xmlns:a16="http://schemas.microsoft.com/office/drawing/2014/main" xmlns="" id="{FDC2180A-E5A6-B242-01CE-50827D85A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7838" y="5084763"/>
            <a:ext cx="1820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201,5</a:t>
            </a:r>
          </a:p>
        </p:txBody>
      </p:sp>
      <p:sp>
        <p:nvSpPr>
          <p:cNvPr id="11300" name="TextBox 96">
            <a:extLst>
              <a:ext uri="{FF2B5EF4-FFF2-40B4-BE49-F238E27FC236}">
                <a16:creationId xmlns:a16="http://schemas.microsoft.com/office/drawing/2014/main" xmlns="" id="{1544AAF7-CE3B-B141-6E2B-45723F374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4275" y="5083175"/>
            <a:ext cx="2095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202,5</a:t>
            </a:r>
          </a:p>
        </p:txBody>
      </p:sp>
      <p:sp>
        <p:nvSpPr>
          <p:cNvPr id="11301" name="TextBox 98">
            <a:extLst>
              <a:ext uri="{FF2B5EF4-FFF2-40B4-BE49-F238E27FC236}">
                <a16:creationId xmlns:a16="http://schemas.microsoft.com/office/drawing/2014/main" xmlns="" id="{1FD46F68-56DC-34A7-E81F-54F3D8FD5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5711825"/>
            <a:ext cx="1971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4,4</a:t>
            </a:r>
          </a:p>
        </p:txBody>
      </p:sp>
      <p:sp>
        <p:nvSpPr>
          <p:cNvPr id="11302" name="TextBox 99">
            <a:extLst>
              <a:ext uri="{FF2B5EF4-FFF2-40B4-BE49-F238E27FC236}">
                <a16:creationId xmlns:a16="http://schemas.microsoft.com/office/drawing/2014/main" xmlns="" id="{D2EBB4E1-2AC6-84FC-DD7C-E709C6487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5711825"/>
            <a:ext cx="1971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4,5</a:t>
            </a:r>
          </a:p>
        </p:txBody>
      </p:sp>
      <p:sp>
        <p:nvSpPr>
          <p:cNvPr id="11303" name="TextBox 100">
            <a:extLst>
              <a:ext uri="{FF2B5EF4-FFF2-40B4-BE49-F238E27FC236}">
                <a16:creationId xmlns:a16="http://schemas.microsoft.com/office/drawing/2014/main" xmlns="" id="{372AE337-9545-7421-D70C-8EB899628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9675" y="5711825"/>
            <a:ext cx="19700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4,3</a:t>
            </a:r>
          </a:p>
        </p:txBody>
      </p:sp>
      <p:sp>
        <p:nvSpPr>
          <p:cNvPr id="11304" name="TextBox 104">
            <a:extLst>
              <a:ext uri="{FF2B5EF4-FFF2-40B4-BE49-F238E27FC236}">
                <a16:creationId xmlns:a16="http://schemas.microsoft.com/office/drawing/2014/main" xmlns="" id="{E4A2F556-7828-AEFD-D21E-6EF120B65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6257925"/>
            <a:ext cx="1270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83%</a:t>
            </a:r>
          </a:p>
        </p:txBody>
      </p:sp>
      <p:sp>
        <p:nvSpPr>
          <p:cNvPr id="11305" name="TextBox 105">
            <a:extLst>
              <a:ext uri="{FF2B5EF4-FFF2-40B4-BE49-F238E27FC236}">
                <a16:creationId xmlns:a16="http://schemas.microsoft.com/office/drawing/2014/main" xmlns="" id="{6872C3E4-6BB0-1A8B-266E-0F6AA27FE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1013" y="6246813"/>
            <a:ext cx="1270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83%</a:t>
            </a:r>
          </a:p>
        </p:txBody>
      </p:sp>
      <p:sp>
        <p:nvSpPr>
          <p:cNvPr id="11306" name="TextBox 106">
            <a:extLst>
              <a:ext uri="{FF2B5EF4-FFF2-40B4-BE49-F238E27FC236}">
                <a16:creationId xmlns:a16="http://schemas.microsoft.com/office/drawing/2014/main" xmlns="" id="{77938211-3A58-D551-410C-71E70CC25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3963" y="6297613"/>
            <a:ext cx="1270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>
                <a:latin typeface="Corbel Light" panose="020B0303020204020204" pitchFamily="34" charset="0"/>
              </a:rPr>
              <a:t>83%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75915"/>
            <a:ext cx="2624903" cy="97077"/>
            <a:chOff x="0" y="692501"/>
            <a:chExt cx="2624903" cy="97077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50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51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2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816011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215451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</a:t>
            </a:r>
            <a:r>
              <a:rPr lang="ru-RU" sz="1800" cap="all" dirty="0" smtClean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 (потенциальные </a:t>
            </a:r>
            <a:r>
              <a:rPr lang="ru-RU" sz="18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заказчики)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3">
            <a:extLst>
              <a:ext uri="{FF2B5EF4-FFF2-40B4-BE49-F238E27FC236}">
                <a16:creationId xmlns="" xmlns:a16="http://schemas.microsoft.com/office/drawing/2014/main" id="{A0359137-F08C-69DB-E2BE-62434748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5" r="22243"/>
          <a:stretch>
            <a:fillRect/>
          </a:stretch>
        </p:blipFill>
        <p:spPr bwMode="auto">
          <a:xfrm>
            <a:off x="7121525" y="0"/>
            <a:ext cx="4883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5">
            <a:extLst>
              <a:ext uri="{FF2B5EF4-FFF2-40B4-BE49-F238E27FC236}">
                <a16:creationId xmlns="" xmlns:a16="http://schemas.microsoft.com/office/drawing/2014/main" id="{8BAE0261-8308-D139-ED00-07EB80D0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1808379"/>
            <a:ext cx="580390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www.pinerest.org/media/who-gets-stres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33" y="1868646"/>
            <a:ext cx="6506067" cy="417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533" y="3218396"/>
            <a:ext cx="28434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lang="en-US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всех возрастных групп, а также люди с заболеванием, связанные со снижением иммунитета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54873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3084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76200">
              <a:defRPr lang="en-US"/>
            </a:pPr>
            <a:r>
              <a:rPr lang="ru-RU" sz="1600" b="1" dirty="0">
                <a:solidFill>
                  <a:schemeClr val="bg1"/>
                </a:solidFill>
                <a:latin typeface="Century Gothic" charset="0"/>
                <a:ea typeface="Calibri" pitchFamily="2" charset="-52"/>
                <a:cs typeface="Calibri" pitchFamily="2" charset="-52"/>
              </a:rPr>
              <a:t>Решение (описание основных</a:t>
            </a:r>
          </a:p>
          <a:p>
            <a:pPr marL="76200">
              <a:defRPr lang="en-US"/>
            </a:pPr>
            <a:r>
              <a:rPr lang="ru-RU" sz="1400" b="1" dirty="0">
                <a:solidFill>
                  <a:schemeClr val="bg1"/>
                </a:solidFill>
                <a:latin typeface="Century Gothic" charset="0"/>
                <a:ea typeface="Calibri" pitchFamily="2" charset="-52"/>
                <a:cs typeface="Calibri" pitchFamily="2" charset="-52"/>
              </a:rPr>
              <a:t>технологических</a:t>
            </a:r>
            <a:r>
              <a:rPr lang="ru-RU" sz="1600" b="1" dirty="0">
                <a:solidFill>
                  <a:schemeClr val="bg1"/>
                </a:solidFill>
                <a:latin typeface="Century Gothic" charset="0"/>
                <a:ea typeface="Calibri" pitchFamily="2" charset="-52"/>
                <a:cs typeface="Calibri" pitchFamily="2" charset="-52"/>
              </a:rPr>
              <a:t> параметров) </a:t>
            </a:r>
            <a:endParaRPr lang="en-US" sz="1600" b="1" dirty="0">
              <a:solidFill>
                <a:schemeClr val="bg1"/>
              </a:solidFill>
              <a:latin typeface="Century Gothic" charset="0"/>
              <a:ea typeface="Calibri" pitchFamily="2" charset="-52"/>
              <a:cs typeface="Calibri" pitchFamily="2" charset="-52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-18522" y="277005"/>
            <a:ext cx="7234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(описание </a:t>
            </a:r>
            <a:r>
              <a:rPr lang="ru-RU" sz="2000" dirty="0" smtClean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технологических </a:t>
            </a:r>
            <a:r>
              <a:rPr lang="ru-RU" sz="2000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параметров)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35956" y="2182832"/>
            <a:ext cx="348342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rabicPeriod"/>
              <a:defRPr lang="en-US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годности</a:t>
            </a:r>
          </a:p>
          <a:p>
            <a:pPr marL="457200" indent="-457200" algn="ctr">
              <a:buAutoNum type="arabicPeriod"/>
              <a:defRPr lang="en-US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</a:t>
            </a:r>
          </a:p>
          <a:p>
            <a:pPr marL="457200" indent="-457200" algn="ctr">
              <a:buAutoNum type="arabicPeriod"/>
              <a:defRPr lang="en-US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Установлена концентрация</a:t>
            </a:r>
          </a:p>
          <a:p>
            <a:pPr marL="457200" indent="-457200" algn="ctr">
              <a:buAutoNum type="arabicPeriod"/>
              <a:defRPr lang="en-US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величины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кислотного числа</a:t>
            </a:r>
          </a:p>
        </p:txBody>
      </p:sp>
      <p:pic>
        <p:nvPicPr>
          <p:cNvPr id="17" name="Рисунок 13">
            <a:extLst>
              <a:ext uri="{FF2B5EF4-FFF2-40B4-BE49-F238E27FC236}">
                <a16:creationId xmlns="" xmlns:a16="http://schemas.microsoft.com/office/drawing/2014/main" id="{A0359137-F08C-69DB-E2BE-62434748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5" r="22243"/>
          <a:stretch>
            <a:fillRect/>
          </a:stretch>
        </p:blipFill>
        <p:spPr bwMode="auto">
          <a:xfrm>
            <a:off x="7121525" y="0"/>
            <a:ext cx="4883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5">
            <a:extLst>
              <a:ext uri="{FF2B5EF4-FFF2-40B4-BE49-F238E27FC236}">
                <a16:creationId xmlns="" xmlns:a16="http://schemas.microsoft.com/office/drawing/2014/main" id="{8BAE0261-8308-D139-ED00-07EB80D0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422" y="1757372"/>
            <a:ext cx="580390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6">
            <a:extLst>
              <a:ext uri="{FF2B5EF4-FFF2-40B4-BE49-F238E27FC236}">
                <a16:creationId xmlns="" xmlns:a16="http://schemas.microsoft.com/office/drawing/2014/main" id="{DAC2CD00-7968-357E-F102-E969AA3D5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968" y="1882151"/>
            <a:ext cx="5182531" cy="404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2920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73414" y="294206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pic>
        <p:nvPicPr>
          <p:cNvPr id="2050" name="Picture 2" descr="https://dairynews.today/upload/iblock/542/800a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321741"/>
            <a:ext cx="3114255" cy="194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vsememy.ru/kartinki/wp-content/uploads/2023/03/1636176255_25-papik-pro-p-miratorg-logotip-foto-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https://papik.pro/grafic/uploads/posts/2023-04/1681560428_papik-pro-p-miratorg-logotip-vektor-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583" y="2058547"/>
            <a:ext cx="3354752" cy="47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.rbk.ru/v1_companies_s3/resized/1200xH/media/trademarks/6f343724-d3f8-477b-8e33-66c9ea8179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945" y="1021759"/>
            <a:ext cx="2338243" cy="233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modks.com/wp-content/uploads/2017/09/troparevo-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594" y="3697661"/>
            <a:ext cx="3383272" cy="223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thumbs.dreamstime.com/b/probiotics-bacteria-logo-design-healthy-nutrition-ingredient-therapeutic-probiotics-bacteria-logo-design-healthy-nutrition-1427275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826" y="3268150"/>
            <a:ext cx="2777629" cy="277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73414" y="294206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sp>
        <p:nvSpPr>
          <p:cNvPr id="2" name="AutoShape 4" descr="https://vsememy.ru/kartinki/wp-content/uploads/2023/03/1636176255_25-papik-pro-p-miratorg-logotip-foto-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13">
            <a:extLst>
              <a:ext uri="{FF2B5EF4-FFF2-40B4-BE49-F238E27FC236}">
                <a16:creationId xmlns="" xmlns:a16="http://schemas.microsoft.com/office/drawing/2014/main" id="{A0359137-F08C-69DB-E2BE-62434748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5" r="22243"/>
          <a:stretch>
            <a:fillRect/>
          </a:stretch>
        </p:blipFill>
        <p:spPr bwMode="auto">
          <a:xfrm>
            <a:off x="7121525" y="0"/>
            <a:ext cx="4883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https://konspekta.net/lektsiiorgimg/baza13/674401265098.files/image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524" y="310198"/>
            <a:ext cx="5010580" cy="474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152130692"/>
              </p:ext>
            </p:extLst>
          </p:nvPr>
        </p:nvGraphicFramePr>
        <p:xfrm>
          <a:off x="336583" y="2348166"/>
          <a:ext cx="5379522" cy="4370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23337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73414" y="294206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sp>
        <p:nvSpPr>
          <p:cNvPr id="2" name="AutoShape 4" descr="https://vsememy.ru/kartinki/wp-content/uploads/2023/03/1636176255_25-papik-pro-p-miratorg-logotip-foto-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https://sun2-18.userapi.com/impg/QctoMybnm2IIr11-Jsva46VS_OBZPx2qfzlZVQ/pFeXsol2Ed0.jpg?size=810x1080&amp;quality=95&amp;sign=8c18d374a751a2e4f6ae642467beaefe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33" y="1314492"/>
            <a:ext cx="1676448" cy="2235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54.userapi.com/impg/9r2TuFsYgsdR80OdaC3sddDoa9Os63VY4Zj5uw/bc3qkMeEwGU.jpg?size=810x1080&amp;quality=95&amp;sign=3e95601f45d8a47f90c04c2514e6475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025" y="1292092"/>
            <a:ext cx="1676448" cy="2235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sun2-22.userapi.com/impg/OnI2oZS0b-k_EBiyQQuuiDUgmRgwj4MAEw7d_A/DNZ4v1t_b-Q.jpg?size=1280x1280&amp;quality=95&amp;sign=3985d85b4bc9409cafce379f517363e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57" y="1312644"/>
            <a:ext cx="2132082" cy="2238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sun9-13.userapi.com/impg/ta1qdiRXGOcO9Ov5ecCj1XvX9tV8Dj8lMjvu6A/sWrLCoyc5po.jpg?size=1046x1080&amp;quality=95&amp;sign=2f3f4acbbb9636a0f4b87b2da37bfd24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541" y="4135011"/>
            <a:ext cx="2029484" cy="2230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s://sun9-21.userapi.com/impg/qeZwLfg-fMLXoIhyeeQB3AVccz2Yu5bVoLKMEw/wt8U-5P_MAA.jpg?size=810x1080&amp;quality=95&amp;sign=1a4275d4116381060d22fe223affe92f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769" y="4049486"/>
            <a:ext cx="1926506" cy="23158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35483" y="3800104"/>
            <a:ext cx="1051015" cy="498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3233" y="3560208"/>
            <a:ext cx="1631046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Федосеева Катрин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лидер, разработчик технологии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0023" y="3680156"/>
            <a:ext cx="1676448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Кожевникова Ангелина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по подбору сырья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46095" y="3680156"/>
            <a:ext cx="2018805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Дмитриенко Татьяна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лаборант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6174" y="4538764"/>
            <a:ext cx="1432146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Щербакова Надежда менеджер по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подбору рынка и анализу конкурентов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9457" y="4331925"/>
            <a:ext cx="2529444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Корчагин Максим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технический специалист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64472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73414" y="294206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rgbClr val="B345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участия в акселераторе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sp>
        <p:nvSpPr>
          <p:cNvPr id="2" name="AutoShape 4" descr="https://vsememy.ru/kartinki/wp-content/uploads/2023/03/1636176255_25-papik-pro-p-miratorg-logotip-foto-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5575" y="1488781"/>
            <a:ext cx="349606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  <a:defRPr lang="en-US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ряд научных исследований</a:t>
            </a:r>
          </a:p>
          <a:p>
            <a:pPr marL="457200" indent="-457200" algn="just">
              <a:buFont typeface="Wingdings" panose="05000000000000000000" pitchFamily="2" charset="2"/>
              <a:buChar char="v"/>
              <a:defRPr lang="en-US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технологическая линия производства</a:t>
            </a:r>
          </a:p>
          <a:p>
            <a:pPr marL="457200" indent="-457200" algn="just">
              <a:buFont typeface="Wingdings" panose="05000000000000000000" pitchFamily="2" charset="2"/>
              <a:buChar char="v"/>
              <a:defRPr lang="en-US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Введена оптимальная концентрация экстракта</a:t>
            </a:r>
          </a:p>
          <a:p>
            <a:pPr marL="457200" indent="-457200" algn="just">
              <a:buFont typeface="Wingdings" panose="05000000000000000000" pitchFamily="2" charset="2"/>
              <a:buChar char="v"/>
              <a:defRPr lang="en-US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Написаны ряд научных статей по мясоперерабатывающей промышленности </a:t>
            </a:r>
          </a:p>
          <a:p>
            <a:pPr marL="457200" indent="-457200" algn="just">
              <a:buFont typeface="Wingdings" panose="05000000000000000000" pitchFamily="2" charset="2"/>
              <a:buChar char="v"/>
              <a:defRPr lang="en-US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подача проекта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грантовую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деятельность в рамках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Росмолодежь.Гранты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3">
            <a:extLst>
              <a:ext uri="{FF2B5EF4-FFF2-40B4-BE49-F238E27FC236}">
                <a16:creationId xmlns="" xmlns:a16="http://schemas.microsoft.com/office/drawing/2014/main" id="{A0359137-F08C-69DB-E2BE-62434748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5" r="22243"/>
          <a:stretch>
            <a:fillRect/>
          </a:stretch>
        </p:blipFill>
        <p:spPr bwMode="auto">
          <a:xfrm>
            <a:off x="7121525" y="0"/>
            <a:ext cx="4883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5">
            <a:extLst>
              <a:ext uri="{FF2B5EF4-FFF2-40B4-BE49-F238E27FC236}">
                <a16:creationId xmlns="" xmlns:a16="http://schemas.microsoft.com/office/drawing/2014/main" id="{8BAE0261-8308-D139-ED00-07EB80D0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398" y="1712693"/>
            <a:ext cx="580390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4">
            <a:extLst>
              <a:ext uri="{FF2B5EF4-FFF2-40B4-BE49-F238E27FC236}">
                <a16:creationId xmlns:a16="http://schemas.microsoft.com/office/drawing/2014/main" xmlns="" id="{E70586BA-D1B6-440F-A305-D0E2C6835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735" y="1995055"/>
            <a:ext cx="5568563" cy="40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0669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 smtClean="0"/>
              <a:t>950 842 32 50</a:t>
            </a:r>
            <a:r>
              <a:rPr dirty="0" smtClean="0"/>
              <a:t>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dirty="0" smtClean="0"/>
              <a:t>mail</a:t>
            </a:r>
            <a:r>
              <a:rPr lang="ru-RU" dirty="0" smtClean="0"/>
              <a:t> </a:t>
            </a:r>
            <a:r>
              <a:rPr lang="en-US" dirty="0" smtClean="0"/>
              <a:t>katrinfv@yandex.ru</a:t>
            </a:r>
            <a:endParaRPr dirty="0"/>
          </a:p>
        </p:txBody>
      </p:sp>
      <p:pic>
        <p:nvPicPr>
          <p:cNvPr id="7170" name="Picture 2" descr="https://sun9-73.userapi.com/impg/fKR_IXbHXXkcmkH6DzxXO0gWmXpC2SyEnkIxgQ/mBxHwuZLGjo.jpg?size=720x970&amp;quality=95&amp;sign=0453a64481f10d54396d6247833b285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782" y="1805624"/>
            <a:ext cx="3868878" cy="506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3385</TotalTime>
  <Words>685</Words>
  <Application>Microsoft Office PowerPoint</Application>
  <PresentationFormat>Широкоэкранный</PresentationFormat>
  <Paragraphs>186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Century Gothic</vt:lpstr>
      <vt:lpstr>Corbel Light</vt:lpstr>
      <vt:lpstr>Gilroy-Bold</vt:lpstr>
      <vt:lpstr>Gilroy-ExtraBold</vt:lpstr>
      <vt:lpstr>Gilroy-Light</vt:lpstr>
      <vt:lpstr>Helvetica</vt:lpstr>
      <vt:lpstr>Helvetica Neue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39</cp:revision>
  <dcterms:modified xsi:type="dcterms:W3CDTF">2023-12-04T10:35:00Z</dcterms:modified>
</cp:coreProperties>
</file>