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  <p:sldMasterId id="2147483694" r:id="rId6"/>
  </p:sldMasterIdLst>
  <p:notesMasterIdLst>
    <p:notesMasterId r:id="rId17"/>
  </p:notesMasterIdLst>
  <p:handoutMasterIdLst>
    <p:handoutMasterId r:id="rId18"/>
  </p:handoutMasterIdLst>
  <p:sldIdLst>
    <p:sldId id="305" r:id="rId7"/>
    <p:sldId id="295" r:id="rId8"/>
    <p:sldId id="304" r:id="rId9"/>
    <p:sldId id="300" r:id="rId10"/>
    <p:sldId id="297" r:id="rId11"/>
    <p:sldId id="298" r:id="rId12"/>
    <p:sldId id="299" r:id="rId13"/>
    <p:sldId id="306" r:id="rId14"/>
    <p:sldId id="302" r:id="rId15"/>
    <p:sldId id="301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C8EC"/>
    <a:srgbClr val="DD5DC5"/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1" d="100"/>
          <a:sy n="71" d="100"/>
        </p:scale>
        <p:origin x="7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 /><Relationship Id="rId13" Type="http://schemas.openxmlformats.org/officeDocument/2006/relationships/slide" Target="slides/slide7.xml" /><Relationship Id="rId18" Type="http://schemas.openxmlformats.org/officeDocument/2006/relationships/handoutMaster" Target="handoutMasters/handoutMaster1.xml" /><Relationship Id="rId3" Type="http://schemas.openxmlformats.org/officeDocument/2006/relationships/customXml" Target="../customXml/item3.xml" /><Relationship Id="rId34" Type="http://schemas.openxmlformats.org/officeDocument/2006/relationships/presProps" Target="presProps.xml" /><Relationship Id="rId7" Type="http://schemas.openxmlformats.org/officeDocument/2006/relationships/slide" Target="slides/slide1.xml" /><Relationship Id="rId12" Type="http://schemas.openxmlformats.org/officeDocument/2006/relationships/slide" Target="slides/slide6.xml" /><Relationship Id="rId17" Type="http://schemas.openxmlformats.org/officeDocument/2006/relationships/notesMaster" Target="notesMasters/notesMaster1.xml" /><Relationship Id="rId33" Type="http://schemas.openxmlformats.org/officeDocument/2006/relationships/commentAuthors" Target="commentAuthors.xml" /><Relationship Id="rId2" Type="http://schemas.openxmlformats.org/officeDocument/2006/relationships/customXml" Target="../customXml/item2.xml" /><Relationship Id="rId16" Type="http://schemas.openxmlformats.org/officeDocument/2006/relationships/slide" Target="slides/slide10.xml" /><Relationship Id="rId1" Type="http://schemas.openxmlformats.org/officeDocument/2006/relationships/customXml" Target="../customXml/item1.xml" /><Relationship Id="rId6" Type="http://schemas.openxmlformats.org/officeDocument/2006/relationships/slideMaster" Target="slideMasters/slideMaster3.xml" /><Relationship Id="rId11" Type="http://schemas.openxmlformats.org/officeDocument/2006/relationships/slide" Target="slides/slide5.xml" /><Relationship Id="rId32" Type="http://customschemas.google.com/relationships/presentationmetadata" Target="metadata" /><Relationship Id="rId37" Type="http://schemas.openxmlformats.org/officeDocument/2006/relationships/tableStyles" Target="tableStyles.xml" /><Relationship Id="rId5" Type="http://schemas.openxmlformats.org/officeDocument/2006/relationships/slideMaster" Target="slideMasters/slideMaster2.xml" /><Relationship Id="rId15" Type="http://schemas.openxmlformats.org/officeDocument/2006/relationships/slide" Target="slides/slide9.xml" /><Relationship Id="rId36" Type="http://schemas.openxmlformats.org/officeDocument/2006/relationships/theme" Target="theme/theme1.xml" /><Relationship Id="rId10" Type="http://schemas.openxmlformats.org/officeDocument/2006/relationships/slide" Target="slides/slide4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3.xml" /><Relationship Id="rId14" Type="http://schemas.openxmlformats.org/officeDocument/2006/relationships/slide" Target="slides/slide8.xml" /><Relationship Id="rId35" Type="http://schemas.openxmlformats.org/officeDocument/2006/relationships/viewProps" Target="view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054180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6438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Relationship Id="rId6" Type="http://schemas.microsoft.com/office/2007/relationships/hdphoto" Target="../media/hdphoto1.wdp" /><Relationship Id="rId5" Type="http://schemas.openxmlformats.org/officeDocument/2006/relationships/image" Target="../media/image4.png" /><Relationship Id="rId4" Type="http://schemas.openxmlformats.org/officeDocument/2006/relationships/image" Target="../media/image3.svg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5.svg" /><Relationship Id="rId1" Type="http://schemas.openxmlformats.org/officeDocument/2006/relationships/slideMaster" Target="../slideMasters/slideMaster1.xml" /><Relationship Id="rId6" Type="http://schemas.microsoft.com/office/2007/relationships/hdphoto" Target="../media/hdphoto2.wdp" /><Relationship Id="rId5" Type="http://schemas.openxmlformats.org/officeDocument/2006/relationships/image" Target="../media/image4.png" /><Relationship Id="rId4" Type="http://schemas.openxmlformats.org/officeDocument/2006/relationships/image" Target="../media/image3.svg" 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8.svg" /><Relationship Id="rId4" Type="http://schemas.openxmlformats.org/officeDocument/2006/relationships/image" Target="../media/image7.png" 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8.svg" /><Relationship Id="rId4" Type="http://schemas.openxmlformats.org/officeDocument/2006/relationships/image" Target="../media/image7.png" 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8.svg" /><Relationship Id="rId4" Type="http://schemas.openxmlformats.org/officeDocument/2006/relationships/image" Target="../media/image7.png" 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9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8.svg" /><Relationship Id="rId5" Type="http://schemas.openxmlformats.org/officeDocument/2006/relationships/image" Target="../media/image7.png" /><Relationship Id="rId4" Type="http://schemas.microsoft.com/office/2007/relationships/hdphoto" Target="../media/hdphoto1.wdp" 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9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8.svg" /><Relationship Id="rId5" Type="http://schemas.openxmlformats.org/officeDocument/2006/relationships/image" Target="../media/image7.png" /><Relationship Id="rId4" Type="http://schemas.microsoft.com/office/2007/relationships/hdphoto" Target="../media/hdphoto1.wdp" 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10.png" /><Relationship Id="rId5" Type="http://schemas.openxmlformats.org/officeDocument/2006/relationships/image" Target="../media/image8.svg" /><Relationship Id="rId4" Type="http://schemas.openxmlformats.org/officeDocument/2006/relationships/image" Target="../media/image7.png" 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10.png" /><Relationship Id="rId5" Type="http://schemas.openxmlformats.org/officeDocument/2006/relationships/image" Target="../media/image8.svg" /><Relationship Id="rId4" Type="http://schemas.openxmlformats.org/officeDocument/2006/relationships/image" Target="../media/image7.png" 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9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8.svg" /><Relationship Id="rId5" Type="http://schemas.openxmlformats.org/officeDocument/2006/relationships/image" Target="../media/image7.png" /><Relationship Id="rId4" Type="http://schemas.microsoft.com/office/2007/relationships/hdphoto" Target="../media/hdphoto1.wdp" 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8.svg" /><Relationship Id="rId4" Type="http://schemas.openxmlformats.org/officeDocument/2006/relationships/image" Target="../media/image7.png" 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8.svg" /><Relationship Id="rId4" Type="http://schemas.openxmlformats.org/officeDocument/2006/relationships/image" Target="../media/image7.png" 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9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8.svg" /><Relationship Id="rId5" Type="http://schemas.openxmlformats.org/officeDocument/2006/relationships/image" Target="../media/image7.png" /><Relationship Id="rId4" Type="http://schemas.microsoft.com/office/2007/relationships/hdphoto" Target="../media/hdphoto1.wdp" 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10.png" /><Relationship Id="rId5" Type="http://schemas.openxmlformats.org/officeDocument/2006/relationships/image" Target="../media/image8.svg" /><Relationship Id="rId4" Type="http://schemas.openxmlformats.org/officeDocument/2006/relationships/image" Target="../media/image7.png" 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11.png" /><Relationship Id="rId1" Type="http://schemas.openxmlformats.org/officeDocument/2006/relationships/slideMaster" Target="../slideMasters/slideMaster2.xml" /><Relationship Id="rId6" Type="http://schemas.microsoft.com/office/2007/relationships/hdphoto" Target="../media/hdphoto3.wdp" /><Relationship Id="rId5" Type="http://schemas.openxmlformats.org/officeDocument/2006/relationships/image" Target="../media/image4.png" /><Relationship Id="rId4" Type="http://schemas.openxmlformats.org/officeDocument/2006/relationships/image" Target="../media/image8.svg" 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12.png" /><Relationship Id="rId1" Type="http://schemas.openxmlformats.org/officeDocument/2006/relationships/slideMaster" Target="../slideMasters/slideMaster2.xml" /><Relationship Id="rId6" Type="http://schemas.openxmlformats.org/officeDocument/2006/relationships/image" Target="../media/image8.svg" /><Relationship Id="rId5" Type="http://schemas.openxmlformats.org/officeDocument/2006/relationships/image" Target="../media/image7.png" /><Relationship Id="rId4" Type="http://schemas.microsoft.com/office/2007/relationships/hdphoto" Target="../media/hdphoto1.wdp" 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3.png" /><Relationship Id="rId1" Type="http://schemas.openxmlformats.org/officeDocument/2006/relationships/slideMaster" Target="../slideMasters/slideMaster2.xml" /><Relationship Id="rId6" Type="http://schemas.microsoft.com/office/2007/relationships/hdphoto" Target="../media/hdphoto4.wdp" /><Relationship Id="rId5" Type="http://schemas.openxmlformats.org/officeDocument/2006/relationships/image" Target="../media/image4.png" /><Relationship Id="rId4" Type="http://schemas.openxmlformats.org/officeDocument/2006/relationships/image" Target="../media/image3.svg" 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2.xml" /><Relationship Id="rId5" Type="http://schemas.microsoft.com/office/2007/relationships/hdphoto" Target="../media/hdphoto5.wdp" /><Relationship Id="rId4" Type="http://schemas.openxmlformats.org/officeDocument/2006/relationships/image" Target="../media/image4.png" 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4.png" /><Relationship Id="rId1" Type="http://schemas.openxmlformats.org/officeDocument/2006/relationships/slideMaster" Target="../slideMasters/slideMaster2.xml" /><Relationship Id="rId6" Type="http://schemas.microsoft.com/office/2007/relationships/hdphoto" Target="../media/hdphoto6.wdp" /><Relationship Id="rId5" Type="http://schemas.openxmlformats.org/officeDocument/2006/relationships/image" Target="../media/image4.png" /><Relationship Id="rId4" Type="http://schemas.openxmlformats.org/officeDocument/2006/relationships/image" Target="../media/image3.svg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3.xml" /><Relationship Id="rId6" Type="http://schemas.microsoft.com/office/2007/relationships/hdphoto" Target="../media/hdphoto1.wdp" /><Relationship Id="rId5" Type="http://schemas.openxmlformats.org/officeDocument/2006/relationships/image" Target="../media/image4.png" /><Relationship Id="rId4" Type="http://schemas.openxmlformats.org/officeDocument/2006/relationships/image" Target="../media/image3.svg" 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9.png" /><Relationship Id="rId1" Type="http://schemas.openxmlformats.org/officeDocument/2006/relationships/slideMaster" Target="../slideMasters/slideMaster3.xml" /><Relationship Id="rId6" Type="http://schemas.openxmlformats.org/officeDocument/2006/relationships/image" Target="../media/image8.svg" /><Relationship Id="rId5" Type="http://schemas.openxmlformats.org/officeDocument/2006/relationships/image" Target="../media/image7.png" /><Relationship Id="rId4" Type="http://schemas.microsoft.com/office/2007/relationships/hdphoto" Target="../media/hdphoto1.wdp" /></Relationships>
</file>

<file path=ppt/slideLayouts/_rels/slideLayout38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3.xml" /><Relationship Id="rId5" Type="http://schemas.openxmlformats.org/officeDocument/2006/relationships/image" Target="../media/image8.svg" /><Relationship Id="rId4" Type="http://schemas.openxmlformats.org/officeDocument/2006/relationships/image" Target="../media/image7.png" 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9.png" /><Relationship Id="rId1" Type="http://schemas.openxmlformats.org/officeDocument/2006/relationships/slideMaster" Target="../slideMasters/slideMaster3.xml" /><Relationship Id="rId6" Type="http://schemas.openxmlformats.org/officeDocument/2006/relationships/image" Target="../media/image8.svg" /><Relationship Id="rId5" Type="http://schemas.openxmlformats.org/officeDocument/2006/relationships/image" Target="../media/image7.png" /><Relationship Id="rId4" Type="http://schemas.microsoft.com/office/2007/relationships/hdphoto" Target="../media/hdphoto1.wdp" 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3.xml" /><Relationship Id="rId5" Type="http://schemas.openxmlformats.org/officeDocument/2006/relationships/image" Target="../media/image8.svg" /><Relationship Id="rId4" Type="http://schemas.openxmlformats.org/officeDocument/2006/relationships/image" Target="../media/image7.png" /></Relationships>
</file>

<file path=ppt/slideLayouts/_rels/slideLayout41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3.xml" /><Relationship Id="rId6" Type="http://schemas.openxmlformats.org/officeDocument/2006/relationships/image" Target="../media/image10.png" /><Relationship Id="rId5" Type="http://schemas.openxmlformats.org/officeDocument/2006/relationships/image" Target="../media/image8.svg" /><Relationship Id="rId4" Type="http://schemas.openxmlformats.org/officeDocument/2006/relationships/image" Target="../media/image7.png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18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843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371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662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438110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9505" y="4149091"/>
            <a:ext cx="14701121" cy="3733589"/>
          </a:xfrm>
        </p:spPr>
        <p:txBody>
          <a:bodyPr anchor="b">
            <a:normAutofit/>
          </a:bodyPr>
          <a:lstStyle>
            <a:lvl1pPr>
              <a:defRPr sz="890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9505" y="7882676"/>
            <a:ext cx="14701121" cy="1858367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539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507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61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015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769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523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277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031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7134287"/>
            <a:ext cx="2876858" cy="128467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937" y="7473742"/>
            <a:ext cx="1285803" cy="60245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6794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5626" y="1029781"/>
            <a:ext cx="14695001" cy="211346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9503" y="3520440"/>
            <a:ext cx="14701123" cy="62330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6907" y="1178720"/>
            <a:ext cx="2619415" cy="83704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808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9504" y="3396938"/>
            <a:ext cx="14701121" cy="2423520"/>
          </a:xfrm>
        </p:spPr>
        <p:txBody>
          <a:bodyPr anchor="b"/>
          <a:lstStyle>
            <a:lvl1pPr algn="l">
              <a:defRPr sz="659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9504" y="5824713"/>
            <a:ext cx="14701121" cy="1419660"/>
          </a:xfrm>
        </p:spPr>
        <p:txBody>
          <a:bodyPr anchor="t"/>
          <a:lstStyle>
            <a:lvl1pPr marL="0" indent="0" algn="l">
              <a:buNone/>
              <a:defRPr sz="329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07" y="5243990"/>
            <a:ext cx="2619415" cy="83704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937" y="5352830"/>
            <a:ext cx="1285803" cy="60245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4454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9503" y="3520440"/>
            <a:ext cx="7113382" cy="623307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57242" y="3508266"/>
            <a:ext cx="7113382" cy="623307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6907" y="1178720"/>
            <a:ext cx="2619415" cy="83704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937" y="1299841"/>
            <a:ext cx="1285803" cy="60245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9941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6903" y="3254960"/>
            <a:ext cx="6583849" cy="950832"/>
          </a:xfrm>
        </p:spPr>
        <p:txBody>
          <a:bodyPr anchor="b">
            <a:noAutofit/>
          </a:bodyPr>
          <a:lstStyle>
            <a:lvl1pPr marL="0" indent="0">
              <a:buNone/>
              <a:defRPr sz="3958" b="0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9503" y="4205794"/>
            <a:ext cx="7161250" cy="553419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78119" y="3249634"/>
            <a:ext cx="6594186" cy="950832"/>
          </a:xfrm>
        </p:spPr>
        <p:txBody>
          <a:bodyPr anchor="b">
            <a:noAutofit/>
          </a:bodyPr>
          <a:lstStyle>
            <a:lvl1pPr marL="0" indent="0">
              <a:buNone/>
              <a:defRPr sz="3958" b="0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818013" y="4200468"/>
            <a:ext cx="7154293" cy="553419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6907" y="1178720"/>
            <a:ext cx="2619415" cy="83704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937" y="1299841"/>
            <a:ext cx="1285803" cy="60245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3002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6907" y="1178720"/>
            <a:ext cx="2619415" cy="83704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1213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6907" y="1178720"/>
            <a:ext cx="2619415" cy="83704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8421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9504" y="736045"/>
            <a:ext cx="5779927" cy="1610915"/>
          </a:xfrm>
        </p:spPr>
        <p:txBody>
          <a:bodyPr anchor="b"/>
          <a:lstStyle>
            <a:lvl1pPr algn="l">
              <a:defRPr sz="3298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6383" y="736046"/>
            <a:ext cx="8544243" cy="8934689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69504" y="2637712"/>
            <a:ext cx="5779927" cy="7033019"/>
          </a:xfrm>
        </p:spPr>
        <p:txBody>
          <a:bodyPr/>
          <a:lstStyle>
            <a:lvl1pPr marL="0" indent="0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07" y="1178720"/>
            <a:ext cx="2619415" cy="83704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7935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9504" y="7920990"/>
            <a:ext cx="14701123" cy="935118"/>
          </a:xfrm>
        </p:spPr>
        <p:txBody>
          <a:bodyPr anchor="b">
            <a:normAutofit/>
          </a:bodyPr>
          <a:lstStyle>
            <a:lvl1pPr algn="l">
              <a:defRPr sz="3958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69503" y="1047692"/>
            <a:ext cx="14701123" cy="6360701"/>
          </a:xfrm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69504" y="8856108"/>
            <a:ext cx="14701123" cy="814625"/>
          </a:xfrm>
        </p:spPr>
        <p:txBody>
          <a:bodyPr>
            <a:normAutofit/>
          </a:bodyPr>
          <a:lstStyle>
            <a:lvl1pPr marL="0" indent="0">
              <a:buNone/>
              <a:defRPr sz="197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07" y="8104347"/>
            <a:ext cx="2619415" cy="83704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6937" y="8222095"/>
            <a:ext cx="1285803" cy="60245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1289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9504" y="1005840"/>
            <a:ext cx="14701121" cy="5143116"/>
          </a:xfrm>
        </p:spPr>
        <p:txBody>
          <a:bodyPr anchor="ctr">
            <a:normAutofit/>
          </a:bodyPr>
          <a:lstStyle>
            <a:lvl1pPr algn="l">
              <a:defRPr sz="7915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9504" y="7184176"/>
            <a:ext cx="14701121" cy="2567176"/>
          </a:xfrm>
        </p:spPr>
        <p:txBody>
          <a:bodyPr anchor="ctr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07" y="5243990"/>
            <a:ext cx="2619415" cy="83704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937" y="5352830"/>
            <a:ext cx="1285803" cy="60245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013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9447" y="1005840"/>
            <a:ext cx="13841234" cy="4777740"/>
          </a:xfrm>
        </p:spPr>
        <p:txBody>
          <a:bodyPr anchor="ctr">
            <a:normAutofit/>
          </a:bodyPr>
          <a:lstStyle>
            <a:lvl1pPr algn="l">
              <a:defRPr sz="7915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400358" y="5783580"/>
            <a:ext cx="12427464" cy="6286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63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9504" y="7184176"/>
            <a:ext cx="14701121" cy="2567176"/>
          </a:xfrm>
        </p:spPr>
        <p:txBody>
          <a:bodyPr anchor="ctr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6907" y="5243990"/>
            <a:ext cx="2619415" cy="83704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937" y="5352830"/>
            <a:ext cx="1285803" cy="60245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069055" y="1069208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327928" y="4793755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9033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9504" y="4023361"/>
            <a:ext cx="14701123" cy="4495994"/>
          </a:xfrm>
        </p:spPr>
        <p:txBody>
          <a:bodyPr anchor="b">
            <a:normAutofit/>
          </a:bodyPr>
          <a:lstStyle>
            <a:lvl1pPr algn="l">
              <a:defRPr sz="7915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69504" y="8549640"/>
            <a:ext cx="14701123" cy="120387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07" y="8104347"/>
            <a:ext cx="2619415" cy="83704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6937" y="8222095"/>
            <a:ext cx="1285803" cy="60245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5098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699447" y="1005840"/>
            <a:ext cx="13841234" cy="4777740"/>
          </a:xfrm>
        </p:spPr>
        <p:txBody>
          <a:bodyPr anchor="ctr">
            <a:normAutofit/>
          </a:bodyPr>
          <a:lstStyle>
            <a:lvl1pPr algn="l">
              <a:defRPr sz="7915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269503" y="7166610"/>
            <a:ext cx="14701123" cy="138303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958">
                <a:solidFill>
                  <a:schemeClr val="accent1"/>
                </a:solidFill>
              </a:defRPr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69504" y="8549640"/>
            <a:ext cx="14701123" cy="120387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6907" y="8104347"/>
            <a:ext cx="2619415" cy="83704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6937" y="8222095"/>
            <a:ext cx="1285803" cy="60245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069055" y="1069208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327928" y="4793755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1670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9504" y="1035222"/>
            <a:ext cx="14701121" cy="4752033"/>
          </a:xfrm>
        </p:spPr>
        <p:txBody>
          <a:bodyPr anchor="ctr">
            <a:normAutofit/>
          </a:bodyPr>
          <a:lstStyle>
            <a:lvl1pPr algn="l">
              <a:defRPr sz="7915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269503" y="7166610"/>
            <a:ext cx="14701123" cy="138303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958">
                <a:solidFill>
                  <a:schemeClr val="accent1"/>
                </a:solidFill>
              </a:defRPr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69504" y="8549640"/>
            <a:ext cx="14701123" cy="120387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07" y="8104347"/>
            <a:ext cx="2619415" cy="83704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6937" y="8222095"/>
            <a:ext cx="1285803" cy="60245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1413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6907" y="1178720"/>
            <a:ext cx="2619415" cy="83704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1874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26759" y="1035219"/>
            <a:ext cx="3640242" cy="8718298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69503" y="1035219"/>
            <a:ext cx="10680303" cy="871829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6907" y="1178720"/>
            <a:ext cx="2619415" cy="83704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8956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125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63701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13092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5565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4238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42466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theme" Target="../theme/theme1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5.xml" /><Relationship Id="rId6" Type="http://schemas.openxmlformats.org/officeDocument/2006/relationships/theme" Target="../theme/theme2.xml" /><Relationship Id="rId5" Type="http://schemas.openxmlformats.org/officeDocument/2006/relationships/slideLayout" Target="../slideLayouts/slideLayout19.xml" /><Relationship Id="rId4" Type="http://schemas.openxmlformats.org/officeDocument/2006/relationships/slideLayout" Target="../slideLayouts/slideLayout18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 /><Relationship Id="rId13" Type="http://schemas.openxmlformats.org/officeDocument/2006/relationships/slideLayout" Target="../slideLayouts/slideLayout32.xml" /><Relationship Id="rId18" Type="http://schemas.openxmlformats.org/officeDocument/2006/relationships/slideLayout" Target="../slideLayouts/slideLayout37.xml" /><Relationship Id="rId3" Type="http://schemas.openxmlformats.org/officeDocument/2006/relationships/slideLayout" Target="../slideLayouts/slideLayout22.xml" /><Relationship Id="rId21" Type="http://schemas.openxmlformats.org/officeDocument/2006/relationships/slideLayout" Target="../slideLayouts/slideLayout40.xml" /><Relationship Id="rId7" Type="http://schemas.openxmlformats.org/officeDocument/2006/relationships/slideLayout" Target="../slideLayouts/slideLayout26.xml" /><Relationship Id="rId12" Type="http://schemas.openxmlformats.org/officeDocument/2006/relationships/slideLayout" Target="../slideLayouts/slideLayout31.xml" /><Relationship Id="rId17" Type="http://schemas.openxmlformats.org/officeDocument/2006/relationships/slideLayout" Target="../slideLayouts/slideLayout36.xml" /><Relationship Id="rId2" Type="http://schemas.openxmlformats.org/officeDocument/2006/relationships/slideLayout" Target="../slideLayouts/slideLayout21.xml" /><Relationship Id="rId16" Type="http://schemas.openxmlformats.org/officeDocument/2006/relationships/slideLayout" Target="../slideLayouts/slideLayout35.xml" /><Relationship Id="rId20" Type="http://schemas.openxmlformats.org/officeDocument/2006/relationships/slideLayout" Target="../slideLayouts/slideLayout39.xml" /><Relationship Id="rId1" Type="http://schemas.openxmlformats.org/officeDocument/2006/relationships/slideLayout" Target="../slideLayouts/slideLayout20.xml" /><Relationship Id="rId6" Type="http://schemas.openxmlformats.org/officeDocument/2006/relationships/slideLayout" Target="../slideLayouts/slideLayout25.xml" /><Relationship Id="rId11" Type="http://schemas.openxmlformats.org/officeDocument/2006/relationships/slideLayout" Target="../slideLayouts/slideLayout30.xml" /><Relationship Id="rId5" Type="http://schemas.openxmlformats.org/officeDocument/2006/relationships/slideLayout" Target="../slideLayouts/slideLayout24.xml" /><Relationship Id="rId15" Type="http://schemas.openxmlformats.org/officeDocument/2006/relationships/slideLayout" Target="../slideLayouts/slideLayout34.xml" /><Relationship Id="rId23" Type="http://schemas.openxmlformats.org/officeDocument/2006/relationships/theme" Target="../theme/theme3.xml" /><Relationship Id="rId10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8.xml" /><Relationship Id="rId4" Type="http://schemas.openxmlformats.org/officeDocument/2006/relationships/slideLayout" Target="../slideLayouts/slideLayout23.xml" /><Relationship Id="rId9" Type="http://schemas.openxmlformats.org/officeDocument/2006/relationships/slideLayout" Target="../slideLayouts/slideLayout28.xml" /><Relationship Id="rId14" Type="http://schemas.openxmlformats.org/officeDocument/2006/relationships/slideLayout" Target="../slideLayouts/slideLayout33.xml" /><Relationship Id="rId22" Type="http://schemas.openxmlformats.org/officeDocument/2006/relationships/slideLayout" Target="../slideLayouts/slideLayout4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89" r:id="rId10"/>
    <p:sldLayoutId id="2147483690" r:id="rId11"/>
    <p:sldLayoutId id="2147483691" r:id="rId12"/>
    <p:sldLayoutId id="2147483692" r:id="rId13"/>
    <p:sldLayoutId id="214748369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" y="377190"/>
            <a:ext cx="4702031" cy="10953736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44886" y="-1296"/>
            <a:ext cx="3886057" cy="11309164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301562" cy="113157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75624" y="1029781"/>
            <a:ext cx="14695001" cy="2113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9503" y="3520440"/>
            <a:ext cx="14701123" cy="6412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085867" y="10115221"/>
            <a:ext cx="1890173" cy="611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69503" y="10124084"/>
            <a:ext cx="12565061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876937" y="1299841"/>
            <a:ext cx="128580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98">
                <a:solidFill>
                  <a:srgbClr val="FEFFFF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832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</p:sldLayoutIdLst>
  <p:txStyles>
    <p:titleStyle>
      <a:lvl1pPr algn="l" defTabSz="753923" rtl="0" eaLnBrk="1" latinLnBrk="0" hangingPunct="1">
        <a:spcBef>
          <a:spcPct val="0"/>
        </a:spcBef>
        <a:buNone/>
        <a:defRPr sz="5936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65442" indent="-565442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29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225125" indent="-471202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263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884807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230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638730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3392653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4146575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900498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5654421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6408344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36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3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38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39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40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39.xml" /><Relationship Id="rId5" Type="http://schemas.openxmlformats.org/officeDocument/2006/relationships/image" Target="../media/image25.jpeg" /><Relationship Id="rId4" Type="http://schemas.openxmlformats.org/officeDocument/2006/relationships/image" Target="../media/image24.png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4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5;p13">
            <a:extLst>
              <a:ext uri="{FF2B5EF4-FFF2-40B4-BE49-F238E27FC236}">
                <a16:creationId xmlns:a16="http://schemas.microsoft.com/office/drawing/2014/main" id="{AC27313F-D248-4D91-B204-9491D2C04978}"/>
              </a:ext>
            </a:extLst>
          </p:cNvPr>
          <p:cNvSpPr txBox="1"/>
          <p:nvPr/>
        </p:nvSpPr>
        <p:spPr>
          <a:xfrm>
            <a:off x="2951180" y="3474206"/>
            <a:ext cx="12889455" cy="2911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ClrTx/>
              <a:buSzPts val="1100"/>
              <a:defRPr/>
            </a:pPr>
            <a:r>
              <a:rPr lang="ru-RU" sz="4400" b="1" cap="all" dirty="0"/>
              <a:t>СОЗДАНИЕ БАЗЫ ДАННЫХ ДЕКОРАТИВНЫХ РАСТЕНИЙ ПРОИЗРАСТАЮЩИХ В </a:t>
            </a:r>
            <a:r>
              <a:rPr lang="ru-RU" sz="4400" b="1" cap="all" dirty="0" err="1"/>
              <a:t>КУЗБАссе</a:t>
            </a:r>
            <a:endParaRPr lang="ru-RU" sz="4400" b="1" cap="all" dirty="0"/>
          </a:p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endParaRPr kumimoji="0" lang="ru-RU" sz="4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endParaRPr kumimoji="0" lang="ru-RU" sz="4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endParaRPr lang="ru-RU" sz="4400" b="1" dirty="0">
              <a:solidFill>
                <a:sysClr val="windowText" lastClr="000000"/>
              </a:solidFill>
              <a:latin typeface="+mj-lt"/>
            </a:endParaRPr>
          </a:p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endParaRPr kumimoji="0" lang="ru-RU" sz="4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  <a:p>
            <a:pPr marL="274638" marR="0" lvl="0" indent="-274638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91440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050" name="Picture 2" descr="https://ksai.ru/images/novosti/240516/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7636" y="615459"/>
            <a:ext cx="2237941" cy="220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19518" y="9641541"/>
            <a:ext cx="462498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4400" b="1" dirty="0">
                <a:solidFill>
                  <a:sysClr val="windowText" lastClr="000000"/>
                </a:solidFill>
              </a:rPr>
              <a:t>Кузбасский ГАУ</a:t>
            </a:r>
          </a:p>
          <a:p>
            <a:endParaRPr lang="ru-RU" dirty="0"/>
          </a:p>
        </p:txBody>
      </p:sp>
      <p:pic>
        <p:nvPicPr>
          <p:cNvPr id="5124" name="Picture 4" descr="Акселерационная программа «Агростарт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585" y="615459"/>
            <a:ext cx="3498156" cy="233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352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8146447" cy="1135824"/>
          </a:xfrm>
        </p:spPr>
        <p:txBody>
          <a:bodyPr>
            <a:noAutofit/>
          </a:bodyPr>
          <a:lstStyle/>
          <a:p>
            <a:pPr algn="just"/>
            <a:r>
              <a:rPr lang="ru-RU" sz="3200" dirty="0"/>
              <a:t>Мобильное приложение </a:t>
            </a:r>
            <a:r>
              <a:rPr lang="en-US" sz="3200" dirty="0"/>
              <a:t>“</a:t>
            </a:r>
            <a:r>
              <a:rPr lang="ru-RU" sz="3200" dirty="0"/>
              <a:t>База данных декоративных растений произрастающих в Кузбассе </a:t>
            </a:r>
            <a:r>
              <a:rPr lang="en-US" sz="3200" dirty="0"/>
              <a:t>”</a:t>
            </a:r>
            <a:r>
              <a:rPr lang="ru-RU" sz="3200" dirty="0"/>
              <a:t> является инновационным продуктом созданным на основе многолетних данных по описанию декоративных растений естественно произрастающих и акклиматизированных в Кузбассе. Основной миссией данного проекта мы видим в том, что любой пользователь сможет самостоятельно определить вид растения встречаемого в Кузбассе через камеру мобильного телефона.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Актуальность проекта</a:t>
            </a:r>
          </a:p>
        </p:txBody>
      </p:sp>
      <p:pic>
        <p:nvPicPr>
          <p:cNvPr id="4098" name="Picture 2" descr="https://i.pinimg.com/originals/91/a0/b3/91a0b3744cf5c88d44502f0736846a1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06" y="5029199"/>
            <a:ext cx="6728576" cy="500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digital-discount.ru/wp-content/uploads/3/e/d/3edc4e772441dda19e861596b77e63b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843" y="5029199"/>
            <a:ext cx="8121301" cy="500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2566857"/>
            <a:ext cx="8793162" cy="7451202"/>
          </a:xfrm>
        </p:spPr>
        <p:txBody>
          <a:bodyPr>
            <a:normAutofit fontScale="92500" lnSpcReduction="20000"/>
          </a:bodyPr>
          <a:lstStyle/>
          <a:p>
            <a:pPr marL="530225" indent="-514350">
              <a:buFont typeface="+mj-lt"/>
              <a:buAutoNum type="arabicPeriod"/>
            </a:pPr>
            <a:r>
              <a:rPr lang="ru-RU" dirty="0"/>
              <a:t>Сложный в пользовании интерфейс </a:t>
            </a:r>
          </a:p>
          <a:p>
            <a:pPr marL="530225" indent="-514350">
              <a:buFont typeface="+mj-lt"/>
              <a:buAutoNum type="arabicPeriod"/>
            </a:pPr>
            <a:r>
              <a:rPr lang="ru-RU" dirty="0"/>
              <a:t>Нет версий на русском языке </a:t>
            </a:r>
          </a:p>
          <a:p>
            <a:pPr marL="530225" indent="-514350">
              <a:buFont typeface="+mj-lt"/>
              <a:buAutoNum type="arabicPeriod"/>
            </a:pPr>
            <a:r>
              <a:rPr lang="ru-RU" dirty="0"/>
              <a:t>Некоторые функции не являются бесплатными </a:t>
            </a:r>
          </a:p>
          <a:p>
            <a:pPr marL="530225" indent="-514350">
              <a:buFont typeface="+mj-lt"/>
              <a:buAutoNum type="arabicPeriod"/>
            </a:pPr>
            <a:r>
              <a:rPr lang="ru-RU" dirty="0"/>
              <a:t>Ограничения на количество снимков </a:t>
            </a:r>
          </a:p>
          <a:p>
            <a:pPr marL="530225" indent="-514350">
              <a:buFont typeface="+mj-lt"/>
              <a:buAutoNum type="arabicPeriod"/>
            </a:pPr>
            <a:r>
              <a:rPr lang="ru-RU" dirty="0"/>
              <a:t>Небольшая база данных растений</a:t>
            </a:r>
          </a:p>
          <a:p>
            <a:pPr marL="530225" indent="-514350">
              <a:buFont typeface="+mj-lt"/>
              <a:buAutoNum type="arabicPeriod"/>
            </a:pPr>
            <a:r>
              <a:rPr lang="ru-RU" dirty="0"/>
              <a:t>Навязчивая реклама </a:t>
            </a:r>
          </a:p>
          <a:p>
            <a:pPr marL="530225" indent="-514350">
              <a:buFont typeface="+mj-lt"/>
              <a:buAutoNum type="arabicPeriod"/>
            </a:pPr>
            <a:r>
              <a:rPr lang="ru-RU" dirty="0"/>
              <a:t>Ограниченная бесплатная идентификация растений по базисному тарифному плану </a:t>
            </a:r>
          </a:p>
          <a:p>
            <a:pPr marL="530225" indent="-514350">
              <a:buFont typeface="+mj-lt"/>
              <a:buAutoNum type="arabicPeriod"/>
            </a:pPr>
            <a:r>
              <a:rPr lang="ru-RU" dirty="0"/>
              <a:t>Только для </a:t>
            </a:r>
            <a:r>
              <a:rPr lang="en-US" dirty="0"/>
              <a:t>IOS</a:t>
            </a:r>
          </a:p>
          <a:p>
            <a:pPr marL="530225" indent="-514350">
              <a:buFont typeface="+mj-lt"/>
              <a:buAutoNum type="arabicPeriod"/>
            </a:pPr>
            <a:r>
              <a:rPr lang="ru-RU" dirty="0"/>
              <a:t>В тексте описания растений допускаются ошибки</a:t>
            </a:r>
          </a:p>
          <a:p>
            <a:pPr marL="530225" indent="-514350">
              <a:buFont typeface="+mj-lt"/>
              <a:buAutoNum type="arabicPeriod"/>
            </a:pPr>
            <a:r>
              <a:rPr lang="ru-RU" dirty="0"/>
              <a:t>Устаревший интерфейс</a:t>
            </a:r>
          </a:p>
          <a:p>
            <a:pPr marL="530225" indent="-514350">
              <a:buFont typeface="+mj-lt"/>
              <a:buAutoNum type="arabicPeriod"/>
            </a:pPr>
            <a:r>
              <a:rPr lang="ru-RU" dirty="0"/>
              <a:t>Нет информации об уходе за растениями </a:t>
            </a:r>
          </a:p>
          <a:p>
            <a:pPr marL="530225" indent="-514350">
              <a:buFont typeface="+mj-lt"/>
              <a:buAutoNum type="arabicPeriod"/>
            </a:pPr>
            <a:r>
              <a:rPr lang="ru-RU" dirty="0"/>
              <a:t> В базе нет описания растений произрастающих в Кузбассе</a:t>
            </a:r>
          </a:p>
          <a:p>
            <a:pPr marL="530225" indent="-514350"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4588" y="1394854"/>
            <a:ext cx="18295021" cy="911090"/>
          </a:xfrm>
        </p:spPr>
        <p:txBody>
          <a:bodyPr>
            <a:normAutofit/>
          </a:bodyPr>
          <a:lstStyle/>
          <a:p>
            <a:r>
              <a:rPr lang="ru-RU" sz="2800" dirty="0"/>
              <a:t>Основные проблемы возникающие при использовании существующих мобильных приложений по определению видов растений через камеру телефона</a:t>
            </a:r>
            <a:r>
              <a:rPr lang="en-US" sz="2800" dirty="0"/>
              <a:t>:</a:t>
            </a:r>
            <a:endParaRPr lang="ru-RU" sz="2800" dirty="0"/>
          </a:p>
        </p:txBody>
      </p:sp>
      <p:pic>
        <p:nvPicPr>
          <p:cNvPr id="4098" name="Picture 2" descr="https://lh3.googleusercontent.com/kqtlknvbkG6gMJW0WbWTHxRJg7g2FaRLuf_5qPWkJycBcXqFCcRTaUB_4nPILJRhWu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6257" y="3309376"/>
            <a:ext cx="48768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61824" y="7753436"/>
            <a:ext cx="18432491" cy="333372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Мобильное приложение </a:t>
            </a:r>
            <a:r>
              <a:rPr lang="en-US" dirty="0"/>
              <a:t>“</a:t>
            </a:r>
            <a:r>
              <a:rPr lang="ru-RU" dirty="0"/>
              <a:t>База данных декоративных растений произрастающих в Кузбассе </a:t>
            </a:r>
            <a:r>
              <a:rPr lang="en-US" dirty="0"/>
              <a:t>”</a:t>
            </a:r>
            <a:r>
              <a:rPr lang="ru-RU" dirty="0"/>
              <a:t> позволит пользователю</a:t>
            </a:r>
            <a:r>
              <a:rPr lang="en-US" dirty="0"/>
              <a:t>:</a:t>
            </a:r>
            <a:r>
              <a:rPr lang="ru-RU" dirty="0"/>
              <a:t> </a:t>
            </a:r>
          </a:p>
          <a:p>
            <a:pPr marL="473075" indent="-457200">
              <a:buAutoNum type="arabicPeriod"/>
            </a:pPr>
            <a:r>
              <a:rPr lang="ru-RU" dirty="0"/>
              <a:t>Самостоятельно определять растения через камеру мобильного телефона</a:t>
            </a:r>
          </a:p>
          <a:p>
            <a:pPr marL="473075" indent="-457200">
              <a:buAutoNum type="arabicPeriod"/>
            </a:pPr>
            <a:r>
              <a:rPr lang="ru-RU" dirty="0"/>
              <a:t>Удобный интерфейс на русском языке </a:t>
            </a:r>
          </a:p>
          <a:p>
            <a:pPr marL="473075" indent="-457200">
              <a:buAutoNum type="arabicPeriod"/>
            </a:pPr>
            <a:r>
              <a:rPr lang="ru-RU" dirty="0"/>
              <a:t>Базовый тариф позволит идентифицировать до 100 фотографий </a:t>
            </a:r>
          </a:p>
          <a:p>
            <a:pPr marL="473075" indent="-457200">
              <a:buAutoNum type="arabicPeriod"/>
            </a:pPr>
            <a:r>
              <a:rPr lang="ru-RU" dirty="0"/>
              <a:t>Мобильное приложение будет для </a:t>
            </a:r>
            <a:r>
              <a:rPr lang="en-US" dirty="0"/>
              <a:t>IOS </a:t>
            </a:r>
            <a:r>
              <a:rPr lang="ru-RU" dirty="0"/>
              <a:t>и </a:t>
            </a:r>
            <a:r>
              <a:rPr lang="en-US" dirty="0"/>
              <a:t>Android </a:t>
            </a:r>
            <a:endParaRPr lang="ru-RU" dirty="0"/>
          </a:p>
          <a:p>
            <a:pPr marL="473075" indent="-457200">
              <a:buAutoNum type="arabicPeriod"/>
            </a:pPr>
            <a:r>
              <a:rPr lang="ru-RU" dirty="0"/>
              <a:t>Каталог будет составлен на основе аннотированных списков многолетних исследований Кузбасса </a:t>
            </a:r>
          </a:p>
          <a:p>
            <a:pPr marL="473075" indent="-457200">
              <a:buAutoNum type="arabicPeriod"/>
            </a:pPr>
            <a:r>
              <a:rPr lang="ru-RU" dirty="0"/>
              <a:t>В мобильном приложении будут растения из Красной книги РФ и Кузбасса </a:t>
            </a:r>
          </a:p>
          <a:p>
            <a:pPr marL="473075" indent="-457200">
              <a:buAutoNum type="arabicPeriod"/>
            </a:pPr>
            <a:endParaRPr lang="ru-RU" dirty="0"/>
          </a:p>
          <a:p>
            <a:pPr marL="473075" indent="-457200">
              <a:buAutoNum type="arabicPeriod"/>
            </a:pPr>
            <a:endParaRPr lang="ru-RU" dirty="0"/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907" y="959128"/>
            <a:ext cx="9741217" cy="911089"/>
          </a:xfrm>
        </p:spPr>
        <p:txBody>
          <a:bodyPr>
            <a:normAutofit/>
          </a:bodyPr>
          <a:lstStyle/>
          <a:p>
            <a:r>
              <a:rPr lang="ru-RU" b="1" dirty="0"/>
              <a:t>Продукт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223" y="1656632"/>
            <a:ext cx="7854589" cy="542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Анализ рынка </a:t>
            </a:r>
          </a:p>
        </p:txBody>
      </p:sp>
      <p:pic>
        <p:nvPicPr>
          <p:cNvPr id="1026" name="Picture 2" descr="https://factory-pos-material.ru/wp-content/uploads/2020/06/05f43086040dcca1c1d8cd21a800567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718" y="4249271"/>
            <a:ext cx="8592671" cy="648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konspekta.net/studopediaru/baza19/2157928478994.files/image00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99" y="3577612"/>
            <a:ext cx="9433923" cy="6775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77956" y="3346780"/>
            <a:ext cx="3600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Som</a:t>
            </a:r>
            <a:r>
              <a:rPr lang="en-US" sz="2400" dirty="0"/>
              <a:t> 10</a:t>
            </a:r>
            <a:r>
              <a:rPr lang="ru-RU" sz="2400" dirty="0"/>
              <a:t>,</a:t>
            </a:r>
            <a:r>
              <a:rPr lang="en-US" sz="2400" dirty="0"/>
              <a:t>465 </a:t>
            </a:r>
            <a:r>
              <a:rPr lang="ru-RU" sz="2400" dirty="0" err="1"/>
              <a:t>млн.рублей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377956" y="2855804"/>
            <a:ext cx="3772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Sam 373,750 </a:t>
            </a:r>
            <a:r>
              <a:rPr lang="ru-RU" sz="2400" dirty="0" err="1"/>
              <a:t>млн.рублей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377956" y="2364827"/>
            <a:ext cx="3788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TAM 384</a:t>
            </a:r>
            <a:r>
              <a:rPr lang="ru-RU" sz="2400" dirty="0"/>
              <a:t>,962 </a:t>
            </a:r>
            <a:r>
              <a:rPr lang="ru-RU" sz="2400" dirty="0" err="1"/>
              <a:t>млн.рублей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393987" y="1802051"/>
            <a:ext cx="3772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Pam 7</a:t>
            </a:r>
            <a:r>
              <a:rPr lang="ru-RU" sz="2400" dirty="0"/>
              <a:t>69,925 </a:t>
            </a:r>
            <a:r>
              <a:rPr lang="ru-RU" sz="2400" dirty="0" err="1"/>
              <a:t>млн.рублей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920423"/>
            <a:ext cx="9634459" cy="829934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1 </a:t>
            </a:r>
            <a:r>
              <a:rPr lang="en-US" dirty="0" err="1"/>
              <a:t>PlantSnap</a:t>
            </a:r>
            <a:r>
              <a:rPr lang="en-US" dirty="0"/>
              <a:t> 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 Приложение не русифицировано.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dirty="0"/>
              <a:t>Приложение бесплатное, но требующая подписку.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dirty="0"/>
              <a:t>В приложении есть возможность определять растение камерой.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dirty="0"/>
              <a:t>База данных растений 650 тыс.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dirty="0"/>
              <a:t>Страна производства США</a:t>
            </a:r>
          </a:p>
          <a:p>
            <a:r>
              <a:rPr lang="ru-RU" dirty="0"/>
              <a:t>2 </a:t>
            </a:r>
            <a:r>
              <a:rPr lang="en-US" dirty="0" err="1"/>
              <a:t>LeafSnap</a:t>
            </a:r>
            <a:endParaRPr lang="en-US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Приложение</a:t>
            </a:r>
            <a:r>
              <a:rPr lang="en-US" dirty="0"/>
              <a:t> </a:t>
            </a:r>
            <a:r>
              <a:rPr lang="ru-RU" dirty="0"/>
              <a:t>не русифицировано.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Приложение платное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В приложение есть возможность определять растение камерой.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База данных 27 млн растений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Страна производства  Англия </a:t>
            </a:r>
          </a:p>
          <a:p>
            <a:r>
              <a:rPr lang="ru-RU" dirty="0"/>
              <a:t>3 </a:t>
            </a:r>
            <a:r>
              <a:rPr lang="en-US" dirty="0" err="1"/>
              <a:t>iPlant</a:t>
            </a:r>
            <a:endParaRPr lang="en-US" dirty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dirty="0"/>
              <a:t>Приложение не русифицировано.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dirty="0"/>
              <a:t>Приложение только для </a:t>
            </a:r>
            <a:r>
              <a:rPr lang="en-US" dirty="0" err="1"/>
              <a:t>Ipad</a:t>
            </a:r>
            <a:r>
              <a:rPr lang="ru-RU" dirty="0"/>
              <a:t>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dirty="0"/>
              <a:t>Страна производства Китай.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dirty="0"/>
              <a:t>Приложение бесплатное.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dirty="0"/>
              <a:t>База данных растений 500 тыс. 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73075" indent="-457200">
              <a:buAutoNum type="arabicPlain" startAt="3"/>
            </a:pPr>
            <a:endParaRPr lang="ru-RU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Анализ Конкурентов</a:t>
            </a:r>
          </a:p>
        </p:txBody>
      </p:sp>
      <p:pic>
        <p:nvPicPr>
          <p:cNvPr id="2066" name="Picture 18" descr="https://img.npsod.ru/wp-up/2020/06/21010248/plantsnap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3082" y="2041447"/>
            <a:ext cx="4967754" cy="280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s://cipwg.uconn.edu/wp-content/uploads/sites/244/2016/02/app-leafsna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7551" y="4843967"/>
            <a:ext cx="3004484" cy="252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s://www.lifewire.com/thmb/cD7kTEGh7xdEZhNC_qEbo3BXyeM=/1500x0/filters:no_upscale():max_bytes(150000):strip_icc()/the-8-best-plant-identification-apps-of-2020-50836252-8807a10da8a748faa558ddb192f7aea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7551" y="7618757"/>
            <a:ext cx="3663390" cy="26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14018" y="2113487"/>
            <a:ext cx="12482312" cy="258532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  </a:t>
            </a:r>
            <a:r>
              <a:rPr lang="ru-RU" sz="2800" b="1" dirty="0"/>
              <a:t>Ключевые виды деятельности</a:t>
            </a:r>
          </a:p>
          <a:p>
            <a:r>
              <a:rPr lang="ru-RU" sz="2400" dirty="0"/>
              <a:t>72.19 научные исследования и разработки в области исследования и технических наук.</a:t>
            </a:r>
          </a:p>
          <a:p>
            <a:r>
              <a:rPr lang="ru-RU" sz="2400" dirty="0"/>
              <a:t>62.01 разработка компьютерного программного обеспечения.</a:t>
            </a:r>
          </a:p>
          <a:p>
            <a:r>
              <a:rPr lang="ru-RU" sz="2400" dirty="0"/>
              <a:t>58.29 перевод или адаптация программного обеспечения общего пользования для конкретного рынка за свой счет. 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53858" y="4961176"/>
            <a:ext cx="11372024" cy="1785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400" b="1" dirty="0"/>
              <a:t>Ключевые партнеры </a:t>
            </a:r>
          </a:p>
          <a:p>
            <a:r>
              <a:rPr lang="ru-RU" sz="2400" dirty="0"/>
              <a:t>Ландшафтные фирмы</a:t>
            </a:r>
            <a:r>
              <a:rPr lang="en-US" sz="2400" dirty="0"/>
              <a:t>: </a:t>
            </a:r>
            <a:r>
              <a:rPr lang="ru-RU" sz="2400" dirty="0"/>
              <a:t>пятый сезон, моя усадьба, английский стиль (логотип)</a:t>
            </a:r>
          </a:p>
          <a:p>
            <a:r>
              <a:rPr lang="ru-RU" sz="2400" dirty="0"/>
              <a:t> Университет Кузбасский ГАУ </a:t>
            </a:r>
          </a:p>
          <a:p>
            <a:r>
              <a:rPr lang="ru-RU" sz="2400" dirty="0"/>
              <a:t>министерство природных ресурсов экологии Кузбасса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3338130" y="1227166"/>
            <a:ext cx="6081986" cy="141577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/>
              <a:t>Ключевые ресурсы</a:t>
            </a:r>
            <a:r>
              <a:rPr lang="en-US" sz="2400" b="1" dirty="0"/>
              <a:t>:</a:t>
            </a:r>
            <a:r>
              <a:rPr lang="ru-RU" sz="2400" b="1" dirty="0"/>
              <a:t> </a:t>
            </a:r>
          </a:p>
          <a:p>
            <a:r>
              <a:rPr lang="ru-RU" sz="2400" dirty="0"/>
              <a:t>специалисты, информационный ресурс, технологический ресурс</a:t>
            </a:r>
            <a:r>
              <a:rPr lang="ru-RU" dirty="0"/>
              <a:t>, 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14018" y="7092151"/>
            <a:ext cx="10580849" cy="2954655"/>
          </a:xfrm>
          <a:prstGeom prst="rect">
            <a:avLst/>
          </a:prstGeom>
          <a:solidFill>
            <a:srgbClr val="F4C8EC"/>
          </a:solidFill>
        </p:spPr>
        <p:txBody>
          <a:bodyPr wrap="square" rtlCol="0">
            <a:spAutoFit/>
          </a:bodyPr>
          <a:lstStyle/>
          <a:p>
            <a:r>
              <a:rPr lang="ru-RU" sz="2800" b="1" dirty="0"/>
              <a:t>Ценностное предложение </a:t>
            </a:r>
          </a:p>
          <a:p>
            <a:r>
              <a:rPr lang="ru-RU" sz="2400" dirty="0"/>
              <a:t>База данных декоративных растений произрастающих в Кузбассе </a:t>
            </a:r>
            <a:r>
              <a:rPr lang="en-US" sz="2400" dirty="0"/>
              <a:t>”</a:t>
            </a:r>
            <a:r>
              <a:rPr lang="ru-RU" sz="2400" dirty="0"/>
              <a:t> является инновационным продуктом созданным на основе многолетних данных по описанию декоративных растений естественно произрастающих и акклиматизированных в Кузбассе. Удобный в работе интерфейс на русском языке.</a:t>
            </a:r>
          </a:p>
          <a:p>
            <a:r>
              <a:rPr lang="ru-RU" sz="2400" b="1" dirty="0"/>
              <a:t>  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3919291" y="3283038"/>
            <a:ext cx="3483339" cy="14157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/>
              <a:t>Взаимоотношения с клиентами.</a:t>
            </a:r>
          </a:p>
          <a:p>
            <a:r>
              <a:rPr lang="en-US" sz="2400" dirty="0"/>
              <a:t>B2C B2B 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2796330" y="7861592"/>
            <a:ext cx="6073323" cy="141577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/>
              <a:t>Каналы сбыта </a:t>
            </a:r>
          </a:p>
          <a:p>
            <a:r>
              <a:rPr lang="en-US" sz="2400" dirty="0"/>
              <a:t>App store</a:t>
            </a:r>
            <a:r>
              <a:rPr lang="ru-RU" sz="2400" dirty="0"/>
              <a:t>,</a:t>
            </a:r>
            <a:r>
              <a:rPr lang="en-US" sz="2400" dirty="0"/>
              <a:t> Google play</a:t>
            </a:r>
            <a:r>
              <a:rPr lang="ru-RU" sz="2400" dirty="0"/>
              <a:t>, с собственного сайта мобильного приложения 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3057439" y="5307047"/>
            <a:ext cx="6072389" cy="1785104"/>
          </a:xfrm>
          <a:prstGeom prst="rect">
            <a:avLst/>
          </a:prstGeom>
          <a:solidFill>
            <a:srgbClr val="FFEAA7"/>
          </a:solidFill>
        </p:spPr>
        <p:txBody>
          <a:bodyPr wrap="square" rtlCol="0">
            <a:spAutoFit/>
          </a:bodyPr>
          <a:lstStyle/>
          <a:p>
            <a:r>
              <a:rPr lang="ru-RU" sz="2400" b="1" dirty="0"/>
              <a:t>Потоки поступления доходов</a:t>
            </a:r>
          </a:p>
          <a:p>
            <a:r>
              <a:rPr lang="ru-RU" sz="2400" dirty="0"/>
              <a:t>Реклама дли индустриальных партнеров, подписка на дополнительные опции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2478A0D-6D79-471C-BAFE-29690E6E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Финансовый план проекта</a:t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96B1FFF-8E55-4AAB-B1F1-DE49EE7986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1176" y="1855073"/>
            <a:ext cx="18094452" cy="8687421"/>
          </a:xfrm>
        </p:spPr>
        <p:txBody>
          <a:bodyPr>
            <a:normAutofit lnSpcReduction="10000"/>
          </a:bodyPr>
          <a:lstStyle/>
          <a:p>
            <a:r>
              <a:rPr lang="ru-RU" sz="2800" b="1" dirty="0"/>
              <a:t>На создание функционального прототипа мобильного приложения </a:t>
            </a:r>
            <a:r>
              <a:rPr lang="en-US" sz="2800" b="1" dirty="0"/>
              <a:t>“</a:t>
            </a:r>
            <a:r>
              <a:rPr lang="ru-RU" sz="2800" b="1" dirty="0"/>
              <a:t>База данных декоративных растений произрастающих в Кузбассе</a:t>
            </a:r>
            <a:r>
              <a:rPr lang="en-US" sz="2800" b="1" dirty="0"/>
              <a:t>”</a:t>
            </a:r>
            <a:r>
              <a:rPr lang="ru-RU" sz="2800" b="1" dirty="0"/>
              <a:t> необходимо</a:t>
            </a:r>
            <a:r>
              <a:rPr lang="en-US" sz="2800" b="1" dirty="0"/>
              <a:t>:</a:t>
            </a:r>
            <a:endParaRPr lang="ru-RU" sz="2800" b="1" dirty="0"/>
          </a:p>
          <a:p>
            <a:r>
              <a:rPr lang="ru-RU" sz="2800" dirty="0"/>
              <a:t>Заработная  плата </a:t>
            </a:r>
            <a:r>
              <a:rPr lang="en-US" sz="2800" dirty="0" err="1"/>
              <a:t>iT</a:t>
            </a:r>
            <a:r>
              <a:rPr lang="en-US" sz="2800" dirty="0"/>
              <a:t> </a:t>
            </a:r>
            <a:r>
              <a:rPr lang="ru-RU" sz="2800" dirty="0"/>
              <a:t>специалисту 300 000 рублей</a:t>
            </a:r>
          </a:p>
          <a:p>
            <a:r>
              <a:rPr lang="ru-RU" sz="2800" dirty="0"/>
              <a:t>Приобретение необходимой программной оболочки 50 000 рублей</a:t>
            </a:r>
          </a:p>
          <a:p>
            <a:r>
              <a:rPr lang="ru-RU" sz="2800" dirty="0"/>
              <a:t>Покупка оборудования 200 000 рублей</a:t>
            </a:r>
          </a:p>
          <a:p>
            <a:r>
              <a:rPr lang="ru-RU" sz="2800" dirty="0"/>
              <a:t>Разработка сайта 50 000 рублей</a:t>
            </a:r>
          </a:p>
          <a:p>
            <a:r>
              <a:rPr lang="ru-RU" sz="2800" dirty="0"/>
              <a:t>Оформление подачи заявки на патент программы ЭВМ(программного кода) и программного знака (иконка приложения) 70 000 рублей</a:t>
            </a:r>
          </a:p>
          <a:p>
            <a:r>
              <a:rPr lang="ru-RU" sz="2800" dirty="0"/>
              <a:t>Юридическое сопровождение, открытие ООО  30 000 рублей</a:t>
            </a:r>
          </a:p>
          <a:p>
            <a:r>
              <a:rPr lang="ru-RU" sz="2800" dirty="0"/>
              <a:t>Расходы на маркетинговое продвижение 250 000 рублей</a:t>
            </a:r>
          </a:p>
          <a:p>
            <a:r>
              <a:rPr lang="ru-RU" sz="2800" dirty="0"/>
              <a:t>Налоги 50 000 рублей</a:t>
            </a:r>
          </a:p>
          <a:p>
            <a:r>
              <a:rPr lang="ru-RU" sz="2800" b="1" dirty="0"/>
              <a:t>Итого</a:t>
            </a:r>
            <a:r>
              <a:rPr lang="en-US" sz="2800" b="1" dirty="0"/>
              <a:t>:</a:t>
            </a:r>
            <a:r>
              <a:rPr lang="ru-RU" sz="2800" b="1" dirty="0"/>
              <a:t> </a:t>
            </a:r>
            <a:r>
              <a:rPr lang="ru-RU" sz="2800" dirty="0"/>
              <a:t>1 000 000 рублей </a:t>
            </a:r>
          </a:p>
          <a:p>
            <a:r>
              <a:rPr lang="ru-RU" sz="2800" b="1" dirty="0"/>
              <a:t>Маржинальная прибыль </a:t>
            </a:r>
            <a:r>
              <a:rPr lang="ru-RU" sz="2800" dirty="0"/>
              <a:t>308 000 рублей</a:t>
            </a:r>
          </a:p>
          <a:p>
            <a:r>
              <a:rPr lang="ru-RU" sz="2800" b="1" dirty="0"/>
              <a:t>Возможные источники </a:t>
            </a:r>
            <a:r>
              <a:rPr lang="ru-RU" sz="2800" dirty="0"/>
              <a:t>финансирования создания функционального прототипа- грант </a:t>
            </a:r>
            <a:r>
              <a:rPr lang="en-US" sz="2800" dirty="0"/>
              <a:t>“</a:t>
            </a:r>
            <a:r>
              <a:rPr lang="ru-RU" sz="2800" dirty="0"/>
              <a:t>Студенческий </a:t>
            </a:r>
            <a:r>
              <a:rPr lang="ru-RU" sz="2800" dirty="0" err="1"/>
              <a:t>стартап</a:t>
            </a:r>
            <a:r>
              <a:rPr lang="en-US" sz="2800" dirty="0"/>
              <a:t>”</a:t>
            </a:r>
            <a:r>
              <a:rPr lang="ru-RU" sz="2800" dirty="0"/>
              <a:t> (ФСИ</a:t>
            </a:r>
            <a:r>
              <a:rPr lang="en-US" sz="2800" dirty="0"/>
              <a:t>)</a:t>
            </a:r>
            <a:r>
              <a:rPr lang="ru-RU" sz="2800" dirty="0"/>
              <a:t>, поиск инверторов на специализированых мероприятиях (ярмарки </a:t>
            </a:r>
            <a:r>
              <a:rPr lang="ru-RU" sz="2800" dirty="0" err="1"/>
              <a:t>стартап</a:t>
            </a:r>
            <a:r>
              <a:rPr lang="ru-RU" sz="2800" dirty="0"/>
              <a:t> проектов) </a:t>
            </a:r>
          </a:p>
          <a:p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042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09741" y="3644153"/>
            <a:ext cx="4968330" cy="5441217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1. Участие в акселерационной программе Агро-стар</a:t>
            </a:r>
          </a:p>
          <a:p>
            <a:r>
              <a:rPr lang="ru-RU" sz="2400" dirty="0"/>
              <a:t>2. Подтверждение жизнеспособности идеи мобильного приложения </a:t>
            </a:r>
            <a:r>
              <a:rPr lang="en-US" sz="2400" dirty="0"/>
              <a:t>“</a:t>
            </a:r>
            <a:r>
              <a:rPr lang="ru-RU" sz="2400" dirty="0"/>
              <a:t>База данных декоративных растений произрастающих в Кузбассе </a:t>
            </a:r>
            <a:r>
              <a:rPr lang="en-US" sz="2400" dirty="0"/>
              <a:t>”</a:t>
            </a:r>
            <a:endParaRPr lang="ru-RU" sz="2400" dirty="0"/>
          </a:p>
          <a:p>
            <a:r>
              <a:rPr lang="ru-RU" sz="2400" dirty="0"/>
              <a:t>3. Проблемное интервью</a:t>
            </a:r>
          </a:p>
          <a:p>
            <a:r>
              <a:rPr lang="ru-RU" sz="2400" dirty="0"/>
              <a:t>4. Анализ конкурентов</a:t>
            </a:r>
          </a:p>
          <a:p>
            <a:r>
              <a:rPr lang="ru-RU" sz="2400" dirty="0"/>
              <a:t>5. Анализ рынка</a:t>
            </a:r>
          </a:p>
          <a:p>
            <a:r>
              <a:rPr lang="ru-RU" sz="2400" dirty="0"/>
              <a:t>6. Проработка функциональной модели до стадии </a:t>
            </a:r>
            <a:r>
              <a:rPr lang="en-US" sz="2400" dirty="0"/>
              <a:t>TRL2</a:t>
            </a:r>
            <a:endParaRPr lang="ru-RU" sz="2400" dirty="0"/>
          </a:p>
          <a:p>
            <a:endParaRPr lang="ru-RU" sz="2400" dirty="0"/>
          </a:p>
          <a:p>
            <a:endParaRPr lang="ru-RU" dirty="0"/>
          </a:p>
        </p:txBody>
      </p:sp>
      <p:sp>
        <p:nvSpPr>
          <p:cNvPr id="51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7794" y="3644152"/>
            <a:ext cx="4968875" cy="5440363"/>
          </a:xfrm>
        </p:spPr>
        <p:txBody>
          <a:bodyPr>
            <a:normAutofit/>
          </a:bodyPr>
          <a:lstStyle/>
          <a:p>
            <a:r>
              <a:rPr lang="ru-RU" sz="2400" dirty="0"/>
              <a:t>1. Участие в конкурсной программе </a:t>
            </a:r>
            <a:r>
              <a:rPr lang="en-US" sz="2400" dirty="0"/>
              <a:t>“</a:t>
            </a:r>
            <a:r>
              <a:rPr lang="ru-RU" sz="2400" dirty="0"/>
              <a:t>Студенческий </a:t>
            </a:r>
            <a:r>
              <a:rPr lang="ru-RU" sz="2400" dirty="0" err="1"/>
              <a:t>стартап</a:t>
            </a:r>
            <a:r>
              <a:rPr lang="en-US" sz="2400" dirty="0"/>
              <a:t>”</a:t>
            </a:r>
            <a:r>
              <a:rPr lang="ru-RU" sz="2400" dirty="0"/>
              <a:t> (ФСИ)</a:t>
            </a:r>
          </a:p>
          <a:p>
            <a:r>
              <a:rPr lang="ru-RU" sz="2400" dirty="0"/>
              <a:t>2. Открытие ООО </a:t>
            </a:r>
          </a:p>
          <a:p>
            <a:r>
              <a:rPr lang="ru-RU" sz="2400" dirty="0"/>
              <a:t>3. Разработка сайта </a:t>
            </a:r>
          </a:p>
          <a:p>
            <a:r>
              <a:rPr lang="ru-RU" sz="2400" dirty="0"/>
              <a:t>4. Создание функционального прототипа </a:t>
            </a:r>
            <a:r>
              <a:rPr lang="en-US" sz="2400" dirty="0"/>
              <a:t>TRL3</a:t>
            </a:r>
            <a:endParaRPr lang="ru-RU" sz="2400" dirty="0"/>
          </a:p>
          <a:p>
            <a:r>
              <a:rPr lang="ru-RU" sz="2400" dirty="0"/>
              <a:t>5. Подача заявки на патент программы ЭВМ (программного кода) и программного знака (иконка приложения)  </a:t>
            </a:r>
          </a:p>
          <a:p>
            <a:endParaRPr lang="ru-RU" sz="2400" dirty="0"/>
          </a:p>
        </p:txBody>
      </p:sp>
      <p:sp>
        <p:nvSpPr>
          <p:cNvPr id="52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93242" y="3644152"/>
            <a:ext cx="4968330" cy="5441217"/>
          </a:xfrm>
        </p:spPr>
        <p:txBody>
          <a:bodyPr>
            <a:normAutofit/>
          </a:bodyPr>
          <a:lstStyle/>
          <a:p>
            <a:r>
              <a:rPr lang="ru-RU" sz="2400" dirty="0"/>
              <a:t>1. Маркетинговая стратегия первых продаж базисной версии</a:t>
            </a:r>
          </a:p>
          <a:p>
            <a:r>
              <a:rPr lang="ru-RU" sz="2400" dirty="0"/>
              <a:t>2. Получение обратной связи от первых пользователей </a:t>
            </a:r>
          </a:p>
          <a:p>
            <a:r>
              <a:rPr lang="ru-RU" sz="2400" dirty="0"/>
              <a:t>3. Презентация базисной версии мобильного приложения </a:t>
            </a:r>
            <a:r>
              <a:rPr lang="en-US" sz="2400" dirty="0"/>
              <a:t>“</a:t>
            </a:r>
            <a:r>
              <a:rPr lang="ru-RU" sz="2400" dirty="0"/>
              <a:t>База данных декоративных растений произрастающих в Кузбассе </a:t>
            </a:r>
            <a:r>
              <a:rPr lang="en-US" sz="2400" dirty="0"/>
              <a:t>”</a:t>
            </a:r>
            <a:endParaRPr lang="ru-RU" sz="2400" dirty="0"/>
          </a:p>
          <a:p>
            <a:r>
              <a:rPr lang="ru-RU" sz="2400" dirty="0"/>
              <a:t> </a:t>
            </a:r>
          </a:p>
        </p:txBody>
      </p:sp>
      <p:sp>
        <p:nvSpPr>
          <p:cNvPr id="46" name="Стрелка вправо 45"/>
          <p:cNvSpPr/>
          <p:nvPr/>
        </p:nvSpPr>
        <p:spPr>
          <a:xfrm>
            <a:off x="6459258" y="6122017"/>
            <a:ext cx="387349" cy="484632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 вправо 53"/>
          <p:cNvSpPr/>
          <p:nvPr/>
        </p:nvSpPr>
        <p:spPr>
          <a:xfrm>
            <a:off x="12501281" y="6122445"/>
            <a:ext cx="387349" cy="484632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3158530" y="2513870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/>
              <a:t>2023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276855" y="2513870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/>
              <a:t>2024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5242031" y="2513869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67800" y="8449776"/>
            <a:ext cx="4134612" cy="2103120"/>
          </a:xfrm>
        </p:spPr>
        <p:txBody>
          <a:bodyPr/>
          <a:lstStyle/>
          <a:p>
            <a:r>
              <a:rPr lang="ru-RU" dirty="0"/>
              <a:t>Студент инженерного факультета, направление </a:t>
            </a:r>
            <a:r>
              <a:rPr lang="en-US" dirty="0"/>
              <a:t>“</a:t>
            </a:r>
            <a:r>
              <a:rPr lang="ru-RU" dirty="0"/>
              <a:t>Ландшафтная архитектура</a:t>
            </a:r>
            <a:r>
              <a:rPr lang="en-US" dirty="0"/>
              <a:t>”</a:t>
            </a:r>
            <a:r>
              <a:rPr lang="ru-RU" dirty="0"/>
              <a:t> </a:t>
            </a:r>
          </a:p>
        </p:txBody>
      </p:sp>
      <p:pic>
        <p:nvPicPr>
          <p:cNvPr id="20" name="Рисунок 19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4" b="5504"/>
          <a:stretch>
            <a:fillRect/>
          </a:stretch>
        </p:blipFill>
        <p:spPr>
          <a:xfrm>
            <a:off x="3044209" y="2839519"/>
            <a:ext cx="4927227" cy="4930883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97333" y="7978482"/>
            <a:ext cx="4134612" cy="438912"/>
          </a:xfrm>
        </p:spPr>
        <p:txBody>
          <a:bodyPr/>
          <a:lstStyle/>
          <a:p>
            <a:r>
              <a:rPr lang="ru-RU" dirty="0"/>
              <a:t>Фейлер Константин</a:t>
            </a:r>
          </a:p>
        </p:txBody>
      </p:sp>
      <p:sp>
        <p:nvSpPr>
          <p:cNvPr id="25" name="TextBox 24"/>
          <p:cNvSpPr txBox="1"/>
          <p:nvPr/>
        </p:nvSpPr>
        <p:spPr>
          <a:xfrm flipH="1">
            <a:off x="4082778" y="2169774"/>
            <a:ext cx="2529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Лидер команды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C90DA7-AB60-77A3-EFA7-A85EC1CDF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2835" y="2836700"/>
            <a:ext cx="3287080" cy="49337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5ED3A6-2419-0670-4B74-B7526EE00825}"/>
              </a:ext>
            </a:extLst>
          </p:cNvPr>
          <p:cNvSpPr txBox="1"/>
          <p:nvPr/>
        </p:nvSpPr>
        <p:spPr>
          <a:xfrm flipH="1">
            <a:off x="11832244" y="2106918"/>
            <a:ext cx="2408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dirty="0"/>
              <a:t>Наставник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D61EA0-7553-DBF4-02C0-F06293C06EC7}"/>
              </a:ext>
            </a:extLst>
          </p:cNvPr>
          <p:cNvSpPr txBox="1"/>
          <p:nvPr/>
        </p:nvSpPr>
        <p:spPr>
          <a:xfrm>
            <a:off x="9136884" y="4742783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37FF3A-F158-9F96-5408-D726228A0517}"/>
              </a:ext>
            </a:extLst>
          </p:cNvPr>
          <p:cNvSpPr txBox="1"/>
          <p:nvPr/>
        </p:nvSpPr>
        <p:spPr>
          <a:xfrm>
            <a:off x="10826923" y="7988111"/>
            <a:ext cx="478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b="1" dirty="0"/>
              <a:t>Мельникова Ирина Игоревна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C135CF-A1ED-C1DE-94DD-501C84AF6FF3}"/>
              </a:ext>
            </a:extLst>
          </p:cNvPr>
          <p:cNvSpPr txBox="1"/>
          <p:nvPr/>
        </p:nvSpPr>
        <p:spPr>
          <a:xfrm>
            <a:off x="5025642" y="5503295"/>
            <a:ext cx="100512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f-ZA" dirty="0"/>
              <a:t>Nyakumi Neko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2F1CD2-6AF1-A1E0-361D-8632648817BB}"/>
              </a:ext>
            </a:extLst>
          </p:cNvPr>
          <p:cNvSpPr txBox="1"/>
          <p:nvPr/>
        </p:nvSpPr>
        <p:spPr>
          <a:xfrm>
            <a:off x="9136884" y="4742783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2C4C20-E850-D97C-A17E-CB9A25AB60AD}"/>
              </a:ext>
            </a:extLst>
          </p:cNvPr>
          <p:cNvSpPr txBox="1"/>
          <p:nvPr/>
        </p:nvSpPr>
        <p:spPr>
          <a:xfrm>
            <a:off x="10826923" y="8501715"/>
            <a:ext cx="54330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dirty="0"/>
              <a:t>Преподаватель информационных технологий в ландшафтном проектировании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dae585fd-f7dc-4d5a-b1b8-e5742ef77c8f"/>
    <ds:schemaRef ds:uri="f3f21cfc-4d3e-42b1-8a95-d7209818f9d6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schemas.microsoft.com/office/2006/metadata/properties"/>
    <ds:schemaRef ds:uri="http://www.w3.org/2000/xmln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4545</TotalTime>
  <Words>707</Words>
  <Application>Microsoft Office PowerPoint</Application>
  <PresentationFormat>Произвольный</PresentationFormat>
  <Paragraphs>117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ОБЛОЖКИ</vt:lpstr>
      <vt:lpstr>РАЗДЕЛИТЕЛИ</vt:lpstr>
      <vt:lpstr>Легкий дым</vt:lpstr>
      <vt:lpstr>Презентация PowerPoint</vt:lpstr>
      <vt:lpstr>Актуальность проекта</vt:lpstr>
      <vt:lpstr>Проблема</vt:lpstr>
      <vt:lpstr>Продукт</vt:lpstr>
      <vt:lpstr>Анализ рынка </vt:lpstr>
      <vt:lpstr>Анализ Конкурентов</vt:lpstr>
      <vt:lpstr>Бизнес-модель</vt:lpstr>
      <vt:lpstr>Финансовый план проекта </vt:lpstr>
      <vt:lpstr>Планы развития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Толстой Никитос</cp:lastModifiedBy>
  <cp:revision>276</cp:revision>
  <dcterms:created xsi:type="dcterms:W3CDTF">2021-03-01T12:07:13Z</dcterms:created>
  <dcterms:modified xsi:type="dcterms:W3CDTF">2023-12-01T17:01:51Z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