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0" r:id="rId5"/>
    <p:sldId id="257" r:id="rId6"/>
    <p:sldId id="258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92B8"/>
    <a:srgbClr val="7E74A4"/>
    <a:srgbClr val="E1D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C3DBF-6A22-45CE-89E4-06276AB81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221BD8-64C9-469B-9FC7-44F21B773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505A19-AE19-4C6E-BD43-5E42BABE9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D27D6-986E-469C-AF0F-77C795F8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77503A-E06C-439E-BCCC-A24FAA09A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0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728804-BD21-4ECC-B7DC-2FED18D5A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3B7A75-E0D2-42A4-91DC-73716E18B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0B36BE-AF95-4B2B-AE66-B31356536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779C6-F039-42B4-A296-90DECDD7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FBF939-810B-4A23-8D78-2567E58E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89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0D0AD-BCA8-4994-BD3A-B9948FE0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7A4BF6-5D9A-4D4A-9024-4A5D4A70D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D18727-8BCC-4EA5-BF0E-BC8E90668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FBDDD4-9768-4327-A795-3D648387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2EC8AE-5BB5-4875-BF10-2AF40628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7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B6DF2-F06E-468B-8B39-36D95521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AE0D4C-7DBE-4369-97D9-843CEA1F7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FCCCE4-B32B-45B5-9765-3B482E296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198499-E9B2-4620-9AA4-22F33F96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FF05D3-1F7B-4AC0-B9FD-6242CB1D4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FF8D43-5BC2-4EB3-B2C5-DA0F1EC3B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46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A3589-060A-48D7-B76E-3C377A83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D93635-A754-4A1B-A29D-7346A9E41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9E19E6-F9CE-4913-BFAA-9CEA292CB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9DE3A12-31A6-49D0-B170-F2BE5D6F64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E1BF4E-6344-43DD-B8C9-02C288FE5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FAAF11C-5333-436C-8C9C-A47B35645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B7ACC8-CB26-4A37-A1B0-314522A38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95B85E-5F38-43D1-8347-EAE0C8BDE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79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299F28-402D-4224-A73A-95A3FDC6B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7BB63B-055A-48FA-A626-D6C59A6B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C1095B-3845-4541-9673-2ACC9BC4C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8E87EE5-3561-4DBA-AE03-4BE52B464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965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8D4A077-2B24-4FF3-AD68-52010D7FB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0D13D8-35C5-4DB9-ADC6-6F63F9C8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E22E29-1A55-43A7-BD3A-643765BB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45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042D1-785D-4ADE-A0BE-1A01AFEFA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F66BD9-ED72-425B-8278-51B6758D5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168A4F-20C8-447C-BC88-217FD2D9B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09ACE7-04CC-4882-949B-EA657F3B5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060DFE-695E-4EDA-B7C4-24A6DF91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9FC0C7-7C04-4716-B8F5-56E74BE8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793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B6D73-2D41-4870-ABE2-D1246E1F6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DAB6077-8A82-4920-AD1B-897329A903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F47958-013A-4F99-9CCE-66500139D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D0AD2C-75D6-4245-BFDE-2115AE667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E68A23-EA15-4BEE-8C39-96F24CA5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FFE28C-C1AF-43C4-B531-672B861EF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457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D106F-A6F1-4A97-8F41-2D09E8E3D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CDDFE1-7BCC-4FC7-A944-639C6AD5D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AED534-0CDA-4AA9-9F31-6487E8FCC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C6E9E5-206D-4417-9E10-B1483AA60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B3455-3C50-412B-8AEE-A193D9F7F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73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E2D29F-B89E-4AD3-A052-850B8F10A1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CB2155-DB18-4251-862C-FC8C20985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148B48-50AE-4DE0-AC33-4D032661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AFAE74-0891-4C11-A79E-F536C1BB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5D6789-8763-45AF-8993-95554997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3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402A0-8C34-479B-AFAC-4D74CE67D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901868-FF36-443A-A2CF-87FAB5A39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3E7262-27E5-4607-826F-AB970A8F06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1C9F1-65C6-4AD8-A428-AF5CF5175373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4950B7-85A6-4726-A4F4-8A03C3F793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CC002D-1A49-4529-8341-C6EA60A5E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49DF4-6347-4965-8AF7-C662606C9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0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B63A7F-5CE8-4A70-9DB1-D0CEB8A3D5BA}"/>
              </a:ext>
            </a:extLst>
          </p:cNvPr>
          <p:cNvSpPr/>
          <p:nvPr/>
        </p:nvSpPr>
        <p:spPr>
          <a:xfrm>
            <a:off x="140721" y="197223"/>
            <a:ext cx="11725836" cy="646355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C98F3-AE63-4F6B-833C-7AF75B991AE8}"/>
              </a:ext>
            </a:extLst>
          </p:cNvPr>
          <p:cNvSpPr/>
          <p:nvPr/>
        </p:nvSpPr>
        <p:spPr>
          <a:xfrm>
            <a:off x="6003639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E393776-89E0-45C7-AFB8-501E9A948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97" y="447040"/>
            <a:ext cx="783583" cy="8313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36E6EC-0DA2-43C9-1B12-E9E5E1E14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10" y="3276253"/>
            <a:ext cx="4217824" cy="28839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5981869-2203-4137-864B-3841FBF2B2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275" t="14942" r="11268" b="11911"/>
          <a:stretch>
            <a:fillRect/>
          </a:stretch>
        </p:blipFill>
        <p:spPr>
          <a:xfrm>
            <a:off x="1689086" y="447040"/>
            <a:ext cx="783584" cy="721360"/>
          </a:xfrm>
          <a:custGeom>
            <a:avLst/>
            <a:gdLst>
              <a:gd name="connsiteX0" fmla="*/ 391792 w 783584"/>
              <a:gd name="connsiteY0" fmla="*/ 0 h 721360"/>
              <a:gd name="connsiteX1" fmla="*/ 783584 w 783584"/>
              <a:gd name="connsiteY1" fmla="*/ 360680 h 721360"/>
              <a:gd name="connsiteX2" fmla="*/ 391792 w 783584"/>
              <a:gd name="connsiteY2" fmla="*/ 721360 h 721360"/>
              <a:gd name="connsiteX3" fmla="*/ 0 w 783584"/>
              <a:gd name="connsiteY3" fmla="*/ 360680 h 721360"/>
              <a:gd name="connsiteX4" fmla="*/ 391792 w 783584"/>
              <a:gd name="connsiteY4" fmla="*/ 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584" h="721360">
                <a:moveTo>
                  <a:pt x="391792" y="0"/>
                </a:moveTo>
                <a:cubicBezTo>
                  <a:pt x="608173" y="0"/>
                  <a:pt x="783584" y="161482"/>
                  <a:pt x="783584" y="360680"/>
                </a:cubicBezTo>
                <a:cubicBezTo>
                  <a:pt x="783584" y="559878"/>
                  <a:pt x="608173" y="721360"/>
                  <a:pt x="391792" y="721360"/>
                </a:cubicBezTo>
                <a:cubicBezTo>
                  <a:pt x="175411" y="721360"/>
                  <a:pt x="0" y="559878"/>
                  <a:pt x="0" y="360680"/>
                </a:cubicBezTo>
                <a:cubicBezTo>
                  <a:pt x="0" y="161482"/>
                  <a:pt x="175411" y="0"/>
                  <a:pt x="391792" y="0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80013C-51FE-C955-0E95-C3F968F6C987}"/>
              </a:ext>
            </a:extLst>
          </p:cNvPr>
          <p:cNvSpPr txBox="1"/>
          <p:nvPr/>
        </p:nvSpPr>
        <p:spPr>
          <a:xfrm>
            <a:off x="2851867" y="663822"/>
            <a:ext cx="648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Myriad Pro Cond" panose="020B0506030403020204" pitchFamily="34" charset="0"/>
              </a:rPr>
              <a:t>ФГБОУ ВО «Донской Государственный Технический Университет», факультет «Агропромышленный»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EA471E-87DD-44BA-BFF7-4D46CC9082A8}"/>
              </a:ext>
            </a:extLst>
          </p:cNvPr>
          <p:cNvSpPr txBox="1"/>
          <p:nvPr/>
        </p:nvSpPr>
        <p:spPr>
          <a:xfrm>
            <a:off x="470449" y="2019146"/>
            <a:ext cx="112510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Myriad Pro Cond" panose="020B0506030403020204" pitchFamily="34" charset="0"/>
              </a:rPr>
              <a:t>Обзор методов получение концентрата и изолята белка из жмыха и шрота подсолнечника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E4ED5-E128-4822-9654-E7992F03A96D}"/>
              </a:ext>
            </a:extLst>
          </p:cNvPr>
          <p:cNvSpPr txBox="1"/>
          <p:nvPr/>
        </p:nvSpPr>
        <p:spPr>
          <a:xfrm>
            <a:off x="618497" y="4979035"/>
            <a:ext cx="559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yriad Pro Cond" panose="020B0506030403020204" pitchFamily="34" charset="0"/>
              </a:rPr>
              <a:t>Подготовил: Псаломщиков Евгений Владимирович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00AFC6-2E01-4DF7-9DBE-F21385DAED9F}"/>
              </a:ext>
            </a:extLst>
          </p:cNvPr>
          <p:cNvSpPr txBox="1"/>
          <p:nvPr/>
        </p:nvSpPr>
        <p:spPr>
          <a:xfrm>
            <a:off x="618497" y="5635239"/>
            <a:ext cx="322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Myriad Pro Cond" panose="020B0506030403020204" pitchFamily="34" charset="0"/>
              </a:rPr>
              <a:t>Ростов</a:t>
            </a:r>
            <a:r>
              <a:rPr lang="ru-RU" dirty="0">
                <a:solidFill>
                  <a:schemeClr val="bg1"/>
                </a:solidFill>
                <a:latin typeface="Myriad Pro Cond" panose="020B0506030403020204" pitchFamily="34" charset="0"/>
              </a:rPr>
              <a:t>-на-Дону, 2022 год</a:t>
            </a:r>
          </a:p>
        </p:txBody>
      </p:sp>
    </p:spTree>
    <p:extLst>
      <p:ext uri="{BB962C8B-B14F-4D97-AF65-F5344CB8AC3E}">
        <p14:creationId xmlns:p14="http://schemas.microsoft.com/office/powerpoint/2010/main" val="374705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2BC62E-0D03-4387-A74E-28CD1E22B777}"/>
              </a:ext>
            </a:extLst>
          </p:cNvPr>
          <p:cNvSpPr txBox="1"/>
          <p:nvPr/>
        </p:nvSpPr>
        <p:spPr>
          <a:xfrm>
            <a:off x="294640" y="24384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09DF58-5ADA-402A-94D5-77FD99F1FDAE}"/>
              </a:ext>
            </a:extLst>
          </p:cNvPr>
          <p:cNvSpPr txBox="1"/>
          <p:nvPr/>
        </p:nvSpPr>
        <p:spPr>
          <a:xfrm>
            <a:off x="487680" y="1040189"/>
            <a:ext cx="3730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Жмых/шрот-</a:t>
            </a:r>
          </a:p>
        </p:txBody>
      </p:sp>
      <p:sp>
        <p:nvSpPr>
          <p:cNvPr id="5" name="Прямоугольный треугольник 4">
            <a:extLst>
              <a:ext uri="{FF2B5EF4-FFF2-40B4-BE49-F238E27FC236}">
                <a16:creationId xmlns:a16="http://schemas.microsoft.com/office/drawing/2014/main" id="{B0F233DE-1A73-4118-B3B7-EAB899A75E6D}"/>
              </a:ext>
            </a:extLst>
          </p:cNvPr>
          <p:cNvSpPr/>
          <p:nvPr/>
        </p:nvSpPr>
        <p:spPr>
          <a:xfrm rot="10800000">
            <a:off x="10388600" y="442238"/>
            <a:ext cx="1473200" cy="13411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64FD94-590F-4F66-AD0E-0DA45334B5C2}"/>
              </a:ext>
            </a:extLst>
          </p:cNvPr>
          <p:cNvSpPr txBox="1"/>
          <p:nvPr/>
        </p:nvSpPr>
        <p:spPr>
          <a:xfrm>
            <a:off x="487680" y="1856195"/>
            <a:ext cx="67123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побочный продукт при производстве масел, получаемый после прессования и экстракции семян масличных культур. </a:t>
            </a:r>
            <a:endParaRPr lang="ru-RU" sz="3200" dirty="0">
              <a:latin typeface="Myriad Pro Cond" panose="020B0506030403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76F0A8-97F2-4C40-B1D2-637387DFEF65}"/>
              </a:ext>
            </a:extLst>
          </p:cNvPr>
          <p:cNvSpPr/>
          <p:nvPr/>
        </p:nvSpPr>
        <p:spPr>
          <a:xfrm>
            <a:off x="463917" y="3662579"/>
            <a:ext cx="6736080" cy="21552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051DE2-0917-4B60-98E3-0FF86D742E11}"/>
              </a:ext>
            </a:extLst>
          </p:cNvPr>
          <p:cNvSpPr txBox="1"/>
          <p:nvPr/>
        </p:nvSpPr>
        <p:spPr>
          <a:xfrm>
            <a:off x="487680" y="3770699"/>
            <a:ext cx="62654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По ГОСТу 11246–96</a:t>
            </a:r>
          </a:p>
          <a:p>
            <a:r>
              <a:rPr lang="ru-RU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- протеина не менее 39 % </a:t>
            </a:r>
          </a:p>
          <a:p>
            <a:r>
              <a:rPr lang="ru-RU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- клетчатки не более 20%</a:t>
            </a:r>
          </a:p>
          <a:p>
            <a:r>
              <a:rPr lang="ru-RU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- общая энергия не менее 1,04 кормовых единиц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70DDEC-DB42-6864-A0B3-5A86EA9F1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85" y="3552300"/>
            <a:ext cx="4294356" cy="286346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EE7406-BF24-1C99-6E58-9B8C7EF3B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85" y="428506"/>
            <a:ext cx="4294356" cy="25414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E079C3-6D5D-920B-19D6-BE652A39CF60}"/>
              </a:ext>
            </a:extLst>
          </p:cNvPr>
          <p:cNvSpPr txBox="1"/>
          <p:nvPr/>
        </p:nvSpPr>
        <p:spPr>
          <a:xfrm>
            <a:off x="9200662" y="2968162"/>
            <a:ext cx="802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Шрот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C19070-FE73-E113-F73D-786EE4DEA9DE}"/>
              </a:ext>
            </a:extLst>
          </p:cNvPr>
          <p:cNvSpPr txBox="1"/>
          <p:nvPr/>
        </p:nvSpPr>
        <p:spPr>
          <a:xfrm>
            <a:off x="9257812" y="6429494"/>
            <a:ext cx="849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Жмых</a:t>
            </a:r>
          </a:p>
        </p:txBody>
      </p:sp>
    </p:spTree>
    <p:extLst>
      <p:ext uri="{BB962C8B-B14F-4D97-AF65-F5344CB8AC3E}">
        <p14:creationId xmlns:p14="http://schemas.microsoft.com/office/powerpoint/2010/main" val="250349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ый треугольник 5">
            <a:extLst>
              <a:ext uri="{FF2B5EF4-FFF2-40B4-BE49-F238E27FC236}">
                <a16:creationId xmlns:a16="http://schemas.microsoft.com/office/drawing/2014/main" id="{868E9467-94E2-49CA-A4B5-AA0F3B8A6621}"/>
              </a:ext>
            </a:extLst>
          </p:cNvPr>
          <p:cNvSpPr/>
          <p:nvPr/>
        </p:nvSpPr>
        <p:spPr>
          <a:xfrm rot="5400000">
            <a:off x="177800" y="472440"/>
            <a:ext cx="1361440" cy="1290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8C636-FA33-4589-B508-FB8A616C51FF}"/>
              </a:ext>
            </a:extLst>
          </p:cNvPr>
          <p:cNvSpPr txBox="1"/>
          <p:nvPr/>
        </p:nvSpPr>
        <p:spPr>
          <a:xfrm>
            <a:off x="5615569" y="628651"/>
            <a:ext cx="4468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Концентрат белка содержит от 40 до 75% протеина</a:t>
            </a:r>
          </a:p>
          <a:p>
            <a:pPr algn="r"/>
            <a:r>
              <a:rPr lang="ru-RU" sz="2400" dirty="0">
                <a:latin typeface="Arial Black" panose="020B0A04020102020204" pitchFamily="34" charset="0"/>
              </a:rPr>
              <a:t>Изолят – до 80%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BD3135-0384-479D-8F08-234863EBA3E0}"/>
              </a:ext>
            </a:extLst>
          </p:cNvPr>
          <p:cNvSpPr txBox="1"/>
          <p:nvPr/>
        </p:nvSpPr>
        <p:spPr>
          <a:xfrm>
            <a:off x="5856063" y="2726979"/>
            <a:ext cx="5882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2000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88BA24-3A39-4473-8D69-7102EED6A3A4}"/>
              </a:ext>
            </a:extLst>
          </p:cNvPr>
          <p:cNvSpPr txBox="1"/>
          <p:nvPr/>
        </p:nvSpPr>
        <p:spPr>
          <a:xfrm>
            <a:off x="213360" y="18946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C857382-6142-4ED0-83DD-46C23DEC813C}"/>
              </a:ext>
            </a:extLst>
          </p:cNvPr>
          <p:cNvSpPr/>
          <p:nvPr/>
        </p:nvSpPr>
        <p:spPr>
          <a:xfrm>
            <a:off x="5697406" y="2849500"/>
            <a:ext cx="6199953" cy="337984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C52659-9A9E-DCB4-F1C5-CA2FF70F89E0}"/>
              </a:ext>
            </a:extLst>
          </p:cNvPr>
          <p:cNvSpPr txBox="1"/>
          <p:nvPr/>
        </p:nvSpPr>
        <p:spPr>
          <a:xfrm>
            <a:off x="5697406" y="3127089"/>
            <a:ext cx="588264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Хлебобулочная промышленность </a:t>
            </a:r>
          </a:p>
          <a:p>
            <a:pPr marL="285750" indent="-285750"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Мясная промышленность </a:t>
            </a:r>
          </a:p>
          <a:p>
            <a:pPr marL="285750" indent="-285750"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Молочная промышленность </a:t>
            </a:r>
          </a:p>
          <a:p>
            <a:pPr marL="285750" indent="-285750"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Производство кормов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6D504D-670D-2DAB-4D31-729C57204E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5"/>
          <a:stretch/>
        </p:blipFill>
        <p:spPr>
          <a:xfrm>
            <a:off x="0" y="1032454"/>
            <a:ext cx="5120640" cy="563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3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F9A081-2820-42B0-9658-A59FE5BD7D81}"/>
              </a:ext>
            </a:extLst>
          </p:cNvPr>
          <p:cNvSpPr txBox="1"/>
          <p:nvPr/>
        </p:nvSpPr>
        <p:spPr>
          <a:xfrm>
            <a:off x="264160" y="25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j-lt"/>
              </a:rPr>
              <a:t>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2BDC04-E3D3-CE6E-B156-EF108F8B034E}"/>
              </a:ext>
            </a:extLst>
          </p:cNvPr>
          <p:cNvSpPr/>
          <p:nvPr/>
        </p:nvSpPr>
        <p:spPr>
          <a:xfrm>
            <a:off x="1116421" y="208758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</a:t>
            </a:r>
            <a:r>
              <a:rPr lang="ru-RU" dirty="0">
                <a:latin typeface="+mj-lt"/>
              </a:rPr>
              <a:t> 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7B8213DF-3539-637D-30F7-9233E1BF2F40}"/>
              </a:ext>
            </a:extLst>
          </p:cNvPr>
          <p:cNvCxnSpPr/>
          <p:nvPr/>
        </p:nvCxnSpPr>
        <p:spPr>
          <a:xfrm>
            <a:off x="2149925" y="1635704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5C14CF1-3BB3-9075-AEE4-02A22293F6B2}"/>
              </a:ext>
            </a:extLst>
          </p:cNvPr>
          <p:cNvSpPr/>
          <p:nvPr/>
        </p:nvSpPr>
        <p:spPr>
          <a:xfrm>
            <a:off x="3698419" y="209290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3F259BD-6A38-3A05-B28F-DDB36E65D3B2}"/>
              </a:ext>
            </a:extLst>
          </p:cNvPr>
          <p:cNvSpPr/>
          <p:nvPr/>
        </p:nvSpPr>
        <p:spPr>
          <a:xfrm>
            <a:off x="6441537" y="209290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7A47C2B-8F28-485B-F25A-57513A803729}"/>
              </a:ext>
            </a:extLst>
          </p:cNvPr>
          <p:cNvSpPr/>
          <p:nvPr/>
        </p:nvSpPr>
        <p:spPr>
          <a:xfrm>
            <a:off x="9022812" y="208758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F23574B-4915-E5BD-D937-8498454D79FE}"/>
              </a:ext>
            </a:extLst>
          </p:cNvPr>
          <p:cNvSpPr/>
          <p:nvPr/>
        </p:nvSpPr>
        <p:spPr>
          <a:xfrm>
            <a:off x="1117144" y="329874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11B2463-EE09-2BDE-8414-6BED15A99083}"/>
              </a:ext>
            </a:extLst>
          </p:cNvPr>
          <p:cNvSpPr/>
          <p:nvPr/>
        </p:nvSpPr>
        <p:spPr>
          <a:xfrm>
            <a:off x="3698418" y="329874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96971DE-8E07-D036-6756-3D3FFC129370}"/>
              </a:ext>
            </a:extLst>
          </p:cNvPr>
          <p:cNvSpPr/>
          <p:nvPr/>
        </p:nvSpPr>
        <p:spPr>
          <a:xfrm>
            <a:off x="1116421" y="463768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Экстрагирование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NaOH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</a:t>
            </a:r>
            <a:r>
              <a:rPr lang="ru-RU" dirty="0">
                <a:latin typeface="+mj-lt"/>
              </a:rPr>
              <a:t>7,1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BFDA07E-A6B2-AE62-1428-977993930B18}"/>
              </a:ext>
            </a:extLst>
          </p:cNvPr>
          <p:cNvSpPr/>
          <p:nvPr/>
        </p:nvSpPr>
        <p:spPr>
          <a:xfrm>
            <a:off x="6441537" y="329874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D451FD0-848A-9F02-6503-0BFE2AF5650A}"/>
              </a:ext>
            </a:extLst>
          </p:cNvPr>
          <p:cNvSpPr/>
          <p:nvPr/>
        </p:nvSpPr>
        <p:spPr>
          <a:xfrm>
            <a:off x="9022812" y="329874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B1FFB93-38E7-DC4B-4B32-F8C9A7F2AFC5}"/>
              </a:ext>
            </a:extLst>
          </p:cNvPr>
          <p:cNvSpPr/>
          <p:nvPr/>
        </p:nvSpPr>
        <p:spPr>
          <a:xfrm>
            <a:off x="3698418" y="4637689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793AD0A-FE57-EBCD-1C3E-77693BBE78C0}"/>
              </a:ext>
            </a:extLst>
          </p:cNvPr>
          <p:cNvSpPr/>
          <p:nvPr/>
        </p:nvSpPr>
        <p:spPr>
          <a:xfrm>
            <a:off x="6441537" y="463768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Промывка</a:t>
            </a: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E7F37BFC-D005-0404-806F-DD1FCDA55693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>
            <a:off x="3183429" y="2467225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0552341A-3B2D-1B03-F44D-583A4CE93BDE}"/>
              </a:ext>
            </a:extLst>
          </p:cNvPr>
          <p:cNvCxnSpPr>
            <a:stCxn id="15" idx="3"/>
            <a:endCxn id="16" idx="1"/>
          </p:cNvCxnSpPr>
          <p:nvPr/>
        </p:nvCxnSpPr>
        <p:spPr>
          <a:xfrm>
            <a:off x="5927270" y="2472543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4028D8F0-9C52-052E-9C50-7C08641567D9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8508545" y="2467225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61D69667-B75A-D9B7-2D3B-72DBBA4C60B4}"/>
              </a:ext>
            </a:extLst>
          </p:cNvPr>
          <p:cNvCxnSpPr>
            <a:cxnSpLocks/>
          </p:cNvCxnSpPr>
          <p:nvPr/>
        </p:nvCxnSpPr>
        <p:spPr>
          <a:xfrm>
            <a:off x="3183428" y="3667749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1C81900A-90B1-28E2-6202-D27FD83EB079}"/>
              </a:ext>
            </a:extLst>
          </p:cNvPr>
          <p:cNvCxnSpPr/>
          <p:nvPr/>
        </p:nvCxnSpPr>
        <p:spPr>
          <a:xfrm>
            <a:off x="5927269" y="3673067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DBBED313-535C-F22A-C1B9-65F8C4274096}"/>
              </a:ext>
            </a:extLst>
          </p:cNvPr>
          <p:cNvCxnSpPr/>
          <p:nvPr/>
        </p:nvCxnSpPr>
        <p:spPr>
          <a:xfrm flipV="1">
            <a:off x="8508544" y="3667749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388A05B0-AFE9-3EDC-2A9B-A90D8EB3EAD5}"/>
              </a:ext>
            </a:extLst>
          </p:cNvPr>
          <p:cNvCxnSpPr>
            <a:cxnSpLocks/>
          </p:cNvCxnSpPr>
          <p:nvPr/>
        </p:nvCxnSpPr>
        <p:spPr>
          <a:xfrm>
            <a:off x="3183428" y="5020299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A30A6D4F-5615-9A94-9CCA-7C9A3B87BA8A}"/>
              </a:ext>
            </a:extLst>
          </p:cNvPr>
          <p:cNvCxnSpPr/>
          <p:nvPr/>
        </p:nvCxnSpPr>
        <p:spPr>
          <a:xfrm>
            <a:off x="5927269" y="5025617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Соединитель: уступ 63">
            <a:extLst>
              <a:ext uri="{FF2B5EF4-FFF2-40B4-BE49-F238E27FC236}">
                <a16:creationId xmlns:a16="http://schemas.microsoft.com/office/drawing/2014/main" id="{2B0A720F-5AE4-A486-B6BD-567096A5BA26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 rot="5400000">
            <a:off x="5918002" y="-920490"/>
            <a:ext cx="451882" cy="79865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Соединитель: уступ 65">
            <a:extLst>
              <a:ext uri="{FF2B5EF4-FFF2-40B4-BE49-F238E27FC236}">
                <a16:creationId xmlns:a16="http://schemas.microsoft.com/office/drawing/2014/main" id="{9813B751-7B58-2C95-2AB3-3EEB61A485D4}"/>
              </a:ext>
            </a:extLst>
          </p:cNvPr>
          <p:cNvCxnSpPr>
            <a:cxnSpLocks/>
            <a:stCxn id="37" idx="2"/>
            <a:endCxn id="31" idx="0"/>
          </p:cNvCxnSpPr>
          <p:nvPr/>
        </p:nvCxnSpPr>
        <p:spPr>
          <a:xfrm rot="5400000">
            <a:off x="5853750" y="354200"/>
            <a:ext cx="579665" cy="79873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8AA1C45-9900-1A85-EAB2-7750F46BD586}"/>
              </a:ext>
            </a:extLst>
          </p:cNvPr>
          <p:cNvSpPr txBox="1"/>
          <p:nvPr/>
        </p:nvSpPr>
        <p:spPr>
          <a:xfrm>
            <a:off x="1726741" y="1276367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Сырье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C23123AB-3F35-EA3F-1220-872AFFA97412}"/>
              </a:ext>
            </a:extLst>
          </p:cNvPr>
          <p:cNvSpPr/>
          <p:nvPr/>
        </p:nvSpPr>
        <p:spPr>
          <a:xfrm>
            <a:off x="9022812" y="4637688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0D6532D7-46DE-77E7-F76F-C901771FD62A}"/>
              </a:ext>
            </a:extLst>
          </p:cNvPr>
          <p:cNvCxnSpPr/>
          <p:nvPr/>
        </p:nvCxnSpPr>
        <p:spPr>
          <a:xfrm flipV="1">
            <a:off x="8508544" y="5006691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Соединитель: уступ 71">
            <a:extLst>
              <a:ext uri="{FF2B5EF4-FFF2-40B4-BE49-F238E27FC236}">
                <a16:creationId xmlns:a16="http://schemas.microsoft.com/office/drawing/2014/main" id="{BAF7D4BF-E455-6B84-EE49-D7A0A8C7C18A}"/>
              </a:ext>
            </a:extLst>
          </p:cNvPr>
          <p:cNvCxnSpPr>
            <a:cxnSpLocks/>
          </p:cNvCxnSpPr>
          <p:nvPr/>
        </p:nvCxnSpPr>
        <p:spPr>
          <a:xfrm rot="5400000">
            <a:off x="5918001" y="1627264"/>
            <a:ext cx="451882" cy="79865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Соединитель: уступ 72">
            <a:extLst>
              <a:ext uri="{FF2B5EF4-FFF2-40B4-BE49-F238E27FC236}">
                <a16:creationId xmlns:a16="http://schemas.microsoft.com/office/drawing/2014/main" id="{3208ED12-3D7B-CACA-8273-1A2165CDB073}"/>
              </a:ext>
            </a:extLst>
          </p:cNvPr>
          <p:cNvCxnSpPr>
            <a:cxnSpLocks/>
          </p:cNvCxnSpPr>
          <p:nvPr/>
        </p:nvCxnSpPr>
        <p:spPr>
          <a:xfrm rot="5400000">
            <a:off x="6070402" y="-768090"/>
            <a:ext cx="451882" cy="79865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55A2125E-3494-771C-1A6F-195CA280766B}"/>
              </a:ext>
            </a:extLst>
          </p:cNvPr>
          <p:cNvSpPr/>
          <p:nvPr/>
        </p:nvSpPr>
        <p:spPr>
          <a:xfrm>
            <a:off x="1116421" y="5849471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Сушка</a:t>
            </a:r>
          </a:p>
        </p:txBody>
      </p:sp>
    </p:spTree>
    <p:extLst>
      <p:ext uri="{BB962C8B-B14F-4D97-AF65-F5344CB8AC3E}">
        <p14:creationId xmlns:p14="http://schemas.microsoft.com/office/powerpoint/2010/main" val="1452651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DF61EC01-49EA-412D-95FB-6EAA397727FE}"/>
              </a:ext>
            </a:extLst>
          </p:cNvPr>
          <p:cNvSpPr txBox="1"/>
          <p:nvPr/>
        </p:nvSpPr>
        <p:spPr>
          <a:xfrm>
            <a:off x="203200" y="26857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0AAEE0-F369-026F-1038-86EEFEB03273}"/>
              </a:ext>
            </a:extLst>
          </p:cNvPr>
          <p:cNvSpPr/>
          <p:nvPr/>
        </p:nvSpPr>
        <p:spPr>
          <a:xfrm>
            <a:off x="1116421" y="208758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Обработка  </a:t>
            </a:r>
            <a:endParaRPr lang="en-US" dirty="0"/>
          </a:p>
          <a:p>
            <a:pPr algn="ctr"/>
            <a:r>
              <a:rPr lang="ru-RU" dirty="0"/>
              <a:t>спиртами 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7C60ACC-A96E-27FF-D6A6-FFF5FA4B6ADC}"/>
              </a:ext>
            </a:extLst>
          </p:cNvPr>
          <p:cNvCxnSpPr/>
          <p:nvPr/>
        </p:nvCxnSpPr>
        <p:spPr>
          <a:xfrm>
            <a:off x="2149925" y="1635704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73CFC0-FAF9-CD95-EF8B-E9563A4E3C8F}"/>
              </a:ext>
            </a:extLst>
          </p:cNvPr>
          <p:cNvSpPr/>
          <p:nvPr/>
        </p:nvSpPr>
        <p:spPr>
          <a:xfrm>
            <a:off x="3698419" y="209290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6E6C236-4F84-8D6D-E57A-26C23F1FF326}"/>
              </a:ext>
            </a:extLst>
          </p:cNvPr>
          <p:cNvSpPr/>
          <p:nvPr/>
        </p:nvSpPr>
        <p:spPr>
          <a:xfrm>
            <a:off x="6441537" y="209290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Экстракция  </a:t>
            </a:r>
            <a:endParaRPr lang="en-US" dirty="0"/>
          </a:p>
          <a:p>
            <a:pPr algn="ctr"/>
            <a:r>
              <a:rPr lang="ru-RU" dirty="0"/>
              <a:t>р-ром </a:t>
            </a:r>
            <a:r>
              <a:rPr lang="en-US" dirty="0"/>
              <a:t>NaCl </a:t>
            </a:r>
            <a:r>
              <a:rPr lang="ru-RU" dirty="0"/>
              <a:t>при </a:t>
            </a:r>
            <a:r>
              <a:rPr lang="en-US" dirty="0"/>
              <a:t>pH 3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4235AF-940C-EEF9-50CE-365D4DB1768A}"/>
              </a:ext>
            </a:extLst>
          </p:cNvPr>
          <p:cNvSpPr/>
          <p:nvPr/>
        </p:nvSpPr>
        <p:spPr>
          <a:xfrm>
            <a:off x="9022812" y="208758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Фильтрация хлопчатобумажным фильтром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484C71E-E0AE-230D-5273-D25E47F360E1}"/>
              </a:ext>
            </a:extLst>
          </p:cNvPr>
          <p:cNvSpPr/>
          <p:nvPr/>
        </p:nvSpPr>
        <p:spPr>
          <a:xfrm>
            <a:off x="1117144" y="329874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Осаждение  </a:t>
            </a:r>
            <a:endParaRPr lang="en-US" dirty="0"/>
          </a:p>
          <a:p>
            <a:pPr algn="ctr"/>
            <a:r>
              <a:rPr lang="ru-RU" dirty="0"/>
              <a:t>р-ром </a:t>
            </a:r>
            <a:r>
              <a:rPr lang="en-US" dirty="0"/>
              <a:t>HCl </a:t>
            </a:r>
            <a:r>
              <a:rPr lang="ru-RU" dirty="0"/>
              <a:t>до </a:t>
            </a:r>
            <a:r>
              <a:rPr lang="en-US" dirty="0"/>
              <a:t>pH 4,5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C1845EB-1AE5-D14D-57E6-9C1D2D6EA709}"/>
              </a:ext>
            </a:extLst>
          </p:cNvPr>
          <p:cNvSpPr/>
          <p:nvPr/>
        </p:nvSpPr>
        <p:spPr>
          <a:xfrm>
            <a:off x="3698418" y="329874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00C0C14-1C74-B0A4-21A7-4EFE018BF81C}"/>
              </a:ext>
            </a:extLst>
          </p:cNvPr>
          <p:cNvSpPr/>
          <p:nvPr/>
        </p:nvSpPr>
        <p:spPr>
          <a:xfrm>
            <a:off x="1116421" y="463768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Сушка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7770CB2-E287-CA30-51CD-76D5AF3D677D}"/>
              </a:ext>
            </a:extLst>
          </p:cNvPr>
          <p:cNvSpPr/>
          <p:nvPr/>
        </p:nvSpPr>
        <p:spPr>
          <a:xfrm>
            <a:off x="6441537" y="329874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Промывка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0446D11-D6BF-2A42-37A7-0ACF5BAF15E2}"/>
              </a:ext>
            </a:extLst>
          </p:cNvPr>
          <p:cNvSpPr/>
          <p:nvPr/>
        </p:nvSpPr>
        <p:spPr>
          <a:xfrm>
            <a:off x="9022812" y="329874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A2200D6-C2B2-F285-0187-342EFA6C9031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3183429" y="2467225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6E651ED-886A-DB9F-5A83-9F5CC296F4E1}"/>
              </a:ext>
            </a:extLst>
          </p:cNvPr>
          <p:cNvCxnSpPr>
            <a:stCxn id="5" idx="3"/>
            <a:endCxn id="7" idx="1"/>
          </p:cNvCxnSpPr>
          <p:nvPr/>
        </p:nvCxnSpPr>
        <p:spPr>
          <a:xfrm>
            <a:off x="5927270" y="2472543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EDEB3A5-5BAD-D49F-EAF9-10C42B6F1A8F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8508545" y="2467225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8192B163-D4D1-347A-824F-AFC33B7AF76B}"/>
              </a:ext>
            </a:extLst>
          </p:cNvPr>
          <p:cNvCxnSpPr>
            <a:cxnSpLocks/>
          </p:cNvCxnSpPr>
          <p:nvPr/>
        </p:nvCxnSpPr>
        <p:spPr>
          <a:xfrm>
            <a:off x="3183428" y="3667749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A3F0E105-05B5-1EF5-5E53-25059F125E5B}"/>
              </a:ext>
            </a:extLst>
          </p:cNvPr>
          <p:cNvCxnSpPr/>
          <p:nvPr/>
        </p:nvCxnSpPr>
        <p:spPr>
          <a:xfrm>
            <a:off x="5927269" y="3673067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EC4BB1CD-E3CA-80D6-E28F-C0CA89453E3D}"/>
              </a:ext>
            </a:extLst>
          </p:cNvPr>
          <p:cNvCxnSpPr/>
          <p:nvPr/>
        </p:nvCxnSpPr>
        <p:spPr>
          <a:xfrm flipV="1">
            <a:off x="8508544" y="3667749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Соединитель: уступ 29">
            <a:extLst>
              <a:ext uri="{FF2B5EF4-FFF2-40B4-BE49-F238E27FC236}">
                <a16:creationId xmlns:a16="http://schemas.microsoft.com/office/drawing/2014/main" id="{904E7CD2-13A2-3DD4-9A27-7EBFF3E103D2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5400000">
            <a:off x="5918002" y="-920490"/>
            <a:ext cx="451882" cy="79865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Соединитель: уступ 30">
            <a:extLst>
              <a:ext uri="{FF2B5EF4-FFF2-40B4-BE49-F238E27FC236}">
                <a16:creationId xmlns:a16="http://schemas.microsoft.com/office/drawing/2014/main" id="{B757CD7A-F3ED-754C-CACF-7D3EE84FEFF7}"/>
              </a:ext>
            </a:extLst>
          </p:cNvPr>
          <p:cNvCxnSpPr>
            <a:cxnSpLocks/>
            <a:stCxn id="19" idx="2"/>
            <a:endCxn id="15" idx="0"/>
          </p:cNvCxnSpPr>
          <p:nvPr/>
        </p:nvCxnSpPr>
        <p:spPr>
          <a:xfrm rot="5400000">
            <a:off x="5853750" y="354200"/>
            <a:ext cx="579665" cy="79873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9209131-D421-8ADC-9F9E-471396006164}"/>
              </a:ext>
            </a:extLst>
          </p:cNvPr>
          <p:cNvSpPr txBox="1"/>
          <p:nvPr/>
        </p:nvSpPr>
        <p:spPr>
          <a:xfrm>
            <a:off x="1726741" y="1276367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Сырье</a:t>
            </a:r>
          </a:p>
        </p:txBody>
      </p:sp>
    </p:spTree>
    <p:extLst>
      <p:ext uri="{BB962C8B-B14F-4D97-AF65-F5344CB8AC3E}">
        <p14:creationId xmlns:p14="http://schemas.microsoft.com/office/powerpoint/2010/main" val="1375394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63EBA701-A7B1-4600-9B9D-19859ECCE904}"/>
              </a:ext>
            </a:extLst>
          </p:cNvPr>
          <p:cNvSpPr txBox="1"/>
          <p:nvPr/>
        </p:nvSpPr>
        <p:spPr>
          <a:xfrm>
            <a:off x="182880" y="23207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A9B3EB-1CBF-6D56-D47A-3815DD1D159F}"/>
              </a:ext>
            </a:extLst>
          </p:cNvPr>
          <p:cNvSpPr/>
          <p:nvPr/>
        </p:nvSpPr>
        <p:spPr>
          <a:xfrm>
            <a:off x="1116421" y="208758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Обработка  </a:t>
            </a:r>
            <a:endParaRPr lang="en-US" dirty="0"/>
          </a:p>
          <a:p>
            <a:pPr algn="ctr"/>
            <a:r>
              <a:rPr lang="ru-RU" dirty="0"/>
              <a:t>спиртами 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702A33F6-D5C8-BFC1-4386-921F756CDFA8}"/>
              </a:ext>
            </a:extLst>
          </p:cNvPr>
          <p:cNvCxnSpPr>
            <a:cxnSpLocks/>
          </p:cNvCxnSpPr>
          <p:nvPr/>
        </p:nvCxnSpPr>
        <p:spPr>
          <a:xfrm>
            <a:off x="2149925" y="1635704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8784A78-38DC-5384-0926-07DC467552A0}"/>
              </a:ext>
            </a:extLst>
          </p:cNvPr>
          <p:cNvSpPr/>
          <p:nvPr/>
        </p:nvSpPr>
        <p:spPr>
          <a:xfrm>
            <a:off x="3698419" y="209290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A6D220A-4DC5-4EB9-623D-C74838D0C442}"/>
              </a:ext>
            </a:extLst>
          </p:cNvPr>
          <p:cNvSpPr/>
          <p:nvPr/>
        </p:nvSpPr>
        <p:spPr>
          <a:xfrm>
            <a:off x="6441537" y="209290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Экстракция  </a:t>
            </a:r>
            <a:endParaRPr lang="en-US" dirty="0"/>
          </a:p>
          <a:p>
            <a:pPr algn="ctr"/>
            <a:r>
              <a:rPr lang="ru-RU" dirty="0"/>
              <a:t>р-ром </a:t>
            </a:r>
            <a:r>
              <a:rPr lang="en-US" dirty="0"/>
              <a:t>NaCl </a:t>
            </a:r>
            <a:r>
              <a:rPr lang="ru-RU" dirty="0"/>
              <a:t>при </a:t>
            </a:r>
            <a:r>
              <a:rPr lang="en-US" dirty="0"/>
              <a:t>pH 3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1962FFF-9284-7B9B-B664-9F28565E609E}"/>
              </a:ext>
            </a:extLst>
          </p:cNvPr>
          <p:cNvSpPr/>
          <p:nvPr/>
        </p:nvSpPr>
        <p:spPr>
          <a:xfrm>
            <a:off x="9022812" y="208758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Фильтрация хлопчатобумажным фильтром</a:t>
            </a: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2C41F5A-235B-C422-7186-A86435CE44EC}"/>
              </a:ext>
            </a:extLst>
          </p:cNvPr>
          <p:cNvSpPr/>
          <p:nvPr/>
        </p:nvSpPr>
        <p:spPr>
          <a:xfrm>
            <a:off x="1117144" y="329874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Осаждение  </a:t>
            </a:r>
            <a:endParaRPr lang="en-US" dirty="0"/>
          </a:p>
          <a:p>
            <a:pPr algn="ctr"/>
            <a:r>
              <a:rPr lang="ru-RU" dirty="0"/>
              <a:t>р-ром </a:t>
            </a:r>
            <a:r>
              <a:rPr lang="en-US" dirty="0"/>
              <a:t>HCl </a:t>
            </a:r>
            <a:r>
              <a:rPr lang="ru-RU" dirty="0"/>
              <a:t>до </a:t>
            </a:r>
            <a:r>
              <a:rPr lang="en-US" dirty="0"/>
              <a:t>pH 4,5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3008700-5AE2-BD9F-9A59-FAF85195CEF5}"/>
              </a:ext>
            </a:extLst>
          </p:cNvPr>
          <p:cNvSpPr/>
          <p:nvPr/>
        </p:nvSpPr>
        <p:spPr>
          <a:xfrm>
            <a:off x="3698418" y="329874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14E7914-3F8D-EFF7-3B3D-1B3E0713DC00}"/>
              </a:ext>
            </a:extLst>
          </p:cNvPr>
          <p:cNvSpPr/>
          <p:nvPr/>
        </p:nvSpPr>
        <p:spPr>
          <a:xfrm>
            <a:off x="1116421" y="463768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Сушка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E358013-510C-3011-B814-2932C1E27F2F}"/>
              </a:ext>
            </a:extLst>
          </p:cNvPr>
          <p:cNvSpPr/>
          <p:nvPr/>
        </p:nvSpPr>
        <p:spPr>
          <a:xfrm>
            <a:off x="6472392" y="329874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Промывка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8E610E7-2B84-A0DC-1183-9724B573FE12}"/>
              </a:ext>
            </a:extLst>
          </p:cNvPr>
          <p:cNvSpPr/>
          <p:nvPr/>
        </p:nvSpPr>
        <p:spPr>
          <a:xfrm>
            <a:off x="9022812" y="3298746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BA52F642-CD05-F8C7-4D3C-4F6D2E394057}"/>
              </a:ext>
            </a:extLst>
          </p:cNvPr>
          <p:cNvCxnSpPr>
            <a:cxnSpLocks/>
            <a:stCxn id="4" idx="3"/>
            <a:endCxn id="11" idx="1"/>
          </p:cNvCxnSpPr>
          <p:nvPr/>
        </p:nvCxnSpPr>
        <p:spPr>
          <a:xfrm>
            <a:off x="3183429" y="2467225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545F2E2B-6768-A7F6-EF8B-1593AE4928AF}"/>
              </a:ext>
            </a:extLst>
          </p:cNvPr>
          <p:cNvCxnSpPr>
            <a:cxnSpLocks/>
            <a:stCxn id="11" idx="3"/>
            <a:endCxn id="23" idx="1"/>
          </p:cNvCxnSpPr>
          <p:nvPr/>
        </p:nvCxnSpPr>
        <p:spPr>
          <a:xfrm>
            <a:off x="5927270" y="2472543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31AD27EF-6C90-D710-E512-77941CD64C93}"/>
              </a:ext>
            </a:extLst>
          </p:cNvPr>
          <p:cNvCxnSpPr>
            <a:cxnSpLocks/>
            <a:stCxn id="23" idx="3"/>
            <a:endCxn id="27" idx="1"/>
          </p:cNvCxnSpPr>
          <p:nvPr/>
        </p:nvCxnSpPr>
        <p:spPr>
          <a:xfrm flipV="1">
            <a:off x="8508545" y="2467225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061DB52D-1976-1A2D-DA34-3C887A53DB37}"/>
              </a:ext>
            </a:extLst>
          </p:cNvPr>
          <p:cNvCxnSpPr>
            <a:cxnSpLocks/>
          </p:cNvCxnSpPr>
          <p:nvPr/>
        </p:nvCxnSpPr>
        <p:spPr>
          <a:xfrm>
            <a:off x="3183428" y="3667749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DC40AAEB-6C74-2DD1-E9C5-FAEC5AD7F5DB}"/>
              </a:ext>
            </a:extLst>
          </p:cNvPr>
          <p:cNvCxnSpPr>
            <a:cxnSpLocks/>
          </p:cNvCxnSpPr>
          <p:nvPr/>
        </p:nvCxnSpPr>
        <p:spPr>
          <a:xfrm>
            <a:off x="5927269" y="3673067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E40161F0-0AB2-0AF9-9737-D45727BBD42F}"/>
              </a:ext>
            </a:extLst>
          </p:cNvPr>
          <p:cNvCxnSpPr>
            <a:cxnSpLocks/>
          </p:cNvCxnSpPr>
          <p:nvPr/>
        </p:nvCxnSpPr>
        <p:spPr>
          <a:xfrm flipV="1">
            <a:off x="8508544" y="3667749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Соединитель: уступ 40">
            <a:extLst>
              <a:ext uri="{FF2B5EF4-FFF2-40B4-BE49-F238E27FC236}">
                <a16:creationId xmlns:a16="http://schemas.microsoft.com/office/drawing/2014/main" id="{03D924CC-B649-9350-00B9-17D665AAF6B5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 rot="5400000">
            <a:off x="5918002" y="-920490"/>
            <a:ext cx="451882" cy="79865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Соединитель: уступ 41">
            <a:extLst>
              <a:ext uri="{FF2B5EF4-FFF2-40B4-BE49-F238E27FC236}">
                <a16:creationId xmlns:a16="http://schemas.microsoft.com/office/drawing/2014/main" id="{B6433713-94BE-7C94-7B38-C0CD18CE8A27}"/>
              </a:ext>
            </a:extLst>
          </p:cNvPr>
          <p:cNvCxnSpPr>
            <a:cxnSpLocks/>
            <a:stCxn id="34" idx="2"/>
            <a:endCxn id="32" idx="0"/>
          </p:cNvCxnSpPr>
          <p:nvPr/>
        </p:nvCxnSpPr>
        <p:spPr>
          <a:xfrm rot="5400000">
            <a:off x="5853750" y="354200"/>
            <a:ext cx="579665" cy="79873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79EB6C9-9F2A-89AE-BEA2-4FF3173DA4EC}"/>
              </a:ext>
            </a:extLst>
          </p:cNvPr>
          <p:cNvSpPr txBox="1"/>
          <p:nvPr/>
        </p:nvSpPr>
        <p:spPr>
          <a:xfrm>
            <a:off x="1726741" y="1276367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Сырье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E8B433E-DE99-D478-9144-6C80E4FDB926}"/>
              </a:ext>
            </a:extLst>
          </p:cNvPr>
          <p:cNvSpPr/>
          <p:nvPr/>
        </p:nvSpPr>
        <p:spPr>
          <a:xfrm>
            <a:off x="1130217" y="2093541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Экстракция  </a:t>
            </a:r>
            <a:endParaRPr lang="en-US" dirty="0"/>
          </a:p>
          <a:p>
            <a:pPr algn="ctr"/>
            <a:r>
              <a:rPr lang="ru-RU" dirty="0"/>
              <a:t>р-ром </a:t>
            </a:r>
            <a:r>
              <a:rPr lang="en-US" dirty="0"/>
              <a:t>NaCl </a:t>
            </a:r>
            <a:r>
              <a:rPr lang="ru-RU" dirty="0"/>
              <a:t>при </a:t>
            </a:r>
            <a:r>
              <a:rPr lang="en-US" dirty="0"/>
              <a:t>pH 3</a:t>
            </a:r>
            <a:endParaRPr lang="ru-RU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EB853E9-84B5-0901-5E93-9F36626980BD}"/>
              </a:ext>
            </a:extLst>
          </p:cNvPr>
          <p:cNvSpPr/>
          <p:nvPr/>
        </p:nvSpPr>
        <p:spPr>
          <a:xfrm>
            <a:off x="6441536" y="208226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Осаждение  </a:t>
            </a:r>
            <a:endParaRPr lang="en-US" dirty="0"/>
          </a:p>
          <a:p>
            <a:pPr algn="ctr"/>
            <a:r>
              <a:rPr lang="ru-RU" dirty="0"/>
              <a:t>р-ром </a:t>
            </a:r>
            <a:r>
              <a:rPr lang="en-US" dirty="0"/>
              <a:t>HCl </a:t>
            </a:r>
            <a:r>
              <a:rPr lang="ru-RU" dirty="0"/>
              <a:t>до </a:t>
            </a:r>
            <a:r>
              <a:rPr lang="en-US" dirty="0"/>
              <a:t>pH 4,5</a:t>
            </a:r>
            <a:endParaRPr lang="ru-RU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8A23A3E6-8238-92E4-1B55-C41D0F658AC1}"/>
              </a:ext>
            </a:extLst>
          </p:cNvPr>
          <p:cNvSpPr/>
          <p:nvPr/>
        </p:nvSpPr>
        <p:spPr>
          <a:xfrm>
            <a:off x="3691159" y="2082268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Фильтрация хлопчатобумажным фильтром</a:t>
            </a:r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0E0CD42B-160B-FB8A-8A46-493665E41D12}"/>
              </a:ext>
            </a:extLst>
          </p:cNvPr>
          <p:cNvSpPr/>
          <p:nvPr/>
        </p:nvSpPr>
        <p:spPr>
          <a:xfrm>
            <a:off x="9008573" y="2082268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4F88D2E1-49F9-8FB9-B55D-2D6C1A7E7F7F}"/>
              </a:ext>
            </a:extLst>
          </p:cNvPr>
          <p:cNvSpPr/>
          <p:nvPr/>
        </p:nvSpPr>
        <p:spPr>
          <a:xfrm>
            <a:off x="1123777" y="329874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Промывка уксусной кислотой</a:t>
            </a:r>
          </a:p>
        </p:txBody>
      </p:sp>
    </p:spTree>
    <p:extLst>
      <p:ext uri="{BB962C8B-B14F-4D97-AF65-F5344CB8AC3E}">
        <p14:creationId xmlns:p14="http://schemas.microsoft.com/office/powerpoint/2010/main" val="300933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86C9727-2031-47D1-884B-EF9078104B9B}"/>
              </a:ext>
            </a:extLst>
          </p:cNvPr>
          <p:cNvSpPr txBox="1"/>
          <p:nvPr/>
        </p:nvSpPr>
        <p:spPr>
          <a:xfrm>
            <a:off x="7114231" y="1334990"/>
            <a:ext cx="3510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Наш продукт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90D5BFD-8C95-48B6-B566-261C4A950570}"/>
              </a:ext>
            </a:extLst>
          </p:cNvPr>
          <p:cNvCxnSpPr/>
          <p:nvPr/>
        </p:nvCxnSpPr>
        <p:spPr>
          <a:xfrm>
            <a:off x="6614160" y="2078793"/>
            <a:ext cx="45110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8E8E8A1-9B5E-4153-A938-DD4AEA9C6C19}"/>
              </a:ext>
            </a:extLst>
          </p:cNvPr>
          <p:cNvSpPr txBox="1"/>
          <p:nvPr/>
        </p:nvSpPr>
        <p:spPr>
          <a:xfrm>
            <a:off x="274320" y="3048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187C685-EE4D-4364-1E65-F6CC33B01978}"/>
              </a:ext>
            </a:extLst>
          </p:cNvPr>
          <p:cNvSpPr/>
          <p:nvPr/>
        </p:nvSpPr>
        <p:spPr>
          <a:xfrm>
            <a:off x="1116421" y="2087586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Обработка  </a:t>
            </a:r>
            <a:endParaRPr lang="en-US" dirty="0"/>
          </a:p>
          <a:p>
            <a:pPr algn="ctr"/>
            <a:r>
              <a:rPr lang="ru-RU" dirty="0"/>
              <a:t>спиртами 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90F20989-0A77-CEEF-17D3-5E76837DD427}"/>
              </a:ext>
            </a:extLst>
          </p:cNvPr>
          <p:cNvCxnSpPr>
            <a:cxnSpLocks/>
          </p:cNvCxnSpPr>
          <p:nvPr/>
        </p:nvCxnSpPr>
        <p:spPr>
          <a:xfrm>
            <a:off x="2149925" y="1635704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8A2B34-8E47-06D1-E392-8FB490A631DE}"/>
              </a:ext>
            </a:extLst>
          </p:cNvPr>
          <p:cNvSpPr/>
          <p:nvPr/>
        </p:nvSpPr>
        <p:spPr>
          <a:xfrm>
            <a:off x="3698419" y="209290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36FC67-9FF8-42B0-308A-4704FC194CEE}"/>
              </a:ext>
            </a:extLst>
          </p:cNvPr>
          <p:cNvSpPr/>
          <p:nvPr/>
        </p:nvSpPr>
        <p:spPr>
          <a:xfrm>
            <a:off x="6441537" y="209290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Экстракция  </a:t>
            </a:r>
            <a:endParaRPr lang="en-US" dirty="0"/>
          </a:p>
          <a:p>
            <a:pPr algn="ctr"/>
            <a:r>
              <a:rPr lang="ru-RU" dirty="0"/>
              <a:t>р-ром </a:t>
            </a:r>
            <a:r>
              <a:rPr lang="en-US" dirty="0"/>
              <a:t>NaCl </a:t>
            </a:r>
            <a:r>
              <a:rPr lang="ru-RU" dirty="0"/>
              <a:t>при </a:t>
            </a:r>
            <a:r>
              <a:rPr lang="en-US" dirty="0"/>
              <a:t>pH 3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A1C27FB-3943-2695-1CB8-3FF884E95D63}"/>
              </a:ext>
            </a:extLst>
          </p:cNvPr>
          <p:cNvSpPr/>
          <p:nvPr/>
        </p:nvSpPr>
        <p:spPr>
          <a:xfrm>
            <a:off x="967883" y="3298109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4D9BEA6-AEDA-B208-4979-69F3F5788C5B}"/>
              </a:ext>
            </a:extLst>
          </p:cNvPr>
          <p:cNvSpPr/>
          <p:nvPr/>
        </p:nvSpPr>
        <p:spPr>
          <a:xfrm>
            <a:off x="3691159" y="329810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Сушка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A889BF7-86FB-78EB-5CA9-99233E6566AD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>
            <a:off x="3183429" y="2467225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5F2C9E7-B097-62BC-FA6B-C96C7E2A4183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5927270" y="2472543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D6AA44B-85AF-80E6-7AE4-EEBAA7E58D87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8508545" y="2467225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7498BBE9-F334-5E61-CEA2-8DE1CA1A4677}"/>
              </a:ext>
            </a:extLst>
          </p:cNvPr>
          <p:cNvCxnSpPr>
            <a:cxnSpLocks/>
          </p:cNvCxnSpPr>
          <p:nvPr/>
        </p:nvCxnSpPr>
        <p:spPr>
          <a:xfrm>
            <a:off x="3183428" y="3667749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Соединитель: уступ 23">
            <a:extLst>
              <a:ext uri="{FF2B5EF4-FFF2-40B4-BE49-F238E27FC236}">
                <a16:creationId xmlns:a16="http://schemas.microsoft.com/office/drawing/2014/main" id="{D79A6FF0-6613-11FE-2141-57A99AB72C90}"/>
              </a:ext>
            </a:extLst>
          </p:cNvPr>
          <p:cNvCxnSpPr>
            <a:cxnSpLocks/>
          </p:cNvCxnSpPr>
          <p:nvPr/>
        </p:nvCxnSpPr>
        <p:spPr>
          <a:xfrm rot="5400000">
            <a:off x="5918002" y="-920490"/>
            <a:ext cx="451882" cy="79865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B530A71-6180-CD4B-BD1C-344EB8E59553}"/>
              </a:ext>
            </a:extLst>
          </p:cNvPr>
          <p:cNvSpPr txBox="1"/>
          <p:nvPr/>
        </p:nvSpPr>
        <p:spPr>
          <a:xfrm>
            <a:off x="1726741" y="1276367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Сырье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8ED0436-4792-56E0-1B70-A8AFEDB818F4}"/>
              </a:ext>
            </a:extLst>
          </p:cNvPr>
          <p:cNvSpPr/>
          <p:nvPr/>
        </p:nvSpPr>
        <p:spPr>
          <a:xfrm>
            <a:off x="1130217" y="2093541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Измельчение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8BE1A2C-89BC-66AD-60FD-054BC4FDA7DC}"/>
              </a:ext>
            </a:extLst>
          </p:cNvPr>
          <p:cNvSpPr/>
          <p:nvPr/>
        </p:nvSpPr>
        <p:spPr>
          <a:xfrm>
            <a:off x="6441536" y="208226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Обработка ферментативным препаратом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F14354F-3243-972C-CBE1-50E42C09C700}"/>
              </a:ext>
            </a:extLst>
          </p:cNvPr>
          <p:cNvSpPr/>
          <p:nvPr/>
        </p:nvSpPr>
        <p:spPr>
          <a:xfrm>
            <a:off x="3691159" y="2082268"/>
            <a:ext cx="2250347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Разделение по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гранулометрическим показателям</a:t>
            </a:r>
            <a:endParaRPr lang="ru-RU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CC91A03-B778-D4A1-F6E5-9C18BA1B1B83}"/>
              </a:ext>
            </a:extLst>
          </p:cNvPr>
          <p:cNvSpPr/>
          <p:nvPr/>
        </p:nvSpPr>
        <p:spPr>
          <a:xfrm>
            <a:off x="9022811" y="2074541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Термообработка суспензии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52BA3-6E0C-31BE-B627-370B1F051A9C}"/>
              </a:ext>
            </a:extLst>
          </p:cNvPr>
          <p:cNvSpPr txBox="1"/>
          <p:nvPr/>
        </p:nvSpPr>
        <p:spPr>
          <a:xfrm>
            <a:off x="5291747" y="1310568"/>
            <a:ext cx="1703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Фракция от 165 до 264 мкм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FF5CE14-AC23-9006-4B5A-0EA410F0DE67}"/>
              </a:ext>
            </a:extLst>
          </p:cNvPr>
          <p:cNvCxnSpPr>
            <a:stCxn id="32" idx="2"/>
          </p:cNvCxnSpPr>
          <p:nvPr/>
        </p:nvCxnSpPr>
        <p:spPr>
          <a:xfrm flipH="1">
            <a:off x="6143581" y="1956899"/>
            <a:ext cx="1" cy="505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452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61A4BD-C8CB-4ABB-94B5-0064D5251A99}"/>
              </a:ext>
            </a:extLst>
          </p:cNvPr>
          <p:cNvSpPr txBox="1"/>
          <p:nvPr/>
        </p:nvSpPr>
        <p:spPr>
          <a:xfrm>
            <a:off x="345439" y="34985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D7ED9A2-E5E9-0275-8BCA-567DD89D4459}"/>
              </a:ext>
            </a:extLst>
          </p:cNvPr>
          <p:cNvSpPr/>
          <p:nvPr/>
        </p:nvSpPr>
        <p:spPr>
          <a:xfrm>
            <a:off x="1052810" y="176953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NaOH</a:t>
            </a:r>
            <a:r>
              <a:rPr lang="ru-RU" dirty="0">
                <a:latin typeface="+mj-lt"/>
              </a:rPr>
              <a:t> 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43116483-3183-4576-6271-BF39FFF485C7}"/>
              </a:ext>
            </a:extLst>
          </p:cNvPr>
          <p:cNvCxnSpPr/>
          <p:nvPr/>
        </p:nvCxnSpPr>
        <p:spPr>
          <a:xfrm>
            <a:off x="2086314" y="1317652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2B772E1-934B-09C2-464D-67DE43B8314C}"/>
              </a:ext>
            </a:extLst>
          </p:cNvPr>
          <p:cNvSpPr/>
          <p:nvPr/>
        </p:nvSpPr>
        <p:spPr>
          <a:xfrm>
            <a:off x="3634808" y="1774852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Нейтрализация кислотой до </a:t>
            </a:r>
            <a:r>
              <a:rPr lang="en-US" dirty="0">
                <a:latin typeface="+mj-lt"/>
              </a:rPr>
              <a:t>pH 7,1</a:t>
            </a:r>
            <a:endParaRPr lang="ru-RU" dirty="0">
              <a:latin typeface="+mj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ABDABFB-A5B3-58B4-B9C4-C65B52963CF6}"/>
              </a:ext>
            </a:extLst>
          </p:cNvPr>
          <p:cNvSpPr/>
          <p:nvPr/>
        </p:nvSpPr>
        <p:spPr>
          <a:xfrm>
            <a:off x="6377926" y="1774852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696F168-BB0B-5F65-CE93-D563E9FB6D07}"/>
              </a:ext>
            </a:extLst>
          </p:cNvPr>
          <p:cNvSpPr/>
          <p:nvPr/>
        </p:nvSpPr>
        <p:spPr>
          <a:xfrm>
            <a:off x="8959201" y="176953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Фильтрация хлопчатобумажным фильтром</a:t>
            </a:r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1AAC36A-A9EA-5636-7450-529A8EDC3B7E}"/>
              </a:ext>
            </a:extLst>
          </p:cNvPr>
          <p:cNvSpPr/>
          <p:nvPr/>
        </p:nvSpPr>
        <p:spPr>
          <a:xfrm>
            <a:off x="1084868" y="298069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Осветление в центрифуге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9C6DE95-52D0-2E42-EFC8-BDA8C5525346}"/>
              </a:ext>
            </a:extLst>
          </p:cNvPr>
          <p:cNvSpPr/>
          <p:nvPr/>
        </p:nvSpPr>
        <p:spPr>
          <a:xfrm>
            <a:off x="3634807" y="298069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Осаждение кислотой при </a:t>
            </a:r>
            <a:r>
              <a:rPr lang="en-US" dirty="0">
                <a:latin typeface="+mj-lt"/>
                <a:ea typeface="Calibri" panose="020F0502020204030204" pitchFamily="34" charset="0"/>
              </a:rPr>
              <a:t>pH 4</a:t>
            </a:r>
            <a:endParaRPr lang="ru-RU" dirty="0">
              <a:latin typeface="+mj-lt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EBC2198-0EC7-C8D6-E76E-6FA14E8F2BA6}"/>
              </a:ext>
            </a:extLst>
          </p:cNvPr>
          <p:cNvSpPr/>
          <p:nvPr/>
        </p:nvSpPr>
        <p:spPr>
          <a:xfrm>
            <a:off x="1052810" y="4319637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Промывка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45A5C81-4EF4-6422-E347-995EABDED13A}"/>
              </a:ext>
            </a:extLst>
          </p:cNvPr>
          <p:cNvSpPr/>
          <p:nvPr/>
        </p:nvSpPr>
        <p:spPr>
          <a:xfrm>
            <a:off x="6377926" y="298069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E099862-5D27-FBE1-3B7E-1CADA3488F7B}"/>
              </a:ext>
            </a:extLst>
          </p:cNvPr>
          <p:cNvSpPr/>
          <p:nvPr/>
        </p:nvSpPr>
        <p:spPr>
          <a:xfrm>
            <a:off x="8959201" y="298069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96E7E3F-E7D9-A9D5-666A-76180B506F3C}"/>
              </a:ext>
            </a:extLst>
          </p:cNvPr>
          <p:cNvSpPr/>
          <p:nvPr/>
        </p:nvSpPr>
        <p:spPr>
          <a:xfrm>
            <a:off x="3634807" y="4319637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D33EA11-0011-6508-3D6A-B945C6B127A8}"/>
              </a:ext>
            </a:extLst>
          </p:cNvPr>
          <p:cNvSpPr/>
          <p:nvPr/>
        </p:nvSpPr>
        <p:spPr>
          <a:xfrm>
            <a:off x="6377926" y="4319637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Сушка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3B2E0291-BD2A-F387-FBA1-096B61D7C7C5}"/>
              </a:ext>
            </a:extLst>
          </p:cNvPr>
          <p:cNvCxnSpPr>
            <a:cxnSpLocks/>
            <a:stCxn id="6" idx="3"/>
            <a:endCxn id="18" idx="1"/>
          </p:cNvCxnSpPr>
          <p:nvPr/>
        </p:nvCxnSpPr>
        <p:spPr>
          <a:xfrm>
            <a:off x="3119818" y="2149173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DD65DCE1-395D-2C9F-8ADA-7298354F4493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>
            <a:off x="5863659" y="2154491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0FBBE25A-8FB3-5DB7-18EB-156CB77241D8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 flipV="1">
            <a:off x="8444934" y="2149173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B7E29197-CEA3-1E9B-0319-171C6BDB61B3}"/>
              </a:ext>
            </a:extLst>
          </p:cNvPr>
          <p:cNvCxnSpPr>
            <a:cxnSpLocks/>
          </p:cNvCxnSpPr>
          <p:nvPr/>
        </p:nvCxnSpPr>
        <p:spPr>
          <a:xfrm>
            <a:off x="3119817" y="3349697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E004D84E-EF86-0B1C-22B1-B424FB204041}"/>
              </a:ext>
            </a:extLst>
          </p:cNvPr>
          <p:cNvCxnSpPr/>
          <p:nvPr/>
        </p:nvCxnSpPr>
        <p:spPr>
          <a:xfrm>
            <a:off x="5863658" y="3355015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6814FA2A-7188-186F-B3EB-9508FB3F0248}"/>
              </a:ext>
            </a:extLst>
          </p:cNvPr>
          <p:cNvCxnSpPr/>
          <p:nvPr/>
        </p:nvCxnSpPr>
        <p:spPr>
          <a:xfrm flipV="1">
            <a:off x="8444933" y="3349697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A199AEF4-61BA-ED00-605F-71F435226CEA}"/>
              </a:ext>
            </a:extLst>
          </p:cNvPr>
          <p:cNvCxnSpPr>
            <a:cxnSpLocks/>
          </p:cNvCxnSpPr>
          <p:nvPr/>
        </p:nvCxnSpPr>
        <p:spPr>
          <a:xfrm>
            <a:off x="3119817" y="4702247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D093315C-6B87-3521-4D9D-60C38D3DB287}"/>
              </a:ext>
            </a:extLst>
          </p:cNvPr>
          <p:cNvCxnSpPr/>
          <p:nvPr/>
        </p:nvCxnSpPr>
        <p:spPr>
          <a:xfrm>
            <a:off x="5863658" y="4707565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Соединитель: уступ 38">
            <a:extLst>
              <a:ext uri="{FF2B5EF4-FFF2-40B4-BE49-F238E27FC236}">
                <a16:creationId xmlns:a16="http://schemas.microsoft.com/office/drawing/2014/main" id="{708D69D5-C940-7208-4A9F-42F677D5DA6E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 rot="5400000">
            <a:off x="5870059" y="-1222874"/>
            <a:ext cx="451882" cy="795525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Соединитель: уступ 39">
            <a:extLst>
              <a:ext uri="{FF2B5EF4-FFF2-40B4-BE49-F238E27FC236}">
                <a16:creationId xmlns:a16="http://schemas.microsoft.com/office/drawing/2014/main" id="{8D76E66F-39A6-A662-A683-2734EF46AA91}"/>
              </a:ext>
            </a:extLst>
          </p:cNvPr>
          <p:cNvCxnSpPr>
            <a:cxnSpLocks/>
            <a:stCxn id="26" idx="2"/>
            <a:endCxn id="24" idx="0"/>
          </p:cNvCxnSpPr>
          <p:nvPr/>
        </p:nvCxnSpPr>
        <p:spPr>
          <a:xfrm rot="5400000">
            <a:off x="5790139" y="36148"/>
            <a:ext cx="579665" cy="79873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484050A-5060-2E93-CDEE-8D74B5CA2B62}"/>
              </a:ext>
            </a:extLst>
          </p:cNvPr>
          <p:cNvSpPr txBox="1"/>
          <p:nvPr/>
        </p:nvSpPr>
        <p:spPr>
          <a:xfrm>
            <a:off x="1663130" y="958315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Сырье</a:t>
            </a:r>
          </a:p>
        </p:txBody>
      </p:sp>
    </p:spTree>
    <p:extLst>
      <p:ext uri="{BB962C8B-B14F-4D97-AF65-F5344CB8AC3E}">
        <p14:creationId xmlns:p14="http://schemas.microsoft.com/office/powerpoint/2010/main" val="1189237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4DB8E1-B8B0-45CC-ABB0-AE681A865E51}"/>
              </a:ext>
            </a:extLst>
          </p:cNvPr>
          <p:cNvSpPr txBox="1"/>
          <p:nvPr/>
        </p:nvSpPr>
        <p:spPr>
          <a:xfrm>
            <a:off x="313765" y="22411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614D9D-579F-E45F-3353-EF4DBAA84560}"/>
              </a:ext>
            </a:extLst>
          </p:cNvPr>
          <p:cNvSpPr/>
          <p:nvPr/>
        </p:nvSpPr>
        <p:spPr>
          <a:xfrm>
            <a:off x="850397" y="260081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Подготовка раствора </a:t>
            </a:r>
            <a:r>
              <a:rPr lang="en-US" dirty="0">
                <a:latin typeface="+mj-lt"/>
              </a:rPr>
              <a:t>NaCl </a:t>
            </a:r>
            <a:r>
              <a:rPr lang="ru-RU" dirty="0">
                <a:latin typeface="+mj-lt"/>
              </a:rPr>
              <a:t>и </a:t>
            </a:r>
            <a:r>
              <a:rPr lang="en-US" dirty="0">
                <a:latin typeface="+mj-lt"/>
              </a:rPr>
              <a:t>NaOH</a:t>
            </a:r>
            <a:endParaRPr lang="ru-RU" dirty="0">
              <a:latin typeface="+mj-lt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0AD36217-5A35-6ABB-2837-C6032B7DFE60}"/>
              </a:ext>
            </a:extLst>
          </p:cNvPr>
          <p:cNvCxnSpPr/>
          <p:nvPr/>
        </p:nvCxnSpPr>
        <p:spPr>
          <a:xfrm>
            <a:off x="4603247" y="2147221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C04B4E8-A65E-E8B8-CE57-81369953DECE}"/>
              </a:ext>
            </a:extLst>
          </p:cNvPr>
          <p:cNvSpPr/>
          <p:nvPr/>
        </p:nvSpPr>
        <p:spPr>
          <a:xfrm>
            <a:off x="3432395" y="2609739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Экстракция сырья раствором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77970A-3A44-30E0-9F7A-ED9F4F68B3F6}"/>
              </a:ext>
            </a:extLst>
          </p:cNvPr>
          <p:cNvSpPr/>
          <p:nvPr/>
        </p:nvSpPr>
        <p:spPr>
          <a:xfrm>
            <a:off x="6175513" y="2609739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Фильтрация хлопчатобумажным фильтром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F698CE7-10EB-6DE9-0153-2CC2AE41D918}"/>
              </a:ext>
            </a:extLst>
          </p:cNvPr>
          <p:cNvSpPr/>
          <p:nvPr/>
        </p:nvSpPr>
        <p:spPr>
          <a:xfrm>
            <a:off x="8967873" y="260081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Осаждение кислотой при </a:t>
            </a:r>
            <a:r>
              <a:rPr lang="en-US" dirty="0">
                <a:latin typeface="Times New Roman" panose="02020603050405020304" pitchFamily="18" charset="0"/>
              </a:rPr>
              <a:t>pH 3,5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E89B1D9-650C-B820-C041-8C9225E6DCCD}"/>
              </a:ext>
            </a:extLst>
          </p:cNvPr>
          <p:cNvSpPr/>
          <p:nvPr/>
        </p:nvSpPr>
        <p:spPr>
          <a:xfrm>
            <a:off x="882455" y="3815581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D38A58-45B3-6F6B-6B70-F4A1B5EC9035}"/>
              </a:ext>
            </a:extLst>
          </p:cNvPr>
          <p:cNvSpPr/>
          <p:nvPr/>
        </p:nvSpPr>
        <p:spPr>
          <a:xfrm>
            <a:off x="3432394" y="3815581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Промывка</a:t>
            </a:r>
            <a:endParaRPr lang="ru-RU" dirty="0">
              <a:latin typeface="+mj-lt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E3FA68-C0E9-FEC4-A3B1-331D401BB544}"/>
              </a:ext>
            </a:extLst>
          </p:cNvPr>
          <p:cNvSpPr/>
          <p:nvPr/>
        </p:nvSpPr>
        <p:spPr>
          <a:xfrm>
            <a:off x="6175513" y="3815581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8CD9B21-A1A3-4254-3C4D-698114BC8C20}"/>
              </a:ext>
            </a:extLst>
          </p:cNvPr>
          <p:cNvSpPr/>
          <p:nvPr/>
        </p:nvSpPr>
        <p:spPr>
          <a:xfrm>
            <a:off x="8756788" y="3815581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Сушка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87CF421C-F179-D290-C45F-394C2B107B92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2917405" y="2980453"/>
            <a:ext cx="514990" cy="8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F984217-2726-9FE9-04CE-FCDFACBCA961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5661246" y="2989378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756FD8F8-B9CD-E3BE-8B94-626DFEED9987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8242521" y="2980453"/>
            <a:ext cx="725352" cy="8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21918C4-FB9E-2F43-1D52-076A8A13DC71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49463" y="4189902"/>
            <a:ext cx="48293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71E76EFF-4E47-638C-81E8-799B6BC02D5B}"/>
              </a:ext>
            </a:extLst>
          </p:cNvPr>
          <p:cNvCxnSpPr/>
          <p:nvPr/>
        </p:nvCxnSpPr>
        <p:spPr>
          <a:xfrm>
            <a:off x="5661245" y="4189902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172CC453-BECF-7710-669E-F7B39E0B5B8A}"/>
              </a:ext>
            </a:extLst>
          </p:cNvPr>
          <p:cNvCxnSpPr/>
          <p:nvPr/>
        </p:nvCxnSpPr>
        <p:spPr>
          <a:xfrm flipV="1">
            <a:off x="8242520" y="4184584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Соединитель: уступ 23">
            <a:extLst>
              <a:ext uri="{FF2B5EF4-FFF2-40B4-BE49-F238E27FC236}">
                <a16:creationId xmlns:a16="http://schemas.microsoft.com/office/drawing/2014/main" id="{828280EF-3550-0D27-FCEB-DA98176473D6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rot="5400000">
            <a:off x="5771385" y="-495334"/>
            <a:ext cx="455489" cy="816634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D8CAFC9-0C9C-EBE2-3E98-D1A09A5B0CF0}"/>
              </a:ext>
            </a:extLst>
          </p:cNvPr>
          <p:cNvSpPr txBox="1"/>
          <p:nvPr/>
        </p:nvSpPr>
        <p:spPr>
          <a:xfrm>
            <a:off x="4180063" y="1787884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Сырье</a:t>
            </a:r>
          </a:p>
        </p:txBody>
      </p:sp>
    </p:spTree>
    <p:extLst>
      <p:ext uri="{BB962C8B-B14F-4D97-AF65-F5344CB8AC3E}">
        <p14:creationId xmlns:p14="http://schemas.microsoft.com/office/powerpoint/2010/main" val="1688333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EFFD0CD-B65C-4495-B302-BFD6080A8A0A}"/>
              </a:ext>
            </a:extLst>
          </p:cNvPr>
          <p:cNvSpPr txBox="1"/>
          <p:nvPr/>
        </p:nvSpPr>
        <p:spPr>
          <a:xfrm>
            <a:off x="233082" y="24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340AB6-E9A1-9AD6-4A3F-1411626328E9}"/>
              </a:ext>
            </a:extLst>
          </p:cNvPr>
          <p:cNvSpPr/>
          <p:nvPr/>
        </p:nvSpPr>
        <p:spPr>
          <a:xfrm>
            <a:off x="1052810" y="176953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NaOH</a:t>
            </a:r>
            <a:r>
              <a:rPr lang="ru-RU" dirty="0">
                <a:latin typeface="+mj-lt"/>
              </a:rPr>
              <a:t> 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6934C205-CFF6-9BA0-1674-309473292422}"/>
              </a:ext>
            </a:extLst>
          </p:cNvPr>
          <p:cNvCxnSpPr/>
          <p:nvPr/>
        </p:nvCxnSpPr>
        <p:spPr>
          <a:xfrm>
            <a:off x="2086314" y="1317652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D0E002-82F0-5BA2-2D31-44DE76286BE1}"/>
              </a:ext>
            </a:extLst>
          </p:cNvPr>
          <p:cNvSpPr/>
          <p:nvPr/>
        </p:nvSpPr>
        <p:spPr>
          <a:xfrm>
            <a:off x="3634808" y="1774852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Нейтрализация кислотой до </a:t>
            </a:r>
            <a:r>
              <a:rPr lang="en-US" dirty="0">
                <a:latin typeface="+mj-lt"/>
              </a:rPr>
              <a:t>pH 7,1</a:t>
            </a:r>
            <a:endParaRPr lang="ru-RU" dirty="0">
              <a:latin typeface="+mj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1BB770-6117-04DA-AD94-4B740E3685D4}"/>
              </a:ext>
            </a:extLst>
          </p:cNvPr>
          <p:cNvSpPr/>
          <p:nvPr/>
        </p:nvSpPr>
        <p:spPr>
          <a:xfrm>
            <a:off x="6377926" y="1774852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CF50C18-D60C-75C6-B77E-C4DE9C6211D7}"/>
              </a:ext>
            </a:extLst>
          </p:cNvPr>
          <p:cNvSpPr/>
          <p:nvPr/>
        </p:nvSpPr>
        <p:spPr>
          <a:xfrm>
            <a:off x="8959201" y="176953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</a:rPr>
              <a:t>Фильтрация хлопчатобумажным фильтром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C69AB25-41C1-6020-7EEE-5580825080D2}"/>
              </a:ext>
            </a:extLst>
          </p:cNvPr>
          <p:cNvSpPr/>
          <p:nvPr/>
        </p:nvSpPr>
        <p:spPr>
          <a:xfrm>
            <a:off x="1084868" y="298069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Осветление в центрифуге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EF48628-21C4-4B7D-565C-A9A93964EAA4}"/>
              </a:ext>
            </a:extLst>
          </p:cNvPr>
          <p:cNvSpPr/>
          <p:nvPr/>
        </p:nvSpPr>
        <p:spPr>
          <a:xfrm>
            <a:off x="3634807" y="298069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Осаждение кислотой при </a:t>
            </a:r>
            <a:r>
              <a:rPr lang="en-US" dirty="0">
                <a:latin typeface="+mj-lt"/>
                <a:ea typeface="Calibri" panose="020F0502020204030204" pitchFamily="34" charset="0"/>
              </a:rPr>
              <a:t>pH 4</a:t>
            </a:r>
            <a:endParaRPr lang="ru-RU" dirty="0">
              <a:latin typeface="+mj-lt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B42A1D0-5C21-0185-841E-8261885FFF87}"/>
              </a:ext>
            </a:extLst>
          </p:cNvPr>
          <p:cNvSpPr/>
          <p:nvPr/>
        </p:nvSpPr>
        <p:spPr>
          <a:xfrm>
            <a:off x="1052810" y="4319637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Промывка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D3D4878-EB0D-029A-FDE2-2D109F6A3B3D}"/>
              </a:ext>
            </a:extLst>
          </p:cNvPr>
          <p:cNvSpPr/>
          <p:nvPr/>
        </p:nvSpPr>
        <p:spPr>
          <a:xfrm>
            <a:off x="6377926" y="298069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р-ром </a:t>
            </a:r>
            <a:r>
              <a:rPr lang="en-US" dirty="0">
                <a:latin typeface="+mj-lt"/>
              </a:rPr>
              <a:t>HCl </a:t>
            </a:r>
            <a:r>
              <a:rPr lang="ru-RU" dirty="0">
                <a:latin typeface="+mj-lt"/>
              </a:rPr>
              <a:t>до </a:t>
            </a:r>
            <a:r>
              <a:rPr lang="en-US" dirty="0">
                <a:latin typeface="+mj-lt"/>
              </a:rPr>
              <a:t>pH 4,5</a:t>
            </a:r>
            <a:endParaRPr lang="ru-RU" dirty="0">
              <a:latin typeface="+mj-lt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815485E-FB5E-7E94-3A91-8BF87B6C30ED}"/>
              </a:ext>
            </a:extLst>
          </p:cNvPr>
          <p:cNvSpPr/>
          <p:nvPr/>
        </p:nvSpPr>
        <p:spPr>
          <a:xfrm>
            <a:off x="8959201" y="298069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E7C9483-C9A7-BB7C-4AA1-AA952B9C0A70}"/>
              </a:ext>
            </a:extLst>
          </p:cNvPr>
          <p:cNvSpPr/>
          <p:nvPr/>
        </p:nvSpPr>
        <p:spPr>
          <a:xfrm>
            <a:off x="3634807" y="4319637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072B484-8127-E902-5D98-C24BE6F5ED94}"/>
              </a:ext>
            </a:extLst>
          </p:cNvPr>
          <p:cNvSpPr/>
          <p:nvPr/>
        </p:nvSpPr>
        <p:spPr>
          <a:xfrm>
            <a:off x="6377926" y="4319637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Сушка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7C9F93D4-4E22-A966-2F02-2B5A45520641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3119818" y="2149173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B7A2241B-B13D-2CD6-AB16-C54F2187987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5863659" y="2154491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B799D354-E9DA-53CB-1D73-AE197A1CA111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8444934" y="2149173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E3427407-16B0-3F8A-D0EC-12ABFFC6518C}"/>
              </a:ext>
            </a:extLst>
          </p:cNvPr>
          <p:cNvCxnSpPr>
            <a:cxnSpLocks/>
          </p:cNvCxnSpPr>
          <p:nvPr/>
        </p:nvCxnSpPr>
        <p:spPr>
          <a:xfrm>
            <a:off x="3119817" y="3349697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7B78C51-B9AF-FC36-F70C-119CF95A3F94}"/>
              </a:ext>
            </a:extLst>
          </p:cNvPr>
          <p:cNvCxnSpPr/>
          <p:nvPr/>
        </p:nvCxnSpPr>
        <p:spPr>
          <a:xfrm>
            <a:off x="5863658" y="3355015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58F8F700-2D2F-2831-E67C-D25FA7C55347}"/>
              </a:ext>
            </a:extLst>
          </p:cNvPr>
          <p:cNvCxnSpPr/>
          <p:nvPr/>
        </p:nvCxnSpPr>
        <p:spPr>
          <a:xfrm flipV="1">
            <a:off x="8444933" y="3349697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41E83E6C-49C7-568A-CB70-F65EC872F61C}"/>
              </a:ext>
            </a:extLst>
          </p:cNvPr>
          <p:cNvCxnSpPr>
            <a:cxnSpLocks/>
          </p:cNvCxnSpPr>
          <p:nvPr/>
        </p:nvCxnSpPr>
        <p:spPr>
          <a:xfrm>
            <a:off x="3119817" y="4702247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CA905EA8-1FE1-42B2-C2F3-5EDB50BD6B5E}"/>
              </a:ext>
            </a:extLst>
          </p:cNvPr>
          <p:cNvCxnSpPr/>
          <p:nvPr/>
        </p:nvCxnSpPr>
        <p:spPr>
          <a:xfrm>
            <a:off x="5863658" y="4707565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Соединитель: уступ 26">
            <a:extLst>
              <a:ext uri="{FF2B5EF4-FFF2-40B4-BE49-F238E27FC236}">
                <a16:creationId xmlns:a16="http://schemas.microsoft.com/office/drawing/2014/main" id="{F3311B3E-B1F9-23B1-3B39-43AE41959097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5400000">
            <a:off x="5870059" y="-1222874"/>
            <a:ext cx="451882" cy="795525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Соединитель: уступ 27">
            <a:extLst>
              <a:ext uri="{FF2B5EF4-FFF2-40B4-BE49-F238E27FC236}">
                <a16:creationId xmlns:a16="http://schemas.microsoft.com/office/drawing/2014/main" id="{675979CE-057F-5F07-9A7A-292897305EE5}"/>
              </a:ext>
            </a:extLst>
          </p:cNvPr>
          <p:cNvCxnSpPr>
            <a:cxnSpLocks/>
            <a:stCxn id="16" idx="2"/>
            <a:endCxn id="14" idx="0"/>
          </p:cNvCxnSpPr>
          <p:nvPr/>
        </p:nvCxnSpPr>
        <p:spPr>
          <a:xfrm rot="5400000">
            <a:off x="5790139" y="36148"/>
            <a:ext cx="579665" cy="79873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C970347-A549-6C0C-B4B9-37F4DE22C3E1}"/>
              </a:ext>
            </a:extLst>
          </p:cNvPr>
          <p:cNvSpPr txBox="1"/>
          <p:nvPr/>
        </p:nvSpPr>
        <p:spPr>
          <a:xfrm>
            <a:off x="1663130" y="958315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Сырье</a:t>
            </a:r>
          </a:p>
        </p:txBody>
      </p:sp>
    </p:spTree>
    <p:extLst>
      <p:ext uri="{BB962C8B-B14F-4D97-AF65-F5344CB8AC3E}">
        <p14:creationId xmlns:p14="http://schemas.microsoft.com/office/powerpoint/2010/main" val="406045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D4C63D1-8C89-4F88-9BEA-8225CC0C27CC}"/>
              </a:ext>
            </a:extLst>
          </p:cNvPr>
          <p:cNvSpPr txBox="1"/>
          <p:nvPr/>
        </p:nvSpPr>
        <p:spPr>
          <a:xfrm>
            <a:off x="255802" y="28149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C17E13-7C99-BC31-939D-E7199354F281}"/>
              </a:ext>
            </a:extLst>
          </p:cNvPr>
          <p:cNvSpPr/>
          <p:nvPr/>
        </p:nvSpPr>
        <p:spPr>
          <a:xfrm>
            <a:off x="1052810" y="176953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раствором янтарной кислоты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35F499C6-140A-4FDD-54FA-6F5944E678C1}"/>
              </a:ext>
            </a:extLst>
          </p:cNvPr>
          <p:cNvCxnSpPr/>
          <p:nvPr/>
        </p:nvCxnSpPr>
        <p:spPr>
          <a:xfrm>
            <a:off x="2086314" y="1317652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799AA0-E17F-24A6-2C91-13556C397801}"/>
              </a:ext>
            </a:extLst>
          </p:cNvPr>
          <p:cNvSpPr/>
          <p:nvPr/>
        </p:nvSpPr>
        <p:spPr>
          <a:xfrm>
            <a:off x="3634808" y="1774852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D8D8665-8B96-B51B-3B91-B8A4984DAB84}"/>
              </a:ext>
            </a:extLst>
          </p:cNvPr>
          <p:cNvSpPr/>
          <p:nvPr/>
        </p:nvSpPr>
        <p:spPr>
          <a:xfrm>
            <a:off x="6377925" y="176953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раствором янтарной кислоты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1D48A4E-104D-E7F3-6979-338C72F929BD}"/>
              </a:ext>
            </a:extLst>
          </p:cNvPr>
          <p:cNvSpPr/>
          <p:nvPr/>
        </p:nvSpPr>
        <p:spPr>
          <a:xfrm>
            <a:off x="8959201" y="176953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0CFAB2F-9F47-476F-0A02-53226263B0CD}"/>
              </a:ext>
            </a:extLst>
          </p:cNvPr>
          <p:cNvSpPr/>
          <p:nvPr/>
        </p:nvSpPr>
        <p:spPr>
          <a:xfrm>
            <a:off x="1084868" y="298069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раствором янтарной кислоты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B9BF274-87E4-CB6D-C87B-C87A157A1E33}"/>
              </a:ext>
            </a:extLst>
          </p:cNvPr>
          <p:cNvSpPr/>
          <p:nvPr/>
        </p:nvSpPr>
        <p:spPr>
          <a:xfrm>
            <a:off x="3634807" y="298069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91DE14A-7AB6-CE57-2F12-DEE60BDFE491}"/>
              </a:ext>
            </a:extLst>
          </p:cNvPr>
          <p:cNvSpPr/>
          <p:nvPr/>
        </p:nvSpPr>
        <p:spPr>
          <a:xfrm>
            <a:off x="1052810" y="4319637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Промывка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E418FB0-7E46-FC53-1115-12CBFC35F8B3}"/>
              </a:ext>
            </a:extLst>
          </p:cNvPr>
          <p:cNvSpPr/>
          <p:nvPr/>
        </p:nvSpPr>
        <p:spPr>
          <a:xfrm>
            <a:off x="6377926" y="2980694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Обработка  </a:t>
            </a:r>
            <a:endParaRPr lang="en-US" dirty="0">
              <a:latin typeface="+mj-lt"/>
            </a:endParaRPr>
          </a:p>
          <a:p>
            <a:pPr algn="ctr"/>
            <a:r>
              <a:rPr lang="ru-RU" dirty="0">
                <a:latin typeface="+mj-lt"/>
              </a:rPr>
              <a:t>раствором янтарной кислоты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5D8A93-F702-B93B-4CAE-1A3BE9BC09C6}"/>
              </a:ext>
            </a:extLst>
          </p:cNvPr>
          <p:cNvSpPr/>
          <p:nvPr/>
        </p:nvSpPr>
        <p:spPr>
          <a:xfrm>
            <a:off x="8959201" y="2980694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59CA5E-D65B-F35C-6272-8552E9E8EA41}"/>
              </a:ext>
            </a:extLst>
          </p:cNvPr>
          <p:cNvSpPr/>
          <p:nvPr/>
        </p:nvSpPr>
        <p:spPr>
          <a:xfrm>
            <a:off x="3634807" y="4319637"/>
            <a:ext cx="2228851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  <a:ea typeface="Calibri" panose="020F0502020204030204" pitchFamily="34" charset="0"/>
              </a:rPr>
              <a:t>Ц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ентрифугирование</a:t>
            </a:r>
            <a:endParaRPr lang="ru-RU" dirty="0"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55EBB66-6D3C-6BB7-7F94-00033B977CE6}"/>
              </a:ext>
            </a:extLst>
          </p:cNvPr>
          <p:cNvSpPr/>
          <p:nvPr/>
        </p:nvSpPr>
        <p:spPr>
          <a:xfrm>
            <a:off x="6377926" y="4319637"/>
            <a:ext cx="2067008" cy="7592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Сушка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5ABAA76-BBCF-9CA2-83ED-164EBF3B9A62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3119818" y="2149173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A748418-0562-7876-FF38-61D69239DE05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 flipV="1">
            <a:off x="5863659" y="2149173"/>
            <a:ext cx="514266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D781F41F-20D5-ACEC-6F0F-700BF446A72A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8444933" y="2149173"/>
            <a:ext cx="514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8E741811-84A1-F4F9-CD79-71245115E15E}"/>
              </a:ext>
            </a:extLst>
          </p:cNvPr>
          <p:cNvCxnSpPr>
            <a:cxnSpLocks/>
          </p:cNvCxnSpPr>
          <p:nvPr/>
        </p:nvCxnSpPr>
        <p:spPr>
          <a:xfrm>
            <a:off x="3119817" y="3349697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485A4914-166C-EBDD-F8EB-B44DEFC1C5AA}"/>
              </a:ext>
            </a:extLst>
          </p:cNvPr>
          <p:cNvCxnSpPr/>
          <p:nvPr/>
        </p:nvCxnSpPr>
        <p:spPr>
          <a:xfrm>
            <a:off x="5863658" y="3355015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FABE5803-1E14-EF49-C708-691D8121EA87}"/>
              </a:ext>
            </a:extLst>
          </p:cNvPr>
          <p:cNvCxnSpPr/>
          <p:nvPr/>
        </p:nvCxnSpPr>
        <p:spPr>
          <a:xfrm flipV="1">
            <a:off x="8444933" y="3349697"/>
            <a:ext cx="514267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9205FCB3-A791-C0FD-62B2-9863131FD159}"/>
              </a:ext>
            </a:extLst>
          </p:cNvPr>
          <p:cNvCxnSpPr>
            <a:cxnSpLocks/>
          </p:cNvCxnSpPr>
          <p:nvPr/>
        </p:nvCxnSpPr>
        <p:spPr>
          <a:xfrm>
            <a:off x="3119817" y="4702247"/>
            <a:ext cx="514990" cy="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2F0A86A6-FE61-C008-81C2-602E4D8BCBEB}"/>
              </a:ext>
            </a:extLst>
          </p:cNvPr>
          <p:cNvCxnSpPr/>
          <p:nvPr/>
        </p:nvCxnSpPr>
        <p:spPr>
          <a:xfrm>
            <a:off x="5863658" y="4707565"/>
            <a:ext cx="514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Соединитель: уступ 25">
            <a:extLst>
              <a:ext uri="{FF2B5EF4-FFF2-40B4-BE49-F238E27FC236}">
                <a16:creationId xmlns:a16="http://schemas.microsoft.com/office/drawing/2014/main" id="{FF1A6264-83A0-B851-DF0A-5244DD828EA2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rot="5400000">
            <a:off x="5870059" y="-1222874"/>
            <a:ext cx="451882" cy="795525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Соединитель: уступ 26">
            <a:extLst>
              <a:ext uri="{FF2B5EF4-FFF2-40B4-BE49-F238E27FC236}">
                <a16:creationId xmlns:a16="http://schemas.microsoft.com/office/drawing/2014/main" id="{946BE655-5E34-F0E9-A28B-32726EE35D6C}"/>
              </a:ext>
            </a:extLst>
          </p:cNvPr>
          <p:cNvCxnSpPr>
            <a:cxnSpLocks/>
            <a:stCxn id="15" idx="2"/>
            <a:endCxn id="13" idx="0"/>
          </p:cNvCxnSpPr>
          <p:nvPr/>
        </p:nvCxnSpPr>
        <p:spPr>
          <a:xfrm rot="5400000">
            <a:off x="5790139" y="36148"/>
            <a:ext cx="579665" cy="79873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A7B04B3-CAD8-A079-AE5E-9FD0B01140AF}"/>
              </a:ext>
            </a:extLst>
          </p:cNvPr>
          <p:cNvSpPr txBox="1"/>
          <p:nvPr/>
        </p:nvSpPr>
        <p:spPr>
          <a:xfrm>
            <a:off x="1663130" y="958315"/>
            <a:ext cx="8463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</a:rPr>
              <a:t>Сырье</a:t>
            </a:r>
          </a:p>
        </p:txBody>
      </p:sp>
    </p:spTree>
    <p:extLst>
      <p:ext uri="{BB962C8B-B14F-4D97-AF65-F5344CB8AC3E}">
        <p14:creationId xmlns:p14="http://schemas.microsoft.com/office/powerpoint/2010/main" val="4174476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F8C4BA-DEDA-4A18-BFE1-773C8AEC1456}"/>
              </a:ext>
            </a:extLst>
          </p:cNvPr>
          <p:cNvSpPr txBox="1"/>
          <p:nvPr/>
        </p:nvSpPr>
        <p:spPr>
          <a:xfrm>
            <a:off x="255802" y="28149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21240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02CBCB-BE44-4F32-8D88-2B6C7EC80257}"/>
              </a:ext>
            </a:extLst>
          </p:cNvPr>
          <p:cNvSpPr/>
          <p:nvPr/>
        </p:nvSpPr>
        <p:spPr>
          <a:xfrm>
            <a:off x="223520" y="243840"/>
            <a:ext cx="11724640" cy="6319520"/>
          </a:xfrm>
          <a:prstGeom prst="rect">
            <a:avLst/>
          </a:prstGeom>
          <a:solidFill>
            <a:srgbClr val="9A92B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мка 2">
            <a:extLst>
              <a:ext uri="{FF2B5EF4-FFF2-40B4-BE49-F238E27FC236}">
                <a16:creationId xmlns:a16="http://schemas.microsoft.com/office/drawing/2014/main" id="{1507083E-25F0-4461-BD93-71AD5F10D271}"/>
              </a:ext>
            </a:extLst>
          </p:cNvPr>
          <p:cNvSpPr/>
          <p:nvPr/>
        </p:nvSpPr>
        <p:spPr>
          <a:xfrm>
            <a:off x="1351280" y="1717040"/>
            <a:ext cx="9631680" cy="3484880"/>
          </a:xfrm>
          <a:prstGeom prst="frame">
            <a:avLst>
              <a:gd name="adj1" fmla="val 3493"/>
            </a:avLst>
          </a:prstGeom>
          <a:solidFill>
            <a:srgbClr val="7E7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B5A70-5E80-4C95-8A06-9CEF50885341}"/>
              </a:ext>
            </a:extLst>
          </p:cNvPr>
          <p:cNvSpPr txBox="1"/>
          <p:nvPr/>
        </p:nvSpPr>
        <p:spPr>
          <a:xfrm>
            <a:off x="314960" y="2828835"/>
            <a:ext cx="1163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600329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91B844-1BE0-4F5B-AB6B-AC8164632FD6}"/>
              </a:ext>
            </a:extLst>
          </p:cNvPr>
          <p:cNvSpPr/>
          <p:nvPr/>
        </p:nvSpPr>
        <p:spPr>
          <a:xfrm>
            <a:off x="375920" y="1076960"/>
            <a:ext cx="11440160" cy="5638800"/>
          </a:xfrm>
          <a:prstGeom prst="rect">
            <a:avLst/>
          </a:prstGeom>
          <a:solidFill>
            <a:srgbClr val="9A92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Научная электронная библиотека : Монографии, изданные в издательстве Российской Академии Естествознания - https://monographies.ru/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Университетская клиника - https://unclinic.ru/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Доронин А.Ф., </a:t>
            </a:r>
            <a:r>
              <a:rPr lang="ru-RU" sz="2400" dirty="0" err="1">
                <a:latin typeface="Myriad Pro Cond" panose="020B0506030403020204" pitchFamily="34" charset="0"/>
              </a:rPr>
              <a:t>Шендеров</a:t>
            </a:r>
            <a:r>
              <a:rPr lang="ru-RU" sz="2400" dirty="0">
                <a:latin typeface="Myriad Pro Cond" panose="020B0506030403020204" pitchFamily="34" charset="0"/>
              </a:rPr>
              <a:t> Б.А. Функциональное питание. – М.: </a:t>
            </a:r>
            <a:r>
              <a:rPr lang="ru-RU" sz="2400" dirty="0" err="1">
                <a:latin typeface="Myriad Pro Cond" panose="020B0506030403020204" pitchFamily="34" charset="0"/>
              </a:rPr>
              <a:t>Грантъ</a:t>
            </a:r>
            <a:r>
              <a:rPr lang="ru-RU" sz="2400" dirty="0">
                <a:latin typeface="Myriad Pro Cond" panose="020B0506030403020204" pitchFamily="34" charset="0"/>
              </a:rPr>
              <a:t>, 2002. – 296 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Исаев В.А. Физиологические аспекты биоценоза кишечной микрофлоры. – М.: МГУ им. </a:t>
            </a:r>
            <a:r>
              <a:rPr lang="ru-RU" sz="2400" dirty="0" err="1">
                <a:latin typeface="Myriad Pro Cond" panose="020B0506030403020204" pitchFamily="34" charset="0"/>
              </a:rPr>
              <a:t>М.В.Ломоносова</a:t>
            </a:r>
            <a:r>
              <a:rPr lang="ru-RU" sz="2400" dirty="0">
                <a:latin typeface="Myriad Pro Cond" panose="020B0506030403020204" pitchFamily="34" charset="0"/>
              </a:rPr>
              <a:t> кафедра физиологии человека и животных, 2001. – 31 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Исаев В.А. </a:t>
            </a:r>
            <a:r>
              <a:rPr lang="ru-RU" sz="2400" dirty="0" err="1">
                <a:latin typeface="Myriad Pro Cond" panose="020B0506030403020204" pitchFamily="34" charset="0"/>
              </a:rPr>
              <a:t>Эйконол</a:t>
            </a:r>
            <a:r>
              <a:rPr lang="ru-RU" sz="2400" dirty="0">
                <a:latin typeface="Myriad Pro Cond" panose="020B0506030403020204" pitchFamily="34" charset="0"/>
              </a:rPr>
              <a:t> и атеросклероз. – М.: «МИР и СОГЛАСИЕ», 2008, 350 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Исаев В.А. Незаменимые факторы питания и физиологические аспекты их действия в организме человека. М. «МИР и СОГЛАСИЕ», 2010. – 276 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Myriad Pro Cond" panose="020B0506030403020204" pitchFamily="34" charset="0"/>
              </a:rPr>
              <a:t>Тутельян</a:t>
            </a:r>
            <a:r>
              <a:rPr lang="ru-RU" sz="2400" dirty="0">
                <a:latin typeface="Myriad Pro Cond" panose="020B0506030403020204" pitchFamily="34" charset="0"/>
              </a:rPr>
              <a:t> В.А., Спиричев В.Б., Суханов Б.П., Кудашева В.А. Микронутриенты в питании здорового и больного организма. – М.: Колос, 2002. – 242 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Стома И.А. Микробиом в медицине. Руководство для врачей.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https://namillion.com/proizvodstvo-jogurta.html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Myriad Pro Cond" panose="020B0506030403020204" pitchFamily="34" charset="0"/>
              </a:rPr>
              <a:t> https://kr-tec.ru/tehnologia-proizvodstva-yogurta/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B10326-5F46-4AA6-8CF0-07FEE844468A}"/>
              </a:ext>
            </a:extLst>
          </p:cNvPr>
          <p:cNvSpPr txBox="1"/>
          <p:nvPr/>
        </p:nvSpPr>
        <p:spPr>
          <a:xfrm>
            <a:off x="2509520" y="243840"/>
            <a:ext cx="7492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Список информационных ресурсов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4BEFA28-DEF5-4EE1-8C37-4120EEBA2947}"/>
              </a:ext>
            </a:extLst>
          </p:cNvPr>
          <p:cNvCxnSpPr/>
          <p:nvPr/>
        </p:nvCxnSpPr>
        <p:spPr>
          <a:xfrm>
            <a:off x="1554480" y="904240"/>
            <a:ext cx="9347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Рисунок 6" descr="Корова">
            <a:extLst>
              <a:ext uri="{FF2B5EF4-FFF2-40B4-BE49-F238E27FC236}">
                <a16:creationId xmlns:a16="http://schemas.microsoft.com/office/drawing/2014/main" id="{2D855BF3-E009-4B37-B7FB-3EAFBCE0A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5120" y="0"/>
            <a:ext cx="914400" cy="914400"/>
          </a:xfrm>
          <a:prstGeom prst="rect">
            <a:avLst/>
          </a:prstGeom>
        </p:spPr>
      </p:pic>
      <p:pic>
        <p:nvPicPr>
          <p:cNvPr id="9" name="Рисунок 8" descr="Корова">
            <a:extLst>
              <a:ext uri="{FF2B5EF4-FFF2-40B4-BE49-F238E27FC236}">
                <a16:creationId xmlns:a16="http://schemas.microsoft.com/office/drawing/2014/main" id="{7B2868E4-BFDE-4BC8-A120-4C0548EEB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002277" y="48250"/>
            <a:ext cx="1005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09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580</Words>
  <Application>Microsoft Office PowerPoint</Application>
  <PresentationFormat>Широкоэкранный</PresentationFormat>
  <Paragraphs>162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Myriad Pro Cond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 Сагякянц</dc:creator>
  <cp:lastModifiedBy>Admin</cp:lastModifiedBy>
  <cp:revision>22</cp:revision>
  <dcterms:created xsi:type="dcterms:W3CDTF">2022-04-24T16:18:57Z</dcterms:created>
  <dcterms:modified xsi:type="dcterms:W3CDTF">2022-10-26T05:58:27Z</dcterms:modified>
</cp:coreProperties>
</file>