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309" r:id="rId10"/>
    <p:sldId id="287" r:id="rId11"/>
    <p:sldId id="299" r:id="rId12"/>
    <p:sldId id="304" r:id="rId13"/>
    <p:sldId id="301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B9D"/>
    <a:srgbClr val="00D5F2"/>
    <a:srgbClr val="A4D4E2"/>
    <a:srgbClr val="00B7D0"/>
    <a:srgbClr val="008C9D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107" d="100"/>
          <a:sy n="107" d="100"/>
        </p:scale>
        <p:origin x="365" y="6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0-86EB-4686-A446-77FF20BBD426}"/>
              </c:ext>
            </c:extLst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EB-4686-A446-77FF20BBD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54-43ED-B9C5-A27A109FF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сказки</c:v>
                </c:pt>
                <c:pt idx="1">
                  <c:v>раскраски</c:v>
                </c:pt>
                <c:pt idx="2">
                  <c:v>обучающие книги </c:v>
                </c:pt>
                <c:pt idx="3">
                  <c:v>книги с заданиями</c:v>
                </c:pt>
                <c:pt idx="4">
                  <c:v>книги с яркими картинками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66.7</c:v>
                </c:pt>
                <c:pt idx="1">
                  <c:v>44.4</c:v>
                </c:pt>
                <c:pt idx="2">
                  <c:v>33.300000000000004</c:v>
                </c:pt>
                <c:pt idx="3">
                  <c:v>55.6</c:v>
                </c:pt>
                <c:pt idx="4">
                  <c:v>77.8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97-44D3-9641-880435B2565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сказки</c:v>
                </c:pt>
                <c:pt idx="1">
                  <c:v>раскраски</c:v>
                </c:pt>
                <c:pt idx="2">
                  <c:v>обучающие книги </c:v>
                </c:pt>
                <c:pt idx="3">
                  <c:v>книги с заданиями</c:v>
                </c:pt>
                <c:pt idx="4">
                  <c:v>книги с яркими картинками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0297-44D3-9641-880435B2565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сказки</c:v>
                </c:pt>
                <c:pt idx="1">
                  <c:v>раскраски</c:v>
                </c:pt>
                <c:pt idx="2">
                  <c:v>обучающие книги </c:v>
                </c:pt>
                <c:pt idx="3">
                  <c:v>книги с заданиями</c:v>
                </c:pt>
                <c:pt idx="4">
                  <c:v>книги с яркими картинками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0297-44D3-9641-880435B25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991488"/>
        <c:axId val="178993024"/>
      </c:barChart>
      <c:catAx>
        <c:axId val="1789914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78993024"/>
        <c:crosses val="autoZero"/>
        <c:auto val="1"/>
        <c:lblAlgn val="ctr"/>
        <c:lblOffset val="100"/>
        <c:noMultiLvlLbl val="0"/>
      </c:catAx>
      <c:valAx>
        <c:axId val="17899302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789914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b="1" dirty="0" smtClean="0"/>
            <a:t>Родителей, дети которых: </a:t>
          </a:r>
          <a:endParaRPr lang="ru-RU" sz="2800" b="1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 smtClean="0"/>
            <a:t>Не могут найти общий язык со сверстниками в детском саду</a:t>
          </a:r>
          <a:endParaRPr lang="ru-RU" sz="18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0301900A-7951-4E46-8EE9-8CE6729C82AA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endParaRPr lang="ru-RU" sz="4000" dirty="0"/>
        </a:p>
      </dgm:t>
    </dgm:pt>
    <dgm:pt modelId="{F532ACB2-5B70-45CB-8A5A-461D00AC8F15}" type="parTrans" cxnId="{77A11467-E127-4001-A67C-CB4BDCD6DCF0}">
      <dgm:prSet/>
      <dgm:spPr/>
      <dgm:t>
        <a:bodyPr/>
        <a:lstStyle/>
        <a:p>
          <a:endParaRPr lang="ru-RU"/>
        </a:p>
      </dgm:t>
    </dgm:pt>
    <dgm:pt modelId="{5A0D3218-8F09-4CF6-B4CE-C95A2404E043}" type="sibTrans" cxnId="{77A11467-E127-4001-A67C-CB4BDCD6DCF0}">
      <dgm:prSet/>
      <dgm:spPr/>
      <dgm:t>
        <a:bodyPr/>
        <a:lstStyle/>
        <a:p>
          <a:endParaRPr lang="ru-RU"/>
        </a:p>
      </dgm:t>
    </dgm:pt>
    <dgm:pt modelId="{7218D959-828D-424F-9B9F-AEC716BEC69C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 smtClean="0"/>
            <a:t>Не знают как вести себя в конфликтных ситуациях</a:t>
          </a:r>
          <a:endParaRPr lang="ru-RU" sz="1800" dirty="0"/>
        </a:p>
      </dgm:t>
    </dgm:pt>
    <dgm:pt modelId="{334C64A0-0C75-4D47-A234-D5B411FC6152}" type="parTrans" cxnId="{F8F943A3-35F5-4D4A-8CB6-B43959C83E32}">
      <dgm:prSet/>
      <dgm:spPr/>
      <dgm:t>
        <a:bodyPr/>
        <a:lstStyle/>
        <a:p>
          <a:endParaRPr lang="ru-RU"/>
        </a:p>
      </dgm:t>
    </dgm:pt>
    <dgm:pt modelId="{11C04257-3DA3-4A16-9974-23A3BC29FB7B}" type="sibTrans" cxnId="{F8F943A3-35F5-4D4A-8CB6-B43959C83E32}">
      <dgm:prSet/>
      <dgm:spPr/>
      <dgm:t>
        <a:bodyPr/>
        <a:lstStyle/>
        <a:p>
          <a:endParaRPr lang="ru-RU"/>
        </a:p>
      </dgm:t>
    </dgm:pt>
    <dgm:pt modelId="{5E1ECEA1-1066-421F-9810-B5A0E55E6AC9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 smtClean="0"/>
            <a:t>Не умеют общаться со взрослыми (воспитателями)</a:t>
          </a:r>
          <a:endParaRPr lang="ru-RU" sz="1800" dirty="0"/>
        </a:p>
      </dgm:t>
    </dgm:pt>
    <dgm:pt modelId="{A21D1452-537C-4BBE-B220-BC21A407FD83}" type="parTrans" cxnId="{3171A774-6CEB-4007-BD13-5ABC29BED432}">
      <dgm:prSet/>
      <dgm:spPr/>
      <dgm:t>
        <a:bodyPr/>
        <a:lstStyle/>
        <a:p>
          <a:endParaRPr lang="ru-RU"/>
        </a:p>
      </dgm:t>
    </dgm:pt>
    <dgm:pt modelId="{0E93D956-E529-4ADD-898D-89D749C7A310}" type="sibTrans" cxnId="{3171A774-6CEB-4007-BD13-5ABC29BED432}">
      <dgm:prSet/>
      <dgm:spPr/>
      <dgm:t>
        <a:bodyPr/>
        <a:lstStyle/>
        <a:p>
          <a:endParaRPr lang="ru-RU"/>
        </a:p>
      </dgm:t>
    </dgm:pt>
    <dgm:pt modelId="{FDA93726-D368-4FA4-90D4-F96C45224EEF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endParaRPr lang="ru-RU" sz="1800" dirty="0"/>
        </a:p>
      </dgm:t>
    </dgm:pt>
    <dgm:pt modelId="{B53BCE65-D540-41A3-8291-706D0F423863}" type="parTrans" cxnId="{D8E80D84-31AC-4C37-92BB-18F5D0F94FA0}">
      <dgm:prSet/>
      <dgm:spPr/>
      <dgm:t>
        <a:bodyPr/>
        <a:lstStyle/>
        <a:p>
          <a:endParaRPr lang="ru-RU"/>
        </a:p>
      </dgm:t>
    </dgm:pt>
    <dgm:pt modelId="{38A78D77-F7A1-48F0-8423-AE02D35EBDEC}" type="sibTrans" cxnId="{D8E80D84-31AC-4C37-92BB-18F5D0F94FA0}">
      <dgm:prSet/>
      <dgm:spPr/>
      <dgm:t>
        <a:bodyPr/>
        <a:lstStyle/>
        <a:p>
          <a:endParaRPr lang="ru-RU"/>
        </a:p>
      </dgm:t>
    </dgm:pt>
    <dgm:pt modelId="{65E0F0D7-1893-4094-8274-5AD82BBE877C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endParaRPr lang="ru-RU" sz="1800" dirty="0"/>
        </a:p>
      </dgm:t>
    </dgm:pt>
    <dgm:pt modelId="{D2CACACD-2B8E-4AB0-8EF3-6CAF5A3B3999}" type="parTrans" cxnId="{F86F2641-9272-494C-95A6-E50D5087C243}">
      <dgm:prSet/>
      <dgm:spPr/>
      <dgm:t>
        <a:bodyPr/>
        <a:lstStyle/>
        <a:p>
          <a:endParaRPr lang="ru-RU"/>
        </a:p>
      </dgm:t>
    </dgm:pt>
    <dgm:pt modelId="{C3091E80-128F-492A-AD37-66FEA45E6D09}" type="sibTrans" cxnId="{F86F2641-9272-494C-95A6-E50D5087C243}">
      <dgm:prSet/>
      <dgm:spPr/>
      <dgm:t>
        <a:bodyPr/>
        <a:lstStyle/>
        <a:p>
          <a:endParaRPr lang="ru-RU"/>
        </a:p>
      </dgm:t>
    </dgm:pt>
    <dgm:pt modelId="{034000D0-F265-4D3D-878D-D57F79A9D01A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endParaRPr lang="ru-RU" sz="1800" dirty="0"/>
        </a:p>
      </dgm:t>
    </dgm:pt>
    <dgm:pt modelId="{C29C600A-7F08-4514-800A-F5A9998A225B}" type="parTrans" cxnId="{227C49AA-A67D-46AC-9A1A-EB0126B896B0}">
      <dgm:prSet/>
      <dgm:spPr/>
      <dgm:t>
        <a:bodyPr/>
        <a:lstStyle/>
        <a:p>
          <a:endParaRPr lang="ru-RU"/>
        </a:p>
      </dgm:t>
    </dgm:pt>
    <dgm:pt modelId="{83E0B263-D83D-49FA-8EC9-E5DCA4DB559C}" type="sibTrans" cxnId="{227C49AA-A67D-46AC-9A1A-EB0126B896B0}">
      <dgm:prSet/>
      <dgm:spPr/>
      <dgm:t>
        <a:bodyPr/>
        <a:lstStyle/>
        <a:p>
          <a:endParaRPr lang="ru-RU"/>
        </a:p>
      </dgm:t>
    </dgm:pt>
    <dgm:pt modelId="{09B0AE09-591C-4008-9787-CAD73DDE7FE3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 smtClean="0"/>
            <a:t>Плохо выражают свои эмоции</a:t>
          </a:r>
          <a:endParaRPr lang="ru-RU" sz="1800" dirty="0"/>
        </a:p>
      </dgm:t>
    </dgm:pt>
    <dgm:pt modelId="{C25F0153-73D4-4B00-9B12-3713991C0493}" type="parTrans" cxnId="{B80255E3-3C5C-482B-91B4-5F019AC0BB80}">
      <dgm:prSet/>
      <dgm:spPr/>
      <dgm:t>
        <a:bodyPr/>
        <a:lstStyle/>
        <a:p>
          <a:endParaRPr lang="ru-RU"/>
        </a:p>
      </dgm:t>
    </dgm:pt>
    <dgm:pt modelId="{F6CE331F-53E4-4D4E-A1AE-795D9313A3FF}" type="sibTrans" cxnId="{B80255E3-3C5C-482B-91B4-5F019AC0BB80}">
      <dgm:prSet/>
      <dgm:spPr/>
      <dgm:t>
        <a:bodyPr/>
        <a:lstStyle/>
        <a:p>
          <a:endParaRPr lang="ru-RU"/>
        </a:p>
      </dgm:t>
    </dgm:pt>
    <dgm:pt modelId="{2E03729E-AC29-4107-B940-AE7A12855E6B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endParaRPr lang="ru-RU" sz="1800" dirty="0"/>
        </a:p>
      </dgm:t>
    </dgm:pt>
    <dgm:pt modelId="{B5925C56-C395-4B70-B3A4-06F8863F78CF}" type="parTrans" cxnId="{47A0A085-FB68-40F9-8BD3-1C9CEF259A6A}">
      <dgm:prSet/>
      <dgm:spPr/>
      <dgm:t>
        <a:bodyPr/>
        <a:lstStyle/>
        <a:p>
          <a:endParaRPr lang="ru-RU"/>
        </a:p>
      </dgm:t>
    </dgm:pt>
    <dgm:pt modelId="{1750A6CC-7B66-4B1F-B967-A51C3E64CE37}" type="sibTrans" cxnId="{47A0A085-FB68-40F9-8BD3-1C9CEF259A6A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ScaleY="119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4BA2D0-2B6E-4650-9380-B089BB3E37C1}" type="presOf" srcId="{2E03729E-AC29-4107-B940-AE7A12855E6B}" destId="{F974BE2A-CEEC-4ADA-B641-ABA1F5F10AA0}" srcOrd="0" destOrd="2" presId="urn:microsoft.com/office/officeart/2005/8/layout/vList5"/>
    <dgm:cxn modelId="{D8E80D84-31AC-4C37-92BB-18F5D0F94FA0}" srcId="{40823609-9E1F-477F-970E-0797297793BB}" destId="{FDA93726-D368-4FA4-90D4-F96C45224EEF}" srcOrd="0" destOrd="0" parTransId="{B53BCE65-D540-41A3-8291-706D0F423863}" sibTransId="{38A78D77-F7A1-48F0-8423-AE02D35EBDEC}"/>
    <dgm:cxn modelId="{9978E601-879E-454C-BB82-D5256B8287DC}" type="presOf" srcId="{684F60A0-79DD-4DC4-8B93-F71DCB5F72ED}" destId="{F974BE2A-CEEC-4ADA-B641-ABA1F5F10AA0}" srcOrd="0" destOrd="3" presId="urn:microsoft.com/office/officeart/2005/8/layout/vList5"/>
    <dgm:cxn modelId="{F86F2641-9272-494C-95A6-E50D5087C243}" srcId="{40823609-9E1F-477F-970E-0797297793BB}" destId="{65E0F0D7-1893-4094-8274-5AD82BBE877C}" srcOrd="7" destOrd="0" parTransId="{D2CACACD-2B8E-4AB0-8EF3-6CAF5A3B3999}" sibTransId="{C3091E80-128F-492A-AD37-66FEA45E6D09}"/>
    <dgm:cxn modelId="{3171A774-6CEB-4007-BD13-5ABC29BED432}" srcId="{40823609-9E1F-477F-970E-0797297793BB}" destId="{5E1ECEA1-1066-421F-9810-B5A0E55E6AC9}" srcOrd="5" destOrd="0" parTransId="{A21D1452-537C-4BBE-B220-BC21A407FD83}" sibTransId="{0E93D956-E529-4ADD-898D-89D749C7A310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757FD4C7-03AE-4F7F-A006-3AD1D975528D}" type="presOf" srcId="{5E1ECEA1-1066-421F-9810-B5A0E55E6AC9}" destId="{F974BE2A-CEEC-4ADA-B641-ABA1F5F10AA0}" srcOrd="0" destOrd="5" presId="urn:microsoft.com/office/officeart/2005/8/layout/vList5"/>
    <dgm:cxn modelId="{D427A7DB-576F-4109-9EB6-58F12A2B8A20}" type="presOf" srcId="{FDA93726-D368-4FA4-90D4-F96C45224EEF}" destId="{F974BE2A-CEEC-4ADA-B641-ABA1F5F10AA0}" srcOrd="0" destOrd="0" presId="urn:microsoft.com/office/officeart/2005/8/layout/vList5"/>
    <dgm:cxn modelId="{B4B9D1AE-5A7C-442A-B8D1-94F5A96497F5}" type="presOf" srcId="{0301900A-7951-4E46-8EE9-8CE6729C82AA}" destId="{F974BE2A-CEEC-4ADA-B641-ABA1F5F10AA0}" srcOrd="0" destOrd="8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227C49AA-A67D-46AC-9A1A-EB0126B896B0}" srcId="{40823609-9E1F-477F-970E-0797297793BB}" destId="{034000D0-F265-4D3D-878D-D57F79A9D01A}" srcOrd="1" destOrd="0" parTransId="{C29C600A-7F08-4514-800A-F5A9998A225B}" sibTransId="{83E0B263-D83D-49FA-8EC9-E5DCA4DB559C}"/>
    <dgm:cxn modelId="{7F357C8A-94BF-490E-98A2-F726448F0597}" type="presOf" srcId="{09B0AE09-591C-4008-9787-CAD73DDE7FE3}" destId="{F974BE2A-CEEC-4ADA-B641-ABA1F5F10AA0}" srcOrd="0" destOrd="6" presId="urn:microsoft.com/office/officeart/2005/8/layout/vList5"/>
    <dgm:cxn modelId="{F8F943A3-35F5-4D4A-8CB6-B43959C83E32}" srcId="{40823609-9E1F-477F-970E-0797297793BB}" destId="{7218D959-828D-424F-9B9F-AEC716BEC69C}" srcOrd="4" destOrd="0" parTransId="{334C64A0-0C75-4D47-A234-D5B411FC6152}" sibTransId="{11C04257-3DA3-4A16-9974-23A3BC29FB7B}"/>
    <dgm:cxn modelId="{B80255E3-3C5C-482B-91B4-5F019AC0BB80}" srcId="{40823609-9E1F-477F-970E-0797297793BB}" destId="{09B0AE09-591C-4008-9787-CAD73DDE7FE3}" srcOrd="6" destOrd="0" parTransId="{C25F0153-73D4-4B00-9B12-3713991C0493}" sibTransId="{F6CE331F-53E4-4D4E-A1AE-795D9313A3FF}"/>
    <dgm:cxn modelId="{608E3B29-D945-4B56-BDB5-4770E9DCF099}" type="presOf" srcId="{65E0F0D7-1893-4094-8274-5AD82BBE877C}" destId="{F974BE2A-CEEC-4ADA-B641-ABA1F5F10AA0}" srcOrd="0" destOrd="7" presId="urn:microsoft.com/office/officeart/2005/8/layout/vList5"/>
    <dgm:cxn modelId="{FD3406F9-0DD4-43F9-95CE-0E8ADA73A850}" type="presOf" srcId="{7218D959-828D-424F-9B9F-AEC716BEC69C}" destId="{F974BE2A-CEEC-4ADA-B641-ABA1F5F10AA0}" srcOrd="0" destOrd="4" presId="urn:microsoft.com/office/officeart/2005/8/layout/vList5"/>
    <dgm:cxn modelId="{47A0A085-FB68-40F9-8BD3-1C9CEF259A6A}" srcId="{40823609-9E1F-477F-970E-0797297793BB}" destId="{2E03729E-AC29-4107-B940-AE7A12855E6B}" srcOrd="2" destOrd="0" parTransId="{B5925C56-C395-4B70-B3A4-06F8863F78CF}" sibTransId="{1750A6CC-7B66-4B1F-B967-A51C3E64CE37}"/>
    <dgm:cxn modelId="{458B5505-5072-4917-87B6-FC1ABC7B38CA}" type="presOf" srcId="{034000D0-F265-4D3D-878D-D57F79A9D01A}" destId="{F974BE2A-CEEC-4ADA-B641-ABA1F5F10AA0}" srcOrd="0" destOrd="1" presId="urn:microsoft.com/office/officeart/2005/8/layout/vList5"/>
    <dgm:cxn modelId="{602CD5BD-DB03-47FE-8277-95F755165DAE}" srcId="{40823609-9E1F-477F-970E-0797297793BB}" destId="{684F60A0-79DD-4DC4-8B93-F71DCB5F72ED}" srcOrd="3" destOrd="0" parTransId="{6D3DAFA6-0D9F-4D19-B108-EBE5E225A770}" sibTransId="{6EB2D3BA-A1D4-4CDA-833C-A0CB99162A4F}"/>
    <dgm:cxn modelId="{77A11467-E127-4001-A67C-CB4BDCD6DCF0}" srcId="{40823609-9E1F-477F-970E-0797297793BB}" destId="{0301900A-7951-4E46-8EE9-8CE6729C82AA}" srcOrd="8" destOrd="0" parTransId="{F532ACB2-5B70-45CB-8A5A-461D00AC8F15}" sibTransId="{5A0D3218-8F09-4CF6-B4CE-C95A2404E043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8A80D4-E012-40E8-8661-B5EBC29F7A0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3D6E77-EF09-46EA-B920-4AD582038E0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400" dirty="0" smtClean="0">
              <a:solidFill>
                <a:srgbClr val="018B9D"/>
              </a:solidFill>
            </a:rPr>
            <a:t>Разработан дизайн персонажей </a:t>
          </a:r>
          <a:endParaRPr lang="ru-RU" sz="2400" dirty="0">
            <a:solidFill>
              <a:srgbClr val="018B9D"/>
            </a:solidFill>
          </a:endParaRPr>
        </a:p>
      </dgm:t>
    </dgm:pt>
    <dgm:pt modelId="{E5302C59-48D9-47A2-AEA5-00A140F16729}" type="parTrans" cxnId="{94AE7CB8-0F4F-4E25-A8E8-610C05848855}">
      <dgm:prSet/>
      <dgm:spPr/>
      <dgm:t>
        <a:bodyPr/>
        <a:lstStyle/>
        <a:p>
          <a:endParaRPr lang="ru-RU"/>
        </a:p>
      </dgm:t>
    </dgm:pt>
    <dgm:pt modelId="{15965518-E32C-4D53-B582-AA5200502C93}" type="sibTrans" cxnId="{94AE7CB8-0F4F-4E25-A8E8-610C05848855}">
      <dgm:prSet/>
      <dgm:spPr/>
      <dgm:t>
        <a:bodyPr/>
        <a:lstStyle/>
        <a:p>
          <a:endParaRPr lang="ru-RU"/>
        </a:p>
      </dgm:t>
    </dgm:pt>
    <dgm:pt modelId="{8EC889E3-A5E6-479D-88B8-DE2B8164261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400" dirty="0" smtClean="0">
              <a:solidFill>
                <a:srgbClr val="018B9D"/>
              </a:solidFill>
            </a:rPr>
            <a:t>Разработан дизайн обложки</a:t>
          </a:r>
          <a:endParaRPr lang="ru-RU" sz="2400" dirty="0">
            <a:solidFill>
              <a:srgbClr val="018B9D"/>
            </a:solidFill>
          </a:endParaRPr>
        </a:p>
      </dgm:t>
    </dgm:pt>
    <dgm:pt modelId="{C19C8A7A-0D60-4D8A-8F56-78153D53A581}" type="parTrans" cxnId="{47ECFAC4-5D69-408A-870B-BB9CFE6A1140}">
      <dgm:prSet/>
      <dgm:spPr/>
      <dgm:t>
        <a:bodyPr/>
        <a:lstStyle/>
        <a:p>
          <a:endParaRPr lang="ru-RU"/>
        </a:p>
      </dgm:t>
    </dgm:pt>
    <dgm:pt modelId="{1A4C2F45-1055-4049-8127-6EB2EBA36BA8}" type="sibTrans" cxnId="{47ECFAC4-5D69-408A-870B-BB9CFE6A1140}">
      <dgm:prSet/>
      <dgm:spPr/>
      <dgm:t>
        <a:bodyPr/>
        <a:lstStyle/>
        <a:p>
          <a:endParaRPr lang="ru-RU"/>
        </a:p>
      </dgm:t>
    </dgm:pt>
    <dgm:pt modelId="{D403D0F1-0F41-4FF7-A811-7B41ECA0A4E7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400" dirty="0" smtClean="0">
              <a:solidFill>
                <a:srgbClr val="018B9D"/>
              </a:solidFill>
            </a:rPr>
            <a:t>Разработан сюжет </a:t>
          </a:r>
          <a:endParaRPr lang="ru-RU" sz="2400" dirty="0">
            <a:solidFill>
              <a:srgbClr val="018B9D"/>
            </a:solidFill>
          </a:endParaRPr>
        </a:p>
      </dgm:t>
    </dgm:pt>
    <dgm:pt modelId="{1143471C-D702-4968-A53F-F621306D4FF2}" type="parTrans" cxnId="{2C8B4EED-CA64-4156-96C3-072A86E27783}">
      <dgm:prSet/>
      <dgm:spPr/>
      <dgm:t>
        <a:bodyPr/>
        <a:lstStyle/>
        <a:p>
          <a:endParaRPr lang="ru-RU"/>
        </a:p>
      </dgm:t>
    </dgm:pt>
    <dgm:pt modelId="{F8A8F81F-773F-41D0-81AC-DA92AD99DC67}" type="sibTrans" cxnId="{2C8B4EED-CA64-4156-96C3-072A86E27783}">
      <dgm:prSet/>
      <dgm:spPr/>
      <dgm:t>
        <a:bodyPr/>
        <a:lstStyle/>
        <a:p>
          <a:endParaRPr lang="ru-RU"/>
        </a:p>
      </dgm:t>
    </dgm:pt>
    <dgm:pt modelId="{40973969-7E73-4997-B0AD-FA95FAC1DB7E}" type="pres">
      <dgm:prSet presAssocID="{EB8A80D4-E012-40E8-8661-B5EBC29F7A0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BA0746-A319-4D56-8ED6-2DDFD269720B}" type="pres">
      <dgm:prSet presAssocID="{3A3D6E77-EF09-46EA-B920-4AD582038E0F}" presName="parentLin" presStyleCnt="0"/>
      <dgm:spPr/>
    </dgm:pt>
    <dgm:pt modelId="{65FF30C9-7504-4229-9131-86E911767B7C}" type="pres">
      <dgm:prSet presAssocID="{3A3D6E77-EF09-46EA-B920-4AD582038E0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ABA3357-240C-4842-B052-A0043F6F21A6}" type="pres">
      <dgm:prSet presAssocID="{3A3D6E77-EF09-46EA-B920-4AD582038E0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B15B15-55C6-4738-90A0-2C83BAB26CDB}" type="pres">
      <dgm:prSet presAssocID="{3A3D6E77-EF09-46EA-B920-4AD582038E0F}" presName="negativeSpace" presStyleCnt="0"/>
      <dgm:spPr/>
    </dgm:pt>
    <dgm:pt modelId="{3B41481E-3D17-4F4B-8436-9F6C92DC1063}" type="pres">
      <dgm:prSet presAssocID="{3A3D6E77-EF09-46EA-B920-4AD582038E0F}" presName="childText" presStyleLbl="conFgAcc1" presStyleIdx="0" presStyleCnt="3">
        <dgm:presLayoutVars>
          <dgm:bulletEnabled val="1"/>
        </dgm:presLayoutVars>
      </dgm:prSet>
      <dgm:spPr/>
    </dgm:pt>
    <dgm:pt modelId="{E291561F-BBAA-4A2A-A9A2-92D6608C71A9}" type="pres">
      <dgm:prSet presAssocID="{15965518-E32C-4D53-B582-AA5200502C93}" presName="spaceBetweenRectangles" presStyleCnt="0"/>
      <dgm:spPr/>
    </dgm:pt>
    <dgm:pt modelId="{450321DF-9617-4CB9-B52B-88E2BD0A48D4}" type="pres">
      <dgm:prSet presAssocID="{8EC889E3-A5E6-479D-88B8-DE2B81642615}" presName="parentLin" presStyleCnt="0"/>
      <dgm:spPr/>
    </dgm:pt>
    <dgm:pt modelId="{D05DF526-D599-479D-8A69-42EA8C02C32B}" type="pres">
      <dgm:prSet presAssocID="{8EC889E3-A5E6-479D-88B8-DE2B8164261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C51A6C3-4FA5-477A-BB36-85E9B78AB5BF}" type="pres">
      <dgm:prSet presAssocID="{8EC889E3-A5E6-479D-88B8-DE2B8164261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023026-695A-4196-996A-3B8B9DBAA15D}" type="pres">
      <dgm:prSet presAssocID="{8EC889E3-A5E6-479D-88B8-DE2B81642615}" presName="negativeSpace" presStyleCnt="0"/>
      <dgm:spPr/>
    </dgm:pt>
    <dgm:pt modelId="{28661646-7D3F-4459-9754-010D3F3DD414}" type="pres">
      <dgm:prSet presAssocID="{8EC889E3-A5E6-479D-88B8-DE2B81642615}" presName="childText" presStyleLbl="conFgAcc1" presStyleIdx="1" presStyleCnt="3">
        <dgm:presLayoutVars>
          <dgm:bulletEnabled val="1"/>
        </dgm:presLayoutVars>
      </dgm:prSet>
      <dgm:spPr/>
    </dgm:pt>
    <dgm:pt modelId="{D387927A-DA50-456D-9A39-128510F1DC3A}" type="pres">
      <dgm:prSet presAssocID="{1A4C2F45-1055-4049-8127-6EB2EBA36BA8}" presName="spaceBetweenRectangles" presStyleCnt="0"/>
      <dgm:spPr/>
    </dgm:pt>
    <dgm:pt modelId="{6D80246A-AA7C-4468-B434-23412B71A7BF}" type="pres">
      <dgm:prSet presAssocID="{D403D0F1-0F41-4FF7-A811-7B41ECA0A4E7}" presName="parentLin" presStyleCnt="0"/>
      <dgm:spPr/>
    </dgm:pt>
    <dgm:pt modelId="{25D6E9C1-0B68-490D-84CB-648EA8ADF4B7}" type="pres">
      <dgm:prSet presAssocID="{D403D0F1-0F41-4FF7-A811-7B41ECA0A4E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6EB7093-FC8D-4E60-994D-7D809702457E}" type="pres">
      <dgm:prSet presAssocID="{D403D0F1-0F41-4FF7-A811-7B41ECA0A4E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686847-597D-4977-9877-450857622F6F}" type="pres">
      <dgm:prSet presAssocID="{D403D0F1-0F41-4FF7-A811-7B41ECA0A4E7}" presName="negativeSpace" presStyleCnt="0"/>
      <dgm:spPr/>
    </dgm:pt>
    <dgm:pt modelId="{2FB0B732-E598-48BA-8428-98A80B4021F7}" type="pres">
      <dgm:prSet presAssocID="{D403D0F1-0F41-4FF7-A811-7B41ECA0A4E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4AE7CB8-0F4F-4E25-A8E8-610C05848855}" srcId="{EB8A80D4-E012-40E8-8661-B5EBC29F7A03}" destId="{3A3D6E77-EF09-46EA-B920-4AD582038E0F}" srcOrd="0" destOrd="0" parTransId="{E5302C59-48D9-47A2-AEA5-00A140F16729}" sibTransId="{15965518-E32C-4D53-B582-AA5200502C93}"/>
    <dgm:cxn modelId="{616BC1B6-AEB9-49AF-8757-ADF0D51722D4}" type="presOf" srcId="{D403D0F1-0F41-4FF7-A811-7B41ECA0A4E7}" destId="{76EB7093-FC8D-4E60-994D-7D809702457E}" srcOrd="1" destOrd="0" presId="urn:microsoft.com/office/officeart/2005/8/layout/list1"/>
    <dgm:cxn modelId="{14A02726-47D4-4701-BBF7-DB69F1E93D60}" type="presOf" srcId="{EB8A80D4-E012-40E8-8661-B5EBC29F7A03}" destId="{40973969-7E73-4997-B0AD-FA95FAC1DB7E}" srcOrd="0" destOrd="0" presId="urn:microsoft.com/office/officeart/2005/8/layout/list1"/>
    <dgm:cxn modelId="{7802F4FE-62A0-4737-A6DE-A8A43C718D3D}" type="presOf" srcId="{3A3D6E77-EF09-46EA-B920-4AD582038E0F}" destId="{4ABA3357-240C-4842-B052-A0043F6F21A6}" srcOrd="1" destOrd="0" presId="urn:microsoft.com/office/officeart/2005/8/layout/list1"/>
    <dgm:cxn modelId="{E7AA7402-943D-4212-AB7A-27EA3825D3B1}" type="presOf" srcId="{8EC889E3-A5E6-479D-88B8-DE2B81642615}" destId="{D05DF526-D599-479D-8A69-42EA8C02C32B}" srcOrd="0" destOrd="0" presId="urn:microsoft.com/office/officeart/2005/8/layout/list1"/>
    <dgm:cxn modelId="{11D188F0-0060-4B8E-A0B2-9B45F2F64BFF}" type="presOf" srcId="{3A3D6E77-EF09-46EA-B920-4AD582038E0F}" destId="{65FF30C9-7504-4229-9131-86E911767B7C}" srcOrd="0" destOrd="0" presId="urn:microsoft.com/office/officeart/2005/8/layout/list1"/>
    <dgm:cxn modelId="{2C8B4EED-CA64-4156-96C3-072A86E27783}" srcId="{EB8A80D4-E012-40E8-8661-B5EBC29F7A03}" destId="{D403D0F1-0F41-4FF7-A811-7B41ECA0A4E7}" srcOrd="2" destOrd="0" parTransId="{1143471C-D702-4968-A53F-F621306D4FF2}" sibTransId="{F8A8F81F-773F-41D0-81AC-DA92AD99DC67}"/>
    <dgm:cxn modelId="{47ECFAC4-5D69-408A-870B-BB9CFE6A1140}" srcId="{EB8A80D4-E012-40E8-8661-B5EBC29F7A03}" destId="{8EC889E3-A5E6-479D-88B8-DE2B81642615}" srcOrd="1" destOrd="0" parTransId="{C19C8A7A-0D60-4D8A-8F56-78153D53A581}" sibTransId="{1A4C2F45-1055-4049-8127-6EB2EBA36BA8}"/>
    <dgm:cxn modelId="{5D0BE71F-5570-4821-93EA-6E921D8314D3}" type="presOf" srcId="{D403D0F1-0F41-4FF7-A811-7B41ECA0A4E7}" destId="{25D6E9C1-0B68-490D-84CB-648EA8ADF4B7}" srcOrd="0" destOrd="0" presId="urn:microsoft.com/office/officeart/2005/8/layout/list1"/>
    <dgm:cxn modelId="{B05E7C48-3BA8-45DE-98B7-C158097BE48F}" type="presOf" srcId="{8EC889E3-A5E6-479D-88B8-DE2B81642615}" destId="{3C51A6C3-4FA5-477A-BB36-85E9B78AB5BF}" srcOrd="1" destOrd="0" presId="urn:microsoft.com/office/officeart/2005/8/layout/list1"/>
    <dgm:cxn modelId="{68550A04-26E9-47BE-B09A-9A506C844D38}" type="presParOf" srcId="{40973969-7E73-4997-B0AD-FA95FAC1DB7E}" destId="{D7BA0746-A319-4D56-8ED6-2DDFD269720B}" srcOrd="0" destOrd="0" presId="urn:microsoft.com/office/officeart/2005/8/layout/list1"/>
    <dgm:cxn modelId="{50DBA783-8273-4222-9DE9-628D023E9D47}" type="presParOf" srcId="{D7BA0746-A319-4D56-8ED6-2DDFD269720B}" destId="{65FF30C9-7504-4229-9131-86E911767B7C}" srcOrd="0" destOrd="0" presId="urn:microsoft.com/office/officeart/2005/8/layout/list1"/>
    <dgm:cxn modelId="{266F6AAB-B260-4010-BDDD-400C8FDD518C}" type="presParOf" srcId="{D7BA0746-A319-4D56-8ED6-2DDFD269720B}" destId="{4ABA3357-240C-4842-B052-A0043F6F21A6}" srcOrd="1" destOrd="0" presId="urn:microsoft.com/office/officeart/2005/8/layout/list1"/>
    <dgm:cxn modelId="{1D105FE8-9CFA-4569-B516-A84B1227635F}" type="presParOf" srcId="{40973969-7E73-4997-B0AD-FA95FAC1DB7E}" destId="{9FB15B15-55C6-4738-90A0-2C83BAB26CDB}" srcOrd="1" destOrd="0" presId="urn:microsoft.com/office/officeart/2005/8/layout/list1"/>
    <dgm:cxn modelId="{54A2DC19-E7A3-4CE9-AAD6-35304D5493F6}" type="presParOf" srcId="{40973969-7E73-4997-B0AD-FA95FAC1DB7E}" destId="{3B41481E-3D17-4F4B-8436-9F6C92DC1063}" srcOrd="2" destOrd="0" presId="urn:microsoft.com/office/officeart/2005/8/layout/list1"/>
    <dgm:cxn modelId="{558F44EF-E057-4BFE-82BA-196D19288B60}" type="presParOf" srcId="{40973969-7E73-4997-B0AD-FA95FAC1DB7E}" destId="{E291561F-BBAA-4A2A-A9A2-92D6608C71A9}" srcOrd="3" destOrd="0" presId="urn:microsoft.com/office/officeart/2005/8/layout/list1"/>
    <dgm:cxn modelId="{A0019337-819B-483D-B0C2-149980604006}" type="presParOf" srcId="{40973969-7E73-4997-B0AD-FA95FAC1DB7E}" destId="{450321DF-9617-4CB9-B52B-88E2BD0A48D4}" srcOrd="4" destOrd="0" presId="urn:microsoft.com/office/officeart/2005/8/layout/list1"/>
    <dgm:cxn modelId="{9A906722-3658-40EA-9BF8-1E1E47AC94D2}" type="presParOf" srcId="{450321DF-9617-4CB9-B52B-88E2BD0A48D4}" destId="{D05DF526-D599-479D-8A69-42EA8C02C32B}" srcOrd="0" destOrd="0" presId="urn:microsoft.com/office/officeart/2005/8/layout/list1"/>
    <dgm:cxn modelId="{1EE0BC86-B743-4E66-803E-D1DFA5F992DC}" type="presParOf" srcId="{450321DF-9617-4CB9-B52B-88E2BD0A48D4}" destId="{3C51A6C3-4FA5-477A-BB36-85E9B78AB5BF}" srcOrd="1" destOrd="0" presId="urn:microsoft.com/office/officeart/2005/8/layout/list1"/>
    <dgm:cxn modelId="{1FA0D6D3-0715-44CC-AD3B-32DC60531928}" type="presParOf" srcId="{40973969-7E73-4997-B0AD-FA95FAC1DB7E}" destId="{15023026-695A-4196-996A-3B8B9DBAA15D}" srcOrd="5" destOrd="0" presId="urn:microsoft.com/office/officeart/2005/8/layout/list1"/>
    <dgm:cxn modelId="{1FECAEE5-CA0F-4518-8612-19893FB044A6}" type="presParOf" srcId="{40973969-7E73-4997-B0AD-FA95FAC1DB7E}" destId="{28661646-7D3F-4459-9754-010D3F3DD414}" srcOrd="6" destOrd="0" presId="urn:microsoft.com/office/officeart/2005/8/layout/list1"/>
    <dgm:cxn modelId="{6107AA0F-5EA2-41CD-9015-2BA765DDD1DB}" type="presParOf" srcId="{40973969-7E73-4997-B0AD-FA95FAC1DB7E}" destId="{D387927A-DA50-456D-9A39-128510F1DC3A}" srcOrd="7" destOrd="0" presId="urn:microsoft.com/office/officeart/2005/8/layout/list1"/>
    <dgm:cxn modelId="{37176146-5ED6-436A-925D-84327B12885D}" type="presParOf" srcId="{40973969-7E73-4997-B0AD-FA95FAC1DB7E}" destId="{6D80246A-AA7C-4468-B434-23412B71A7BF}" srcOrd="8" destOrd="0" presId="urn:microsoft.com/office/officeart/2005/8/layout/list1"/>
    <dgm:cxn modelId="{95ED63D7-7C4B-489D-852A-4ABB3104D571}" type="presParOf" srcId="{6D80246A-AA7C-4468-B434-23412B71A7BF}" destId="{25D6E9C1-0B68-490D-84CB-648EA8ADF4B7}" srcOrd="0" destOrd="0" presId="urn:microsoft.com/office/officeart/2005/8/layout/list1"/>
    <dgm:cxn modelId="{F765D6DF-B5EA-410C-B14D-BA0E761D3EC9}" type="presParOf" srcId="{6D80246A-AA7C-4468-B434-23412B71A7BF}" destId="{76EB7093-FC8D-4E60-994D-7D809702457E}" srcOrd="1" destOrd="0" presId="urn:microsoft.com/office/officeart/2005/8/layout/list1"/>
    <dgm:cxn modelId="{198D2CCA-644E-4983-963C-19D1CD27A218}" type="presParOf" srcId="{40973969-7E73-4997-B0AD-FA95FAC1DB7E}" destId="{93686847-597D-4977-9877-450857622F6F}" srcOrd="9" destOrd="0" presId="urn:microsoft.com/office/officeart/2005/8/layout/list1"/>
    <dgm:cxn modelId="{C18D3C01-062B-4990-B8D2-78E4EC6380D9}" type="presParOf" srcId="{40973969-7E73-4997-B0AD-FA95FAC1DB7E}" destId="{2FB0B732-E598-48BA-8428-98A80B4021F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 smtClean="0"/>
            <a:t>Потенциал</a:t>
          </a:r>
        </a:p>
        <a:p>
          <a:r>
            <a:rPr lang="ru-RU" sz="1000" b="1" dirty="0" smtClean="0"/>
            <a:t>350000 человек</a:t>
          </a:r>
          <a:endParaRPr lang="ru-RU" sz="10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 smtClean="0"/>
            <a:t>Перспектива</a:t>
          </a:r>
        </a:p>
        <a:p>
          <a:r>
            <a:rPr lang="ru-RU" sz="1000" b="1" dirty="0" smtClean="0"/>
            <a:t>70000 человек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</a:t>
          </a:r>
          <a:r>
            <a:rPr lang="ru-RU" sz="1000" b="1" dirty="0" smtClean="0"/>
            <a:t>конкуренты</a:t>
          </a:r>
        </a:p>
        <a:p>
          <a:r>
            <a:rPr lang="ru-RU" sz="1000" b="1" dirty="0" smtClean="0"/>
            <a:t>28000 человек</a:t>
          </a:r>
          <a:endParaRPr lang="ru-RU" sz="10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>
              <a:solidFill>
                <a:srgbClr val="018B9D"/>
              </a:solidFill>
            </a:rPr>
            <a:t>SOM</a:t>
          </a:r>
        </a:p>
        <a:p>
          <a:r>
            <a:rPr lang="ru-RU" sz="1000" b="1" dirty="0" smtClean="0">
              <a:solidFill>
                <a:srgbClr val="018B9D"/>
              </a:solidFill>
            </a:rPr>
            <a:t>Тактика</a:t>
          </a:r>
        </a:p>
        <a:p>
          <a:r>
            <a:rPr lang="ru-RU" sz="1000" b="1" dirty="0" smtClean="0">
              <a:solidFill>
                <a:srgbClr val="018B9D"/>
              </a:solidFill>
            </a:rPr>
            <a:t>6000 человек</a:t>
          </a:r>
          <a:endParaRPr lang="ru-RU" sz="1000" b="1" dirty="0">
            <a:solidFill>
              <a:srgbClr val="018B9D"/>
            </a:solidFill>
          </a:endParaRP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700" dirty="0" smtClean="0"/>
            <a:t>Книга «Азбука общения – Больше не дразнись» </a:t>
          </a:r>
          <a:r>
            <a:rPr lang="ru-RU" sz="1700" dirty="0" err="1" smtClean="0"/>
            <a:t>Г.Релье</a:t>
          </a:r>
          <a:r>
            <a:rPr lang="ru-RU" sz="1700" dirty="0" smtClean="0"/>
            <a:t> и </a:t>
          </a:r>
          <a:r>
            <a:rPr lang="ru-RU" sz="1700" dirty="0" err="1" smtClean="0"/>
            <a:t>Д.Вайсс</a:t>
          </a:r>
          <a:endParaRPr lang="ru-RU" sz="1700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700" dirty="0" smtClean="0"/>
            <a:t>Книга «Конфликтные дети» Е.О.Смирнова и В.М.Холмогорова – эти книги содержат подробные объяснения и интересные истории </a:t>
          </a:r>
          <a:endParaRPr lang="ru-RU" sz="1700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dirty="0" smtClean="0"/>
            <a:t>Издательство </a:t>
          </a:r>
          <a:r>
            <a:rPr lang="ru-RU" sz="1800" dirty="0" err="1" smtClean="0"/>
            <a:t>Эксмо</a:t>
          </a:r>
          <a:r>
            <a:rPr lang="ru-RU" sz="1800" dirty="0" smtClean="0"/>
            <a:t> (один из самых высоких объемов продаж детской литературы в России)</a:t>
          </a:r>
          <a:endParaRPr lang="ru-RU" sz="1800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dirty="0" smtClean="0"/>
            <a:t>Книга подойдет для самых маленьких детей (так как в ней почти нет текста)</a:t>
          </a:r>
          <a:endParaRPr lang="ru-RU" sz="1800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0AADC9-E22E-4739-AEF7-38F96ACF1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1C2D2CB-FB87-4338-AA77-F38CE18ADF0D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ru-RU" sz="2400" dirty="0" smtClean="0"/>
            <a:t>Закупка сырья и материалов </a:t>
          </a:r>
          <a:endParaRPr lang="ru-RU" sz="2400" dirty="0"/>
        </a:p>
      </dgm:t>
    </dgm:pt>
    <dgm:pt modelId="{D1395B6B-6BC0-40C1-8483-E37F48CBA3AA}" type="parTrans" cxnId="{257FEFE3-DB9F-4D4D-95DC-420CD7040A28}">
      <dgm:prSet/>
      <dgm:spPr/>
      <dgm:t>
        <a:bodyPr/>
        <a:lstStyle/>
        <a:p>
          <a:endParaRPr lang="ru-RU"/>
        </a:p>
      </dgm:t>
    </dgm:pt>
    <dgm:pt modelId="{34B3E6E3-80A5-48A6-BE5C-2D7C2DC99F45}" type="sibTrans" cxnId="{257FEFE3-DB9F-4D4D-95DC-420CD7040A28}">
      <dgm:prSet/>
      <dgm:spPr/>
      <dgm:t>
        <a:bodyPr/>
        <a:lstStyle/>
        <a:p>
          <a:endParaRPr lang="ru-RU"/>
        </a:p>
      </dgm:t>
    </dgm:pt>
    <dgm:pt modelId="{F65D4DA4-3A54-4168-92F3-2CE3DE98C9A9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ru-RU" sz="2400" dirty="0" smtClean="0"/>
            <a:t>Печать книг </a:t>
          </a:r>
          <a:endParaRPr lang="ru-RU" sz="2400" dirty="0"/>
        </a:p>
      </dgm:t>
    </dgm:pt>
    <dgm:pt modelId="{799AE1E0-6CED-4368-A844-9B23EDE540AF}" type="parTrans" cxnId="{CED1762D-56D9-4496-AE6C-47D6A455A1FC}">
      <dgm:prSet/>
      <dgm:spPr/>
      <dgm:t>
        <a:bodyPr/>
        <a:lstStyle/>
        <a:p>
          <a:endParaRPr lang="ru-RU"/>
        </a:p>
      </dgm:t>
    </dgm:pt>
    <dgm:pt modelId="{0DA1A6D0-E605-4F0D-AB9B-115D2D56FC9F}" type="sibTrans" cxnId="{CED1762D-56D9-4496-AE6C-47D6A455A1FC}">
      <dgm:prSet/>
      <dgm:spPr/>
      <dgm:t>
        <a:bodyPr/>
        <a:lstStyle/>
        <a:p>
          <a:endParaRPr lang="ru-RU"/>
        </a:p>
      </dgm:t>
    </dgm:pt>
    <dgm:pt modelId="{A84CCFE3-DFB9-4AB6-895A-1FB65F0168BD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ru-RU" sz="2400" dirty="0" smtClean="0"/>
            <a:t>Транспортировка продукции</a:t>
          </a:r>
          <a:endParaRPr lang="ru-RU" sz="2400" dirty="0"/>
        </a:p>
      </dgm:t>
    </dgm:pt>
    <dgm:pt modelId="{8549444E-B04E-49E4-8422-1C63E26093F2}" type="parTrans" cxnId="{4D95C0F8-6CD4-4A13-B83B-E2CA06F4B938}">
      <dgm:prSet/>
      <dgm:spPr/>
      <dgm:t>
        <a:bodyPr/>
        <a:lstStyle/>
        <a:p>
          <a:endParaRPr lang="ru-RU"/>
        </a:p>
      </dgm:t>
    </dgm:pt>
    <dgm:pt modelId="{8A155781-86C5-4479-9ABF-2DF265433A9E}" type="sibTrans" cxnId="{4D95C0F8-6CD4-4A13-B83B-E2CA06F4B938}">
      <dgm:prSet/>
      <dgm:spPr/>
      <dgm:t>
        <a:bodyPr/>
        <a:lstStyle/>
        <a:p>
          <a:endParaRPr lang="ru-RU"/>
        </a:p>
      </dgm:t>
    </dgm:pt>
    <dgm:pt modelId="{8D24856F-B49F-4642-A752-4864D4BD0753}" type="pres">
      <dgm:prSet presAssocID="{CF0AADC9-E22E-4739-AEF7-38F96ACF12CB}" presName="Name0" presStyleCnt="0">
        <dgm:presLayoutVars>
          <dgm:dir/>
          <dgm:resizeHandles val="exact"/>
        </dgm:presLayoutVars>
      </dgm:prSet>
      <dgm:spPr/>
    </dgm:pt>
    <dgm:pt modelId="{CAE00874-8134-4065-9CC3-BCCF763EF741}" type="pres">
      <dgm:prSet presAssocID="{21C2D2CB-FB87-4338-AA77-F38CE18ADF0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E9CE87-FA01-42ED-9207-555FCAE484E2}" type="pres">
      <dgm:prSet presAssocID="{34B3E6E3-80A5-48A6-BE5C-2D7C2DC99F45}" presName="sibTrans" presStyleLbl="sibTrans2D1" presStyleIdx="0" presStyleCnt="2"/>
      <dgm:spPr/>
      <dgm:t>
        <a:bodyPr/>
        <a:lstStyle/>
        <a:p>
          <a:endParaRPr lang="ru-RU"/>
        </a:p>
      </dgm:t>
    </dgm:pt>
    <dgm:pt modelId="{7A889BCB-8458-498D-938F-9431EF338E7C}" type="pres">
      <dgm:prSet presAssocID="{34B3E6E3-80A5-48A6-BE5C-2D7C2DC99F45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6650F34A-0EB7-4701-AACF-ED9D8152E03B}" type="pres">
      <dgm:prSet presAssocID="{F65D4DA4-3A54-4168-92F3-2CE3DE98C9A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0BA0EA-E10C-4BBC-8103-7B83F6CE4122}" type="pres">
      <dgm:prSet presAssocID="{0DA1A6D0-E605-4F0D-AB9B-115D2D56FC9F}" presName="sibTrans" presStyleLbl="sibTrans2D1" presStyleIdx="1" presStyleCnt="2"/>
      <dgm:spPr/>
      <dgm:t>
        <a:bodyPr/>
        <a:lstStyle/>
        <a:p>
          <a:endParaRPr lang="ru-RU"/>
        </a:p>
      </dgm:t>
    </dgm:pt>
    <dgm:pt modelId="{100B2E57-EA3B-4111-A4C4-FC0B1D263144}" type="pres">
      <dgm:prSet presAssocID="{0DA1A6D0-E605-4F0D-AB9B-115D2D56FC9F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3867B334-DFEB-4E2C-9F1A-D294905DC859}" type="pres">
      <dgm:prSet presAssocID="{A84CCFE3-DFB9-4AB6-895A-1FB65F0168B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7FEFE3-DB9F-4D4D-95DC-420CD7040A28}" srcId="{CF0AADC9-E22E-4739-AEF7-38F96ACF12CB}" destId="{21C2D2CB-FB87-4338-AA77-F38CE18ADF0D}" srcOrd="0" destOrd="0" parTransId="{D1395B6B-6BC0-40C1-8483-E37F48CBA3AA}" sibTransId="{34B3E6E3-80A5-48A6-BE5C-2D7C2DC99F45}"/>
    <dgm:cxn modelId="{846813A7-ACBA-4A0A-8ED4-21B947BF1166}" type="presOf" srcId="{0DA1A6D0-E605-4F0D-AB9B-115D2D56FC9F}" destId="{EA0BA0EA-E10C-4BBC-8103-7B83F6CE4122}" srcOrd="0" destOrd="0" presId="urn:microsoft.com/office/officeart/2005/8/layout/process1"/>
    <dgm:cxn modelId="{82D184AE-8C1E-45C8-B37F-59CAB454FFBA}" type="presOf" srcId="{A84CCFE3-DFB9-4AB6-895A-1FB65F0168BD}" destId="{3867B334-DFEB-4E2C-9F1A-D294905DC859}" srcOrd="0" destOrd="0" presId="urn:microsoft.com/office/officeart/2005/8/layout/process1"/>
    <dgm:cxn modelId="{F3B3F182-9DFB-40AE-91D1-C9F42CD45FFD}" type="presOf" srcId="{34B3E6E3-80A5-48A6-BE5C-2D7C2DC99F45}" destId="{42E9CE87-FA01-42ED-9207-555FCAE484E2}" srcOrd="0" destOrd="0" presId="urn:microsoft.com/office/officeart/2005/8/layout/process1"/>
    <dgm:cxn modelId="{BAE664DF-54BB-4372-8E4D-A6B6FB121F97}" type="presOf" srcId="{F65D4DA4-3A54-4168-92F3-2CE3DE98C9A9}" destId="{6650F34A-0EB7-4701-AACF-ED9D8152E03B}" srcOrd="0" destOrd="0" presId="urn:microsoft.com/office/officeart/2005/8/layout/process1"/>
    <dgm:cxn modelId="{AA717D8D-926C-46A7-96B5-B722F55574D4}" type="presOf" srcId="{0DA1A6D0-E605-4F0D-AB9B-115D2D56FC9F}" destId="{100B2E57-EA3B-4111-A4C4-FC0B1D263144}" srcOrd="1" destOrd="0" presId="urn:microsoft.com/office/officeart/2005/8/layout/process1"/>
    <dgm:cxn modelId="{4D95C0F8-6CD4-4A13-B83B-E2CA06F4B938}" srcId="{CF0AADC9-E22E-4739-AEF7-38F96ACF12CB}" destId="{A84CCFE3-DFB9-4AB6-895A-1FB65F0168BD}" srcOrd="2" destOrd="0" parTransId="{8549444E-B04E-49E4-8422-1C63E26093F2}" sibTransId="{8A155781-86C5-4479-9ABF-2DF265433A9E}"/>
    <dgm:cxn modelId="{3F57F009-8197-41F4-BF3D-3EDD9E01F164}" type="presOf" srcId="{21C2D2CB-FB87-4338-AA77-F38CE18ADF0D}" destId="{CAE00874-8134-4065-9CC3-BCCF763EF741}" srcOrd="0" destOrd="0" presId="urn:microsoft.com/office/officeart/2005/8/layout/process1"/>
    <dgm:cxn modelId="{CED1762D-56D9-4496-AE6C-47D6A455A1FC}" srcId="{CF0AADC9-E22E-4739-AEF7-38F96ACF12CB}" destId="{F65D4DA4-3A54-4168-92F3-2CE3DE98C9A9}" srcOrd="1" destOrd="0" parTransId="{799AE1E0-6CED-4368-A844-9B23EDE540AF}" sibTransId="{0DA1A6D0-E605-4F0D-AB9B-115D2D56FC9F}"/>
    <dgm:cxn modelId="{A6763C47-53C1-47C7-AAB4-E06362443E8B}" type="presOf" srcId="{34B3E6E3-80A5-48A6-BE5C-2D7C2DC99F45}" destId="{7A889BCB-8458-498D-938F-9431EF338E7C}" srcOrd="1" destOrd="0" presId="urn:microsoft.com/office/officeart/2005/8/layout/process1"/>
    <dgm:cxn modelId="{03B186E3-CEE9-4E20-991A-FDF56E8F080E}" type="presOf" srcId="{CF0AADC9-E22E-4739-AEF7-38F96ACF12CB}" destId="{8D24856F-B49F-4642-A752-4864D4BD0753}" srcOrd="0" destOrd="0" presId="urn:microsoft.com/office/officeart/2005/8/layout/process1"/>
    <dgm:cxn modelId="{A0896BED-3DE6-45E1-B2E3-ECAA2451BBD6}" type="presParOf" srcId="{8D24856F-B49F-4642-A752-4864D4BD0753}" destId="{CAE00874-8134-4065-9CC3-BCCF763EF741}" srcOrd="0" destOrd="0" presId="urn:microsoft.com/office/officeart/2005/8/layout/process1"/>
    <dgm:cxn modelId="{D628F398-17B5-46EB-BAD9-2B31E38E079A}" type="presParOf" srcId="{8D24856F-B49F-4642-A752-4864D4BD0753}" destId="{42E9CE87-FA01-42ED-9207-555FCAE484E2}" srcOrd="1" destOrd="0" presId="urn:microsoft.com/office/officeart/2005/8/layout/process1"/>
    <dgm:cxn modelId="{B91A0EB6-B018-4C39-A035-3393BD39726E}" type="presParOf" srcId="{42E9CE87-FA01-42ED-9207-555FCAE484E2}" destId="{7A889BCB-8458-498D-938F-9431EF338E7C}" srcOrd="0" destOrd="0" presId="urn:microsoft.com/office/officeart/2005/8/layout/process1"/>
    <dgm:cxn modelId="{109BF405-BAC5-4D1A-B521-1FB7D4964C93}" type="presParOf" srcId="{8D24856F-B49F-4642-A752-4864D4BD0753}" destId="{6650F34A-0EB7-4701-AACF-ED9D8152E03B}" srcOrd="2" destOrd="0" presId="urn:microsoft.com/office/officeart/2005/8/layout/process1"/>
    <dgm:cxn modelId="{1B39958A-6AE7-483D-B3B7-34160CC4D97C}" type="presParOf" srcId="{8D24856F-B49F-4642-A752-4864D4BD0753}" destId="{EA0BA0EA-E10C-4BBC-8103-7B83F6CE4122}" srcOrd="3" destOrd="0" presId="urn:microsoft.com/office/officeart/2005/8/layout/process1"/>
    <dgm:cxn modelId="{6708D007-43E8-4EF6-AEBA-E3FFC7AAEA4A}" type="presParOf" srcId="{EA0BA0EA-E10C-4BBC-8103-7B83F6CE4122}" destId="{100B2E57-EA3B-4111-A4C4-FC0B1D263144}" srcOrd="0" destOrd="0" presId="urn:microsoft.com/office/officeart/2005/8/layout/process1"/>
    <dgm:cxn modelId="{3AE14A73-6275-4873-868B-49CCAB755356}" type="presParOf" srcId="{8D24856F-B49F-4642-A752-4864D4BD0753}" destId="{3867B334-DFEB-4E2C-9F1A-D294905DC85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0AADC9-E22E-4739-AEF7-38F96ACF1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1C2D2CB-FB87-4338-AA77-F38CE18ADF0D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ru-RU" sz="2400" dirty="0" smtClean="0"/>
            <a:t>Калькуляция себестоимости продукции</a:t>
          </a:r>
          <a:endParaRPr lang="ru-RU" sz="2400" dirty="0"/>
        </a:p>
      </dgm:t>
    </dgm:pt>
    <dgm:pt modelId="{D1395B6B-6BC0-40C1-8483-E37F48CBA3AA}" type="parTrans" cxnId="{257FEFE3-DB9F-4D4D-95DC-420CD7040A28}">
      <dgm:prSet/>
      <dgm:spPr/>
      <dgm:t>
        <a:bodyPr/>
        <a:lstStyle/>
        <a:p>
          <a:endParaRPr lang="ru-RU"/>
        </a:p>
      </dgm:t>
    </dgm:pt>
    <dgm:pt modelId="{34B3E6E3-80A5-48A6-BE5C-2D7C2DC99F45}" type="sibTrans" cxnId="{257FEFE3-DB9F-4D4D-95DC-420CD7040A28}">
      <dgm:prSet/>
      <dgm:spPr/>
      <dgm:t>
        <a:bodyPr/>
        <a:lstStyle/>
        <a:p>
          <a:endParaRPr lang="ru-RU"/>
        </a:p>
      </dgm:t>
    </dgm:pt>
    <dgm:pt modelId="{F65D4DA4-3A54-4168-92F3-2CE3DE98C9A9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ru-RU" sz="2400" dirty="0" smtClean="0"/>
            <a:t>Продажа </a:t>
          </a:r>
          <a:endParaRPr lang="ru-RU" sz="2400" dirty="0"/>
        </a:p>
      </dgm:t>
    </dgm:pt>
    <dgm:pt modelId="{799AE1E0-6CED-4368-A844-9B23EDE540AF}" type="parTrans" cxnId="{CED1762D-56D9-4496-AE6C-47D6A455A1FC}">
      <dgm:prSet/>
      <dgm:spPr/>
      <dgm:t>
        <a:bodyPr/>
        <a:lstStyle/>
        <a:p>
          <a:endParaRPr lang="ru-RU"/>
        </a:p>
      </dgm:t>
    </dgm:pt>
    <dgm:pt modelId="{0DA1A6D0-E605-4F0D-AB9B-115D2D56FC9F}" type="sibTrans" cxnId="{CED1762D-56D9-4496-AE6C-47D6A455A1FC}">
      <dgm:prSet/>
      <dgm:spPr/>
      <dgm:t>
        <a:bodyPr/>
        <a:lstStyle/>
        <a:p>
          <a:endParaRPr lang="ru-RU"/>
        </a:p>
      </dgm:t>
    </dgm:pt>
    <dgm:pt modelId="{A84CCFE3-DFB9-4AB6-895A-1FB65F0168BD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ru-RU" sz="2400" dirty="0" smtClean="0"/>
            <a:t>Получение прибыли </a:t>
          </a:r>
          <a:endParaRPr lang="ru-RU" sz="2400" dirty="0"/>
        </a:p>
      </dgm:t>
    </dgm:pt>
    <dgm:pt modelId="{8549444E-B04E-49E4-8422-1C63E26093F2}" type="parTrans" cxnId="{4D95C0F8-6CD4-4A13-B83B-E2CA06F4B938}">
      <dgm:prSet/>
      <dgm:spPr/>
      <dgm:t>
        <a:bodyPr/>
        <a:lstStyle/>
        <a:p>
          <a:endParaRPr lang="ru-RU"/>
        </a:p>
      </dgm:t>
    </dgm:pt>
    <dgm:pt modelId="{8A155781-86C5-4479-9ABF-2DF265433A9E}" type="sibTrans" cxnId="{4D95C0F8-6CD4-4A13-B83B-E2CA06F4B938}">
      <dgm:prSet/>
      <dgm:spPr/>
      <dgm:t>
        <a:bodyPr/>
        <a:lstStyle/>
        <a:p>
          <a:endParaRPr lang="ru-RU"/>
        </a:p>
      </dgm:t>
    </dgm:pt>
    <dgm:pt modelId="{8D24856F-B49F-4642-A752-4864D4BD0753}" type="pres">
      <dgm:prSet presAssocID="{CF0AADC9-E22E-4739-AEF7-38F96ACF12CB}" presName="Name0" presStyleCnt="0">
        <dgm:presLayoutVars>
          <dgm:dir/>
          <dgm:resizeHandles val="exact"/>
        </dgm:presLayoutVars>
      </dgm:prSet>
      <dgm:spPr/>
    </dgm:pt>
    <dgm:pt modelId="{CAE00874-8134-4065-9CC3-BCCF763EF741}" type="pres">
      <dgm:prSet presAssocID="{21C2D2CB-FB87-4338-AA77-F38CE18ADF0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E9CE87-FA01-42ED-9207-555FCAE484E2}" type="pres">
      <dgm:prSet presAssocID="{34B3E6E3-80A5-48A6-BE5C-2D7C2DC99F45}" presName="sibTrans" presStyleLbl="sibTrans2D1" presStyleIdx="0" presStyleCnt="2"/>
      <dgm:spPr/>
      <dgm:t>
        <a:bodyPr/>
        <a:lstStyle/>
        <a:p>
          <a:endParaRPr lang="ru-RU"/>
        </a:p>
      </dgm:t>
    </dgm:pt>
    <dgm:pt modelId="{7A889BCB-8458-498D-938F-9431EF338E7C}" type="pres">
      <dgm:prSet presAssocID="{34B3E6E3-80A5-48A6-BE5C-2D7C2DC99F45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6650F34A-0EB7-4701-AACF-ED9D8152E03B}" type="pres">
      <dgm:prSet presAssocID="{F65D4DA4-3A54-4168-92F3-2CE3DE98C9A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0BA0EA-E10C-4BBC-8103-7B83F6CE4122}" type="pres">
      <dgm:prSet presAssocID="{0DA1A6D0-E605-4F0D-AB9B-115D2D56FC9F}" presName="sibTrans" presStyleLbl="sibTrans2D1" presStyleIdx="1" presStyleCnt="2"/>
      <dgm:spPr/>
      <dgm:t>
        <a:bodyPr/>
        <a:lstStyle/>
        <a:p>
          <a:endParaRPr lang="ru-RU"/>
        </a:p>
      </dgm:t>
    </dgm:pt>
    <dgm:pt modelId="{100B2E57-EA3B-4111-A4C4-FC0B1D263144}" type="pres">
      <dgm:prSet presAssocID="{0DA1A6D0-E605-4F0D-AB9B-115D2D56FC9F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3867B334-DFEB-4E2C-9F1A-D294905DC859}" type="pres">
      <dgm:prSet presAssocID="{A84CCFE3-DFB9-4AB6-895A-1FB65F0168B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06C28B-067F-44FD-8120-DEE6B18D89B5}" type="presOf" srcId="{0DA1A6D0-E605-4F0D-AB9B-115D2D56FC9F}" destId="{EA0BA0EA-E10C-4BBC-8103-7B83F6CE4122}" srcOrd="0" destOrd="0" presId="urn:microsoft.com/office/officeart/2005/8/layout/process1"/>
    <dgm:cxn modelId="{257FEFE3-DB9F-4D4D-95DC-420CD7040A28}" srcId="{CF0AADC9-E22E-4739-AEF7-38F96ACF12CB}" destId="{21C2D2CB-FB87-4338-AA77-F38CE18ADF0D}" srcOrd="0" destOrd="0" parTransId="{D1395B6B-6BC0-40C1-8483-E37F48CBA3AA}" sibTransId="{34B3E6E3-80A5-48A6-BE5C-2D7C2DC99F45}"/>
    <dgm:cxn modelId="{024966C1-B3A7-413D-926C-5819F27298AA}" type="presOf" srcId="{A84CCFE3-DFB9-4AB6-895A-1FB65F0168BD}" destId="{3867B334-DFEB-4E2C-9F1A-D294905DC859}" srcOrd="0" destOrd="0" presId="urn:microsoft.com/office/officeart/2005/8/layout/process1"/>
    <dgm:cxn modelId="{EEC5FD7F-60B5-426F-8B6B-F0096AFD5C70}" type="presOf" srcId="{F65D4DA4-3A54-4168-92F3-2CE3DE98C9A9}" destId="{6650F34A-0EB7-4701-AACF-ED9D8152E03B}" srcOrd="0" destOrd="0" presId="urn:microsoft.com/office/officeart/2005/8/layout/process1"/>
    <dgm:cxn modelId="{A2B0C5E1-5ADF-4227-B704-22AE0590368C}" type="presOf" srcId="{34B3E6E3-80A5-48A6-BE5C-2D7C2DC99F45}" destId="{7A889BCB-8458-498D-938F-9431EF338E7C}" srcOrd="1" destOrd="0" presId="urn:microsoft.com/office/officeart/2005/8/layout/process1"/>
    <dgm:cxn modelId="{4D95C0F8-6CD4-4A13-B83B-E2CA06F4B938}" srcId="{CF0AADC9-E22E-4739-AEF7-38F96ACF12CB}" destId="{A84CCFE3-DFB9-4AB6-895A-1FB65F0168BD}" srcOrd="2" destOrd="0" parTransId="{8549444E-B04E-49E4-8422-1C63E26093F2}" sibTransId="{8A155781-86C5-4479-9ABF-2DF265433A9E}"/>
    <dgm:cxn modelId="{D4FCEB44-FD84-4F6F-AB73-DF8A4A0C34AE}" type="presOf" srcId="{21C2D2CB-FB87-4338-AA77-F38CE18ADF0D}" destId="{CAE00874-8134-4065-9CC3-BCCF763EF741}" srcOrd="0" destOrd="0" presId="urn:microsoft.com/office/officeart/2005/8/layout/process1"/>
    <dgm:cxn modelId="{CED1762D-56D9-4496-AE6C-47D6A455A1FC}" srcId="{CF0AADC9-E22E-4739-AEF7-38F96ACF12CB}" destId="{F65D4DA4-3A54-4168-92F3-2CE3DE98C9A9}" srcOrd="1" destOrd="0" parTransId="{799AE1E0-6CED-4368-A844-9B23EDE540AF}" sibTransId="{0DA1A6D0-E605-4F0D-AB9B-115D2D56FC9F}"/>
    <dgm:cxn modelId="{BD9D93B3-4D3A-4F62-BBAA-6188401C3F5B}" type="presOf" srcId="{CF0AADC9-E22E-4739-AEF7-38F96ACF12CB}" destId="{8D24856F-B49F-4642-A752-4864D4BD0753}" srcOrd="0" destOrd="0" presId="urn:microsoft.com/office/officeart/2005/8/layout/process1"/>
    <dgm:cxn modelId="{F8469513-03D9-4E1E-BB54-332CE4CF7371}" type="presOf" srcId="{34B3E6E3-80A5-48A6-BE5C-2D7C2DC99F45}" destId="{42E9CE87-FA01-42ED-9207-555FCAE484E2}" srcOrd="0" destOrd="0" presId="urn:microsoft.com/office/officeart/2005/8/layout/process1"/>
    <dgm:cxn modelId="{A9B6F8AC-B456-42D7-A1B6-4E63B890FF5B}" type="presOf" srcId="{0DA1A6D0-E605-4F0D-AB9B-115D2D56FC9F}" destId="{100B2E57-EA3B-4111-A4C4-FC0B1D263144}" srcOrd="1" destOrd="0" presId="urn:microsoft.com/office/officeart/2005/8/layout/process1"/>
    <dgm:cxn modelId="{5C340F16-E3D3-48B9-82F0-C72193AAAFE0}" type="presParOf" srcId="{8D24856F-B49F-4642-A752-4864D4BD0753}" destId="{CAE00874-8134-4065-9CC3-BCCF763EF741}" srcOrd="0" destOrd="0" presId="urn:microsoft.com/office/officeart/2005/8/layout/process1"/>
    <dgm:cxn modelId="{0DD2F87B-CAA7-40EB-AC78-04C6B164671F}" type="presParOf" srcId="{8D24856F-B49F-4642-A752-4864D4BD0753}" destId="{42E9CE87-FA01-42ED-9207-555FCAE484E2}" srcOrd="1" destOrd="0" presId="urn:microsoft.com/office/officeart/2005/8/layout/process1"/>
    <dgm:cxn modelId="{6E0D04D8-CDAD-4A05-93B8-59E46137F179}" type="presParOf" srcId="{42E9CE87-FA01-42ED-9207-555FCAE484E2}" destId="{7A889BCB-8458-498D-938F-9431EF338E7C}" srcOrd="0" destOrd="0" presId="urn:microsoft.com/office/officeart/2005/8/layout/process1"/>
    <dgm:cxn modelId="{336F587F-64F1-40BD-BF2C-865A1798519C}" type="presParOf" srcId="{8D24856F-B49F-4642-A752-4864D4BD0753}" destId="{6650F34A-0EB7-4701-AACF-ED9D8152E03B}" srcOrd="2" destOrd="0" presId="urn:microsoft.com/office/officeart/2005/8/layout/process1"/>
    <dgm:cxn modelId="{9889332E-6C55-4A89-B89C-FD4B4E9DF565}" type="presParOf" srcId="{8D24856F-B49F-4642-A752-4864D4BD0753}" destId="{EA0BA0EA-E10C-4BBC-8103-7B83F6CE4122}" srcOrd="3" destOrd="0" presId="urn:microsoft.com/office/officeart/2005/8/layout/process1"/>
    <dgm:cxn modelId="{9114F4EB-7BF7-4E2B-B2D5-D435F24DF7C1}" type="presParOf" srcId="{EA0BA0EA-E10C-4BBC-8103-7B83F6CE4122}" destId="{100B2E57-EA3B-4111-A4C4-FC0B1D263144}" srcOrd="0" destOrd="0" presId="urn:microsoft.com/office/officeart/2005/8/layout/process1"/>
    <dgm:cxn modelId="{68AB95F2-A2BC-41C5-9EF3-5C6CF0D4EE5F}" type="presParOf" srcId="{8D24856F-B49F-4642-A752-4864D4BD0753}" destId="{3867B334-DFEB-4E2C-9F1A-D294905DC85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768088" y="-2254143"/>
          <a:ext cx="1586560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Не могут найти общий язык со сверстниками в детском саду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Не знают как вести себя в конфликтных ситуациях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Не умеют общаться со взрослыми (воспитателями)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Плохо выражают свои эмоции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000" kern="1200" dirty="0"/>
        </a:p>
      </dsp:txBody>
      <dsp:txXfrm rot="-5400000">
        <a:off x="3473666" y="117728"/>
        <a:ext cx="6097957" cy="1431662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Родителей, дети которых: </a:t>
          </a:r>
          <a:endParaRPr lang="ru-RU" sz="2800" b="1" kern="1200" dirty="0"/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41481E-3D17-4F4B-8436-9F6C92DC1063}">
      <dsp:nvSpPr>
        <dsp:cNvPr id="0" name=""/>
        <dsp:cNvSpPr/>
      </dsp:nvSpPr>
      <dsp:spPr>
        <a:xfrm>
          <a:off x="0" y="480783"/>
          <a:ext cx="500066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BA3357-240C-4842-B052-A0043F6F21A6}">
      <dsp:nvSpPr>
        <dsp:cNvPr id="0" name=""/>
        <dsp:cNvSpPr/>
      </dsp:nvSpPr>
      <dsp:spPr>
        <a:xfrm>
          <a:off x="250033" y="23223"/>
          <a:ext cx="3500462" cy="915120"/>
        </a:xfrm>
        <a:prstGeom prst="roundRect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309" tIns="0" rIns="13230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18B9D"/>
              </a:solidFill>
            </a:rPr>
            <a:t>Разработан дизайн персонажей </a:t>
          </a:r>
          <a:endParaRPr lang="ru-RU" sz="2400" kern="1200" dirty="0">
            <a:solidFill>
              <a:srgbClr val="018B9D"/>
            </a:solidFill>
          </a:endParaRPr>
        </a:p>
      </dsp:txBody>
      <dsp:txXfrm>
        <a:off x="294705" y="67895"/>
        <a:ext cx="3411118" cy="825776"/>
      </dsp:txXfrm>
    </dsp:sp>
    <dsp:sp modelId="{28661646-7D3F-4459-9754-010D3F3DD414}">
      <dsp:nvSpPr>
        <dsp:cNvPr id="0" name=""/>
        <dsp:cNvSpPr/>
      </dsp:nvSpPr>
      <dsp:spPr>
        <a:xfrm>
          <a:off x="0" y="1886943"/>
          <a:ext cx="500066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1A6C3-4FA5-477A-BB36-85E9B78AB5BF}">
      <dsp:nvSpPr>
        <dsp:cNvPr id="0" name=""/>
        <dsp:cNvSpPr/>
      </dsp:nvSpPr>
      <dsp:spPr>
        <a:xfrm>
          <a:off x="250033" y="1429383"/>
          <a:ext cx="3500462" cy="915120"/>
        </a:xfrm>
        <a:prstGeom prst="roundRect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309" tIns="0" rIns="13230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18B9D"/>
              </a:solidFill>
            </a:rPr>
            <a:t>Разработан дизайн обложки</a:t>
          </a:r>
          <a:endParaRPr lang="ru-RU" sz="2400" kern="1200" dirty="0">
            <a:solidFill>
              <a:srgbClr val="018B9D"/>
            </a:solidFill>
          </a:endParaRPr>
        </a:p>
      </dsp:txBody>
      <dsp:txXfrm>
        <a:off x="294705" y="1474055"/>
        <a:ext cx="3411118" cy="825776"/>
      </dsp:txXfrm>
    </dsp:sp>
    <dsp:sp modelId="{2FB0B732-E598-48BA-8428-98A80B4021F7}">
      <dsp:nvSpPr>
        <dsp:cNvPr id="0" name=""/>
        <dsp:cNvSpPr/>
      </dsp:nvSpPr>
      <dsp:spPr>
        <a:xfrm>
          <a:off x="0" y="3293103"/>
          <a:ext cx="500066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EB7093-FC8D-4E60-994D-7D809702457E}">
      <dsp:nvSpPr>
        <dsp:cNvPr id="0" name=""/>
        <dsp:cNvSpPr/>
      </dsp:nvSpPr>
      <dsp:spPr>
        <a:xfrm>
          <a:off x="250033" y="2835543"/>
          <a:ext cx="3500462" cy="915120"/>
        </a:xfrm>
        <a:prstGeom prst="roundRect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309" tIns="0" rIns="13230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18B9D"/>
              </a:solidFill>
            </a:rPr>
            <a:t>Разработан сюжет </a:t>
          </a:r>
          <a:endParaRPr lang="ru-RU" sz="2400" kern="1200" dirty="0">
            <a:solidFill>
              <a:srgbClr val="018B9D"/>
            </a:solidFill>
          </a:endParaRPr>
        </a:p>
      </dsp:txBody>
      <dsp:txXfrm>
        <a:off x="294705" y="2880215"/>
        <a:ext cx="3411118" cy="82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Потенциал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350000 человек</a:t>
          </a:r>
          <a:endParaRPr lang="ru-RU" sz="1000" b="1" kern="1200" dirty="0"/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Перспектива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70000 человек</a:t>
          </a:r>
          <a:endParaRPr lang="ru-RU" sz="1000" b="1" kern="1200" dirty="0"/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</a:t>
          </a:r>
          <a:r>
            <a:rPr lang="ru-RU" sz="1000" b="1" kern="1200" dirty="0" smtClean="0"/>
            <a:t>конкуренты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28000 человек</a:t>
          </a:r>
          <a:endParaRPr lang="ru-RU" sz="1000" b="1" kern="1200" dirty="0"/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018B9D"/>
              </a:solidFill>
            </a:rPr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18B9D"/>
              </a:solidFill>
            </a:rPr>
            <a:t>Тактика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18B9D"/>
              </a:solidFill>
            </a:rPr>
            <a:t>6000 человек</a:t>
          </a:r>
          <a:endParaRPr lang="ru-RU" sz="1000" b="1" kern="1200" dirty="0">
            <a:solidFill>
              <a:srgbClr val="018B9D"/>
            </a:solidFill>
          </a:endParaRPr>
        </a:p>
      </dsp:txBody>
      <dsp:txXfrm>
        <a:off x="2074774" y="3096804"/>
        <a:ext cx="1251298" cy="8848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50" y="168920"/>
          <a:ext cx="3071440" cy="89873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50" y="168920"/>
        <a:ext cx="3071440" cy="898730"/>
      </dsp:txXfrm>
    </dsp:sp>
    <dsp:sp modelId="{B206DAC4-D1DF-4053-8506-5DE426BC8BEF}">
      <dsp:nvSpPr>
        <dsp:cNvPr id="0" name=""/>
        <dsp:cNvSpPr/>
      </dsp:nvSpPr>
      <dsp:spPr>
        <a:xfrm>
          <a:off x="0" y="1032228"/>
          <a:ext cx="3071440" cy="228384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Книга «Азбука общения – Больше не дразнись» </a:t>
          </a:r>
          <a:r>
            <a:rPr lang="ru-RU" sz="1700" kern="1200" dirty="0" err="1" smtClean="0"/>
            <a:t>Г.Релье</a:t>
          </a:r>
          <a:r>
            <a:rPr lang="ru-RU" sz="1700" kern="1200" dirty="0" smtClean="0"/>
            <a:t> и </a:t>
          </a:r>
          <a:r>
            <a:rPr lang="ru-RU" sz="1700" kern="1200" dirty="0" err="1" smtClean="0"/>
            <a:t>Д.Вайсс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Книга «Конфликтные дети» Е.О.Смирнова и В.М.Холмогорова – эти книги содержат подробные объяснения и интересные истории </a:t>
          </a:r>
          <a:endParaRPr lang="ru-RU" sz="1700" kern="1200" dirty="0"/>
        </a:p>
      </dsp:txBody>
      <dsp:txXfrm>
        <a:off x="0" y="1032228"/>
        <a:ext cx="3071440" cy="2283840"/>
      </dsp:txXfrm>
    </dsp:sp>
    <dsp:sp modelId="{34E68AF3-FEED-4A3D-869A-6E2B7BBFBA4D}">
      <dsp:nvSpPr>
        <dsp:cNvPr id="0" name=""/>
        <dsp:cNvSpPr/>
      </dsp:nvSpPr>
      <dsp:spPr>
        <a:xfrm>
          <a:off x="3504592" y="168920"/>
          <a:ext cx="3071440" cy="89873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504592" y="168920"/>
        <a:ext cx="3071440" cy="898730"/>
      </dsp:txXfrm>
    </dsp:sp>
    <dsp:sp modelId="{400F4E5D-F016-41EA-97FB-BF5BA36522C2}">
      <dsp:nvSpPr>
        <dsp:cNvPr id="0" name=""/>
        <dsp:cNvSpPr/>
      </dsp:nvSpPr>
      <dsp:spPr>
        <a:xfrm>
          <a:off x="3504592" y="1067650"/>
          <a:ext cx="3071440" cy="22838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Издательство </a:t>
          </a:r>
          <a:r>
            <a:rPr lang="ru-RU" sz="1800" kern="1200" dirty="0" err="1" smtClean="0"/>
            <a:t>Эксмо</a:t>
          </a:r>
          <a:r>
            <a:rPr lang="ru-RU" sz="1800" kern="1200" dirty="0" smtClean="0"/>
            <a:t> (один из самых высоких объемов продаж детской литературы в России)</a:t>
          </a:r>
          <a:endParaRPr lang="ru-RU" sz="1800" kern="1200" dirty="0"/>
        </a:p>
      </dsp:txBody>
      <dsp:txXfrm>
        <a:off x="3504592" y="1067650"/>
        <a:ext cx="3071440" cy="2283840"/>
      </dsp:txXfrm>
    </dsp:sp>
    <dsp:sp modelId="{869E6585-1C72-4E82-914E-39E2C4E28665}">
      <dsp:nvSpPr>
        <dsp:cNvPr id="0" name=""/>
        <dsp:cNvSpPr/>
      </dsp:nvSpPr>
      <dsp:spPr>
        <a:xfrm>
          <a:off x="7009184" y="161478"/>
          <a:ext cx="3071440" cy="89873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7009184" y="161478"/>
        <a:ext cx="3071440" cy="898730"/>
      </dsp:txXfrm>
    </dsp:sp>
    <dsp:sp modelId="{0C85A15E-56D2-44B3-8E52-7FFFB1AE2983}">
      <dsp:nvSpPr>
        <dsp:cNvPr id="0" name=""/>
        <dsp:cNvSpPr/>
      </dsp:nvSpPr>
      <dsp:spPr>
        <a:xfrm>
          <a:off x="7006034" y="1067650"/>
          <a:ext cx="3071440" cy="22838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Книга подойдет для самых маленьких детей (так как в ней почти нет текста)</a:t>
          </a:r>
          <a:endParaRPr lang="ru-RU" sz="1800" kern="1200" dirty="0"/>
        </a:p>
      </dsp:txBody>
      <dsp:txXfrm>
        <a:off x="7006034" y="1067650"/>
        <a:ext cx="3071440" cy="22838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E00874-8134-4065-9CC3-BCCF763EF741}">
      <dsp:nvSpPr>
        <dsp:cNvPr id="0" name=""/>
        <dsp:cNvSpPr/>
      </dsp:nvSpPr>
      <dsp:spPr>
        <a:xfrm>
          <a:off x="13231" y="23398"/>
          <a:ext cx="2541399" cy="1524839"/>
        </a:xfrm>
        <a:prstGeom prst="roundRect">
          <a:avLst>
            <a:gd name="adj" fmla="val 10000"/>
          </a:avLst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Закупка сырья и материалов </a:t>
          </a:r>
          <a:endParaRPr lang="ru-RU" sz="2400" kern="1200" dirty="0"/>
        </a:p>
      </dsp:txBody>
      <dsp:txXfrm>
        <a:off x="57892" y="68059"/>
        <a:ext cx="2452077" cy="1435517"/>
      </dsp:txXfrm>
    </dsp:sp>
    <dsp:sp modelId="{42E9CE87-FA01-42ED-9207-555FCAE484E2}">
      <dsp:nvSpPr>
        <dsp:cNvPr id="0" name=""/>
        <dsp:cNvSpPr/>
      </dsp:nvSpPr>
      <dsp:spPr>
        <a:xfrm>
          <a:off x="2808771" y="470684"/>
          <a:ext cx="538776" cy="6302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2808771" y="596737"/>
        <a:ext cx="377143" cy="378161"/>
      </dsp:txXfrm>
    </dsp:sp>
    <dsp:sp modelId="{6650F34A-0EB7-4701-AACF-ED9D8152E03B}">
      <dsp:nvSpPr>
        <dsp:cNvPr id="0" name=""/>
        <dsp:cNvSpPr/>
      </dsp:nvSpPr>
      <dsp:spPr>
        <a:xfrm>
          <a:off x="3571191" y="23398"/>
          <a:ext cx="2541399" cy="1524839"/>
        </a:xfrm>
        <a:prstGeom prst="roundRect">
          <a:avLst>
            <a:gd name="adj" fmla="val 10000"/>
          </a:avLst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Печать книг </a:t>
          </a:r>
          <a:endParaRPr lang="ru-RU" sz="2400" kern="1200" dirty="0"/>
        </a:p>
      </dsp:txBody>
      <dsp:txXfrm>
        <a:off x="3615852" y="68059"/>
        <a:ext cx="2452077" cy="1435517"/>
      </dsp:txXfrm>
    </dsp:sp>
    <dsp:sp modelId="{EA0BA0EA-E10C-4BBC-8103-7B83F6CE4122}">
      <dsp:nvSpPr>
        <dsp:cNvPr id="0" name=""/>
        <dsp:cNvSpPr/>
      </dsp:nvSpPr>
      <dsp:spPr>
        <a:xfrm>
          <a:off x="6366730" y="470684"/>
          <a:ext cx="538776" cy="6302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366730" y="596737"/>
        <a:ext cx="377143" cy="378161"/>
      </dsp:txXfrm>
    </dsp:sp>
    <dsp:sp modelId="{3867B334-DFEB-4E2C-9F1A-D294905DC859}">
      <dsp:nvSpPr>
        <dsp:cNvPr id="0" name=""/>
        <dsp:cNvSpPr/>
      </dsp:nvSpPr>
      <dsp:spPr>
        <a:xfrm>
          <a:off x="7129150" y="23398"/>
          <a:ext cx="2541399" cy="1524839"/>
        </a:xfrm>
        <a:prstGeom prst="roundRect">
          <a:avLst>
            <a:gd name="adj" fmla="val 10000"/>
          </a:avLst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Транспортировка продукции</a:t>
          </a:r>
          <a:endParaRPr lang="ru-RU" sz="2400" kern="1200" dirty="0"/>
        </a:p>
      </dsp:txBody>
      <dsp:txXfrm>
        <a:off x="7173811" y="68059"/>
        <a:ext cx="2452077" cy="14355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E00874-8134-4065-9CC3-BCCF763EF741}">
      <dsp:nvSpPr>
        <dsp:cNvPr id="0" name=""/>
        <dsp:cNvSpPr/>
      </dsp:nvSpPr>
      <dsp:spPr>
        <a:xfrm>
          <a:off x="8511" y="22652"/>
          <a:ext cx="2543884" cy="1526330"/>
        </a:xfrm>
        <a:prstGeom prst="roundRect">
          <a:avLst>
            <a:gd name="adj" fmla="val 10000"/>
          </a:avLst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Калькуляция себестоимости продукции</a:t>
          </a:r>
          <a:endParaRPr lang="ru-RU" sz="2400" kern="1200" dirty="0"/>
        </a:p>
      </dsp:txBody>
      <dsp:txXfrm>
        <a:off x="53216" y="67357"/>
        <a:ext cx="2454474" cy="1436920"/>
      </dsp:txXfrm>
    </dsp:sp>
    <dsp:sp modelId="{42E9CE87-FA01-42ED-9207-555FCAE484E2}">
      <dsp:nvSpPr>
        <dsp:cNvPr id="0" name=""/>
        <dsp:cNvSpPr/>
      </dsp:nvSpPr>
      <dsp:spPr>
        <a:xfrm>
          <a:off x="2806783" y="470376"/>
          <a:ext cx="539303" cy="630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2806783" y="596553"/>
        <a:ext cx="377512" cy="378529"/>
      </dsp:txXfrm>
    </dsp:sp>
    <dsp:sp modelId="{6650F34A-0EB7-4701-AACF-ED9D8152E03B}">
      <dsp:nvSpPr>
        <dsp:cNvPr id="0" name=""/>
        <dsp:cNvSpPr/>
      </dsp:nvSpPr>
      <dsp:spPr>
        <a:xfrm>
          <a:off x="3569948" y="22652"/>
          <a:ext cx="2543884" cy="1526330"/>
        </a:xfrm>
        <a:prstGeom prst="roundRect">
          <a:avLst>
            <a:gd name="adj" fmla="val 10000"/>
          </a:avLst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Продажа </a:t>
          </a:r>
          <a:endParaRPr lang="ru-RU" sz="2400" kern="1200" dirty="0"/>
        </a:p>
      </dsp:txBody>
      <dsp:txXfrm>
        <a:off x="3614653" y="67357"/>
        <a:ext cx="2454474" cy="1436920"/>
      </dsp:txXfrm>
    </dsp:sp>
    <dsp:sp modelId="{EA0BA0EA-E10C-4BBC-8103-7B83F6CE4122}">
      <dsp:nvSpPr>
        <dsp:cNvPr id="0" name=""/>
        <dsp:cNvSpPr/>
      </dsp:nvSpPr>
      <dsp:spPr>
        <a:xfrm>
          <a:off x="6368221" y="470376"/>
          <a:ext cx="539303" cy="630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368221" y="596553"/>
        <a:ext cx="377512" cy="378529"/>
      </dsp:txXfrm>
    </dsp:sp>
    <dsp:sp modelId="{3867B334-DFEB-4E2C-9F1A-D294905DC859}">
      <dsp:nvSpPr>
        <dsp:cNvPr id="0" name=""/>
        <dsp:cNvSpPr/>
      </dsp:nvSpPr>
      <dsp:spPr>
        <a:xfrm>
          <a:off x="7131386" y="22652"/>
          <a:ext cx="2543884" cy="1526330"/>
        </a:xfrm>
        <a:prstGeom prst="roundRect">
          <a:avLst>
            <a:gd name="adj" fmla="val 10000"/>
          </a:avLst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Получение прибыли </a:t>
          </a:r>
          <a:endParaRPr lang="ru-RU" sz="2400" kern="1200" dirty="0"/>
        </a:p>
      </dsp:txBody>
      <dsp:txXfrm>
        <a:off x="7176091" y="67357"/>
        <a:ext cx="2454474" cy="1436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5.jpeg"/><Relationship Id="rId7" Type="http://schemas.openxmlformats.org/officeDocument/2006/relationships/diagramLayout" Target="../diagrams/layou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Data" Target="../diagrams/data2.xml"/><Relationship Id="rId5" Type="http://schemas.openxmlformats.org/officeDocument/2006/relationships/image" Target="../media/image7.jpeg"/><Relationship Id="rId10" Type="http://schemas.microsoft.com/office/2007/relationships/diagramDrawing" Target="../diagrams/drawing2.xml"/><Relationship Id="rId4" Type="http://schemas.openxmlformats.org/officeDocument/2006/relationships/image" Target="../media/image6.jpe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13.jpeg"/><Relationship Id="rId4" Type="http://schemas.openxmlformats.org/officeDocument/2006/relationships/diagramLayout" Target="../diagrams/layout4.xml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s://vk.com/ilovemaffins" TargetMode="External"/><Relationship Id="rId7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s://vk.com/ksenia_prokasheva134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978018"/>
            <a:ext cx="6731280" cy="10157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pc="-1" dirty="0" err="1" smtClean="0">
                <a:solidFill>
                  <a:srgbClr val="018B9D"/>
                </a:solidFill>
                <a:latin typeface="Arial"/>
              </a:rPr>
              <a:t>Сказко-раскраски</a:t>
            </a:r>
            <a:endParaRPr lang="ru-RU" sz="4000" b="1" spc="-1" dirty="0" smtClean="0">
              <a:solidFill>
                <a:srgbClr val="018B9D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000" b="1" strike="noStrike" spc="-1" dirty="0" smtClean="0">
                <a:solidFill>
                  <a:srgbClr val="018B9D"/>
                </a:solidFill>
                <a:latin typeface="Arial"/>
              </a:rPr>
              <a:t> 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916" y="2692399"/>
            <a:ext cx="5143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B7D0"/>
                </a:solidFill>
              </a:rPr>
              <a:t>РАСКРАСЬ СВОЙ ПУТЬ К РЕШЕНИЮ КОНФЛИКТА </a:t>
            </a:r>
            <a:endParaRPr lang="ru-RU" sz="1600" dirty="0">
              <a:solidFill>
                <a:srgbClr val="00B7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682726" y="3763969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b="1" i="1" dirty="0" smtClean="0"/>
              <a:t>Александра </a:t>
            </a:r>
            <a:r>
              <a:rPr lang="ru-RU" sz="1600" b="1" i="1" dirty="0" err="1" smtClean="0"/>
              <a:t>Сурнина</a:t>
            </a:r>
            <a:r>
              <a:rPr lang="ru-RU" sz="1600" b="1" i="1" dirty="0" smtClean="0"/>
              <a:t>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Художественные навыки (цифровая графика</a:t>
            </a:r>
            <a:r>
              <a:rPr lang="en-US" sz="1600" i="1" dirty="0" smtClean="0"/>
              <a:t>)</a:t>
            </a:r>
            <a:r>
              <a:rPr lang="ru-RU" sz="1600" i="1" dirty="0" smtClean="0"/>
              <a:t>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/>
              <a:t>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Художник-иллюстратор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6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326064" y="3835407"/>
            <a:ext cx="2883092" cy="67748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b="1" i="1" dirty="0" smtClean="0"/>
              <a:t>Ксения </a:t>
            </a:r>
            <a:r>
              <a:rPr lang="ru-RU" sz="1600" b="1" i="1" dirty="0" err="1" smtClean="0"/>
              <a:t>Прокашева</a:t>
            </a:r>
            <a:endParaRPr lang="ru-RU" sz="1600" b="1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Художественные навыки, организационные навыки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6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Менеджер проекта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6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i="1" dirty="0"/>
          </a:p>
        </p:txBody>
      </p:sp>
      <p:pic>
        <p:nvPicPr>
          <p:cNvPr id="17410" name="Picture 2" descr="https://sun9-21.userapi.com/impg/vszFRIfNqn1WeVu9AkjWrpuiHek10xi5OptHEA/CVWwMa6lwt0.jpg?size=810x1080&amp;quality=95&amp;sign=e15c6550a9808ab5ad06b2c9728de516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9916" y="1168389"/>
            <a:ext cx="1857388" cy="247651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682726" y="5121291"/>
            <a:ext cx="3751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Лидер проекта – </a:t>
            </a:r>
            <a:r>
              <a:rPr lang="ru-RU" sz="1600" dirty="0" err="1" smtClean="0"/>
              <a:t>Прокашева</a:t>
            </a:r>
            <a:r>
              <a:rPr lang="ru-RU" sz="1600" dirty="0" smtClean="0"/>
              <a:t> Ксения. </a:t>
            </a:r>
            <a:endParaRPr lang="ru-RU" sz="1600" dirty="0"/>
          </a:p>
        </p:txBody>
      </p:sp>
      <p:pic>
        <p:nvPicPr>
          <p:cNvPr id="3" name="Picture 4" descr="https://sun9-74.userapi.com/impg/OhraOb0tgl94uMRcJ3UJkqNHaVo-UMjdcK8H6g/fPjhnN23wns.jpg?size=810x1080&amp;quality=95&amp;sign=eba00d60166ee6b4cb8a5ef6653eea89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8940" y="1192201"/>
            <a:ext cx="1875248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620697"/>
            <a:ext cx="9730897" cy="518901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rgbClr val="018B9D"/>
                </a:solidFill>
                <a:ea typeface="MS Gothic" pitchFamily="49" charset="-128"/>
              </a:rPr>
              <a:t>        </a:t>
            </a:r>
            <a:r>
              <a:rPr lang="ru-RU" sz="3200" dirty="0" smtClean="0">
                <a:solidFill>
                  <a:srgbClr val="018B9D"/>
                </a:solidFill>
                <a:ea typeface="MS Gothic" pitchFamily="49" charset="-128"/>
              </a:rPr>
              <a:t>Чью проблему мы решаем?</a:t>
            </a:r>
            <a:endParaRPr sz="3200" dirty="0">
              <a:solidFill>
                <a:srgbClr val="018B9D"/>
              </a:solidFill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0" y="2978151"/>
            <a:ext cx="10066369" cy="757656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3600" kern="0" dirty="0">
                <a:solidFill>
                  <a:srgbClr val="018B9D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3692531"/>
            <a:ext cx="8890243" cy="1499248"/>
          </a:xfrm>
          <a:prstGeom prst="rect">
            <a:avLst/>
          </a:prstGeom>
        </p:spPr>
        <p:txBody>
          <a:bodyPr lIns="0" tIns="0" rIns="0" bIns="0">
            <a:normAutofit fontScale="86000" lnSpcReduction="10000"/>
          </a:bodyPr>
          <a:lstStyle/>
          <a:p>
            <a:pPr>
              <a:defRPr/>
            </a:pPr>
            <a:r>
              <a:rPr lang="ru-RU" sz="2100" kern="0" dirty="0" smtClean="0">
                <a:solidFill>
                  <a:sysClr val="windowText" lastClr="000000"/>
                </a:solidFill>
                <a:ea typeface="MS Gothic" pitchFamily="49" charset="-128"/>
              </a:rPr>
              <a:t>Книжки-раскраски с элементами </a:t>
            </a:r>
            <a:r>
              <a:rPr lang="ru-RU" sz="2100" kern="0" dirty="0" err="1" smtClean="0">
                <a:solidFill>
                  <a:sysClr val="windowText" lastClr="000000"/>
                </a:solidFill>
                <a:ea typeface="MS Gothic" pitchFamily="49" charset="-128"/>
              </a:rPr>
              <a:t>сказкотерапии</a:t>
            </a:r>
            <a:r>
              <a:rPr lang="ru-RU" sz="2100" kern="0" dirty="0" smtClean="0">
                <a:solidFill>
                  <a:sysClr val="windowText" lastClr="000000"/>
                </a:solidFill>
                <a:ea typeface="MS Gothic" pitchFamily="49" charset="-128"/>
              </a:rPr>
              <a:t>, которые демонстрируют типичные ситуации в детском саду и возможные проблемы и конфликты, которые могут возникнуть, а так же варианты их решения.</a:t>
            </a:r>
            <a:r>
              <a:rPr lang="ru-RU" sz="2100" kern="0" dirty="0" smtClean="0"/>
              <a:t> </a:t>
            </a:r>
          </a:p>
          <a:p>
            <a:pPr>
              <a:defRPr/>
            </a:pPr>
            <a:endParaRPr lang="ru-RU" sz="2100" kern="0" dirty="0" smtClean="0"/>
          </a:p>
          <a:p>
            <a:pPr>
              <a:defRPr/>
            </a:pPr>
            <a:r>
              <a:rPr lang="ru-RU" sz="2100" kern="0" dirty="0" smtClean="0"/>
              <a:t>Наш проект – это детская книга с картинками и раскрасками, с помощью которой родители вместе с детьми смогут обсудить проблемы ребенка в игровой форме.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100" kern="0" dirty="0" smtClean="0">
              <a:solidFill>
                <a:sysClr val="windowText" lastClr="000000"/>
              </a:solidFill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100" kern="0" dirty="0" smtClean="0">
              <a:solidFill>
                <a:sysClr val="windowText" lastClr="000000"/>
              </a:solidFill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080625" cy="763573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2000" kern="0" dirty="0" smtClean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  <a:endParaRPr lang="ru-RU" sz="2000" kern="0" dirty="0">
              <a:solidFill>
                <a:sysClr val="windowText" lastClr="000000"/>
              </a:solidFill>
              <a:latin typeface="+mj-lt"/>
              <a:ea typeface="MS Gothic" pitchFamily="49" charset="-128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459967"/>
              </p:ext>
            </p:extLst>
          </p:nvPr>
        </p:nvGraphicFramePr>
        <p:xfrm>
          <a:off x="0" y="1263639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51792"/>
          </a:xfrm>
        </p:spPr>
        <p:txBody>
          <a:bodyPr lIns="720000"/>
          <a:lstStyle/>
          <a:p>
            <a:r>
              <a:rPr lang="ru-RU" sz="3600" dirty="0">
                <a:solidFill>
                  <a:srgbClr val="018B9D"/>
                </a:solidFill>
                <a:latin typeface="+mn-lt"/>
              </a:rPr>
              <a:t>О проекте</a:t>
            </a:r>
            <a:r>
              <a:rPr lang="ru-RU" sz="3600" dirty="0" smtClean="0">
                <a:solidFill>
                  <a:srgbClr val="018B9D"/>
                </a:solidFill>
                <a:latin typeface="+mn-lt"/>
              </a:rPr>
              <a:t>. </a:t>
            </a:r>
            <a:r>
              <a:rPr lang="ru-RU" sz="3600" dirty="0">
                <a:solidFill>
                  <a:srgbClr val="018B9D"/>
                </a:solidFill>
                <a:latin typeface="+mn-lt"/>
              </a:rPr>
              <a:t/>
            </a:r>
            <a:br>
              <a:rPr lang="ru-RU" sz="3600" dirty="0">
                <a:solidFill>
                  <a:srgbClr val="018B9D"/>
                </a:solidFill>
                <a:latin typeface="+mn-lt"/>
              </a:rPr>
            </a:br>
            <a:r>
              <a:rPr lang="ru-RU" sz="3600" dirty="0" smtClean="0">
                <a:solidFill>
                  <a:srgbClr val="018B9D"/>
                </a:solidFill>
                <a:latin typeface="+mn-lt"/>
              </a:rPr>
              <a:t>Что есть сейчас? </a:t>
            </a:r>
            <a:endParaRPr lang="ru-RU" sz="3600" dirty="0">
              <a:solidFill>
                <a:srgbClr val="018B9D"/>
              </a:solidFill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977887"/>
            <a:ext cx="9393370" cy="1500198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kern="0" dirty="0" smtClean="0"/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15362" name="Picture 2" descr="https://sun9-30.userapi.com/impg/GedZblUEGGfSMmgJotpD3lCsRhiD8nsrJneXKg/_ejUsH8nop8.jpg?size=607x1080&amp;quality=95&amp;sign=61ef7edb02856d9f25edb7ce2cc25ad1&amp;type=album"/>
          <p:cNvPicPr>
            <a:picLocks noChangeAspect="1" noChangeArrowheads="1"/>
          </p:cNvPicPr>
          <p:nvPr/>
        </p:nvPicPr>
        <p:blipFill>
          <a:blip r:embed="rId3" cstate="print"/>
          <a:srcRect t="2953" b="22152"/>
          <a:stretch>
            <a:fillRect/>
          </a:stretch>
        </p:blipFill>
        <p:spPr bwMode="auto">
          <a:xfrm>
            <a:off x="7397766" y="1620829"/>
            <a:ext cx="2357454" cy="3141463"/>
          </a:xfrm>
          <a:prstGeom prst="rect">
            <a:avLst/>
          </a:prstGeom>
          <a:noFill/>
        </p:spPr>
      </p:pic>
      <p:pic>
        <p:nvPicPr>
          <p:cNvPr id="15364" name="Picture 4" descr="https://sun9-49.userapi.com/impg/mDgNolmWHpDxnY74BM3LibeBM_E9e1hrGmmR_Q/MIjElhvrkEU.jpg?size=768x1024&amp;quality=95&amp;sign=013e0cb83f01e8e4795f8371ba9d06d7&amp;type=album"/>
          <p:cNvPicPr>
            <a:picLocks noChangeAspect="1" noChangeArrowheads="1"/>
          </p:cNvPicPr>
          <p:nvPr/>
        </p:nvPicPr>
        <p:blipFill>
          <a:blip r:embed="rId4" cstate="print"/>
          <a:srcRect l="13609" t="22682" b="7005"/>
          <a:stretch>
            <a:fillRect/>
          </a:stretch>
        </p:blipFill>
        <p:spPr bwMode="auto">
          <a:xfrm>
            <a:off x="5897568" y="1549391"/>
            <a:ext cx="1500198" cy="1628002"/>
          </a:xfrm>
          <a:prstGeom prst="rect">
            <a:avLst/>
          </a:prstGeom>
          <a:noFill/>
        </p:spPr>
      </p:pic>
      <p:pic>
        <p:nvPicPr>
          <p:cNvPr id="15366" name="Picture 6" descr="https://sun9-53.userapi.com/impg/My9hOBUqsnnIUjeHr5zgkZBI7zQdTZoLJDuLiQ/aprKkaRBvmk.jpg?size=810x1080&amp;quality=95&amp;sign=9c728353a9c034771eca3d4308b33f00&amp;type=album"/>
          <p:cNvPicPr>
            <a:picLocks noChangeAspect="1" noChangeArrowheads="1"/>
          </p:cNvPicPr>
          <p:nvPr/>
        </p:nvPicPr>
        <p:blipFill>
          <a:blip r:embed="rId5" cstate="print"/>
          <a:srcRect l="5905" t="20000" r="13539" b="18194"/>
          <a:stretch>
            <a:fillRect/>
          </a:stretch>
        </p:blipFill>
        <p:spPr bwMode="auto">
          <a:xfrm>
            <a:off x="5897568" y="3478217"/>
            <a:ext cx="1571636" cy="1607766"/>
          </a:xfrm>
          <a:prstGeom prst="rect">
            <a:avLst/>
          </a:prstGeom>
          <a:noFill/>
        </p:spPr>
      </p:pic>
      <p:graphicFrame>
        <p:nvGraphicFramePr>
          <p:cNvPr id="10" name="Схема 9"/>
          <p:cNvGraphicFramePr/>
          <p:nvPr/>
        </p:nvGraphicFramePr>
        <p:xfrm>
          <a:off x="539718" y="1406515"/>
          <a:ext cx="5000660" cy="4097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3410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</a:t>
                      </a:r>
                      <a:r>
                        <a:rPr lang="ru-RU" sz="2800" b="0" dirty="0" smtClean="0"/>
                        <a:t>не использует </a:t>
                      </a:r>
                      <a:endParaRPr lang="ru-RU" sz="2800" b="0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54428" y="4406911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13314" name="Picture 2" descr="Улыбающийся Ребенок Читает Книгу С Мамой В Лицензионные фото и стоковые  изображен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032" y="1049325"/>
            <a:ext cx="4064029" cy="2286016"/>
          </a:xfrm>
          <a:prstGeom prst="rect">
            <a:avLst/>
          </a:prstGeom>
          <a:noFill/>
        </p:spPr>
      </p:pic>
      <p:pic>
        <p:nvPicPr>
          <p:cNvPr id="13316" name="Picture 4" descr="Статья | Как подружиться с ребенком с помощью книг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11750" y="2817031"/>
            <a:ext cx="3786214" cy="246512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183188" y="1049325"/>
            <a:ext cx="34290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Товар ориентирован на родителей с детьми (от 2 до 5 лет), которые переживают из-за общения со сверстниками в садике или только идут в детский сад.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54032" y="3692531"/>
            <a:ext cx="39290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Книга подойдет и родителям, которые обеспокоены конфликтным поведением своего ребенка и хотят разобраться в его причинах.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solidFill>
                  <a:schemeClr val="dk1"/>
                </a:solidFill>
                <a:latin typeface="+mj-lt"/>
              </a:rPr>
              <a:t>Целевая аудитория </a:t>
            </a:r>
            <a:r>
              <a:rPr lang="ru-RU" sz="2800" dirty="0" smtClean="0">
                <a:solidFill>
                  <a:schemeClr val="dk1"/>
                </a:solidFill>
                <a:latin typeface="+mj-lt"/>
              </a:rPr>
              <a:t>проекта и ее выбор</a:t>
            </a:r>
            <a:endParaRPr lang="ru-RU" sz="2800" dirty="0">
              <a:latin typeface="+mj-lt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611156" y="906449"/>
          <a:ext cx="1643074" cy="1285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2594" y="2263771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90% интересующихся детскими книгами женщины; в 80% старше 30 лет</a:t>
            </a:r>
            <a:endParaRPr lang="ru-RU" sz="1200" b="1" dirty="0"/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754032" y="2978151"/>
          <a:ext cx="1357322" cy="135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54032" y="4406911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100% считают, что покупать детям этого возраста развивающие книги необходимо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30" name="AutoShape 6" descr="Диаграмма ответов в Формах. Вопрос: 5. В каком формате Вы предпочли бы купить книгу ребенку?. Количество ответов: 9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3397238" y="1335077"/>
          <a:ext cx="6143668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1335077"/>
            <a:ext cx="5610685" cy="42846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effectLst/>
              </a:rPr>
              <a:t>PAM (</a:t>
            </a:r>
            <a:r>
              <a:rPr lang="ru-RU" sz="1200" b="1" i="1" dirty="0" err="1">
                <a:effectLst/>
              </a:rPr>
              <a:t>Potential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b="1" i="1" dirty="0" smtClean="0">
                <a:effectLst/>
              </a:rPr>
              <a:t>350000 человек</a:t>
            </a:r>
          </a:p>
          <a:p>
            <a:pPr algn="l"/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TAM (</a:t>
            </a:r>
            <a:r>
              <a:rPr lang="ru-RU" sz="1200" b="1" i="1" dirty="0" err="1">
                <a:effectLst/>
              </a:rPr>
              <a:t>Total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Addressable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b="1" i="1" dirty="0" smtClean="0">
                <a:effectLst/>
              </a:rPr>
              <a:t>70000 человек</a:t>
            </a:r>
          </a:p>
          <a:p>
            <a:pPr algn="l"/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SAM 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 smtClean="0">
                <a:effectLst/>
              </a:rPr>
              <a:t>) – 28000 человек</a:t>
            </a:r>
          </a:p>
          <a:p>
            <a:pPr algn="l"/>
            <a:endParaRPr lang="ru-RU" sz="1200" b="1" i="1" dirty="0" smtClean="0">
              <a:effectLst/>
            </a:endParaRPr>
          </a:p>
          <a:p>
            <a:pPr algn="l"/>
            <a:r>
              <a:rPr lang="ru-RU" sz="1200" b="1" i="1" dirty="0" smtClean="0">
                <a:effectLst/>
              </a:rPr>
              <a:t>SOM </a:t>
            </a:r>
            <a:r>
              <a:rPr lang="ru-RU" sz="1200" b="1" i="1" dirty="0">
                <a:effectLst/>
              </a:rPr>
              <a:t>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&amp; </a:t>
            </a:r>
            <a:r>
              <a:rPr lang="ru-RU" sz="1200" b="1" i="1" dirty="0" err="1">
                <a:effectLst/>
              </a:rPr>
              <a:t>Obtainable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b="1" i="1" dirty="0" smtClean="0">
                <a:effectLst/>
              </a:rPr>
              <a:t>6000 человек</a:t>
            </a:r>
            <a:endParaRPr lang="ru-RU" sz="1200" i="1" dirty="0"/>
          </a:p>
          <a:p>
            <a:endParaRPr lang="ru-RU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25405" y="-165121"/>
            <a:ext cx="9755220" cy="69213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18B9D"/>
                </a:solidFill>
                <a:ea typeface="MS Gothic" pitchFamily="49" charset="-128"/>
              </a:rPr>
              <a:t>Анализ конкурентов</a:t>
            </a:r>
            <a:endParaRPr sz="2400" dirty="0">
              <a:solidFill>
                <a:srgbClr val="018B9D"/>
              </a:solidFill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7503286"/>
              </p:ext>
            </p:extLst>
          </p:nvPr>
        </p:nvGraphicFramePr>
        <p:xfrm>
          <a:off x="-1" y="334945"/>
          <a:ext cx="10080625" cy="3520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266" name="Picture 2" descr="https://sun9-31.userapi.com/impg/HrY7VXUIT6C51xr2dxD0w8IkioWorrjB8ChyZA/T-MHCFs8iQM.jpg?size=474x1080&amp;quality=95&amp;sign=a4a49b467157335f561851019deff642&amp;type=album"/>
          <p:cNvPicPr>
            <a:picLocks noChangeAspect="1" noChangeArrowheads="1"/>
          </p:cNvPicPr>
          <p:nvPr/>
        </p:nvPicPr>
        <p:blipFill>
          <a:blip r:embed="rId8" cstate="print"/>
          <a:srcRect l="12658" t="23611" r="12974" b="34027"/>
          <a:stretch>
            <a:fillRect/>
          </a:stretch>
        </p:blipFill>
        <p:spPr bwMode="auto">
          <a:xfrm>
            <a:off x="182529" y="3759409"/>
            <a:ext cx="1214446" cy="1576196"/>
          </a:xfrm>
          <a:prstGeom prst="rect">
            <a:avLst/>
          </a:prstGeom>
          <a:noFill/>
        </p:spPr>
      </p:pic>
      <p:pic>
        <p:nvPicPr>
          <p:cNvPr id="11268" name="Picture 4" descr="https://sun9-50.userapi.com/impg/zWwtBHLxIDY4-rh2OgNBYMea7bpmuc1QxXj_yQ/hgKZR9rlRC4.jpg?size=474x1080&amp;quality=95&amp;sign=59b51f4206199c56479169161e0cbfc7&amp;type=album"/>
          <p:cNvPicPr>
            <a:picLocks noChangeAspect="1" noChangeArrowheads="1"/>
          </p:cNvPicPr>
          <p:nvPr/>
        </p:nvPicPr>
        <p:blipFill>
          <a:blip r:embed="rId9" cstate="print"/>
          <a:srcRect t="13055" b="24444"/>
          <a:stretch>
            <a:fillRect/>
          </a:stretch>
        </p:blipFill>
        <p:spPr bwMode="auto">
          <a:xfrm>
            <a:off x="1682726" y="3794263"/>
            <a:ext cx="1071570" cy="1525981"/>
          </a:xfrm>
          <a:prstGeom prst="rect">
            <a:avLst/>
          </a:prstGeom>
          <a:noFill/>
        </p:spPr>
      </p:pic>
      <p:pic>
        <p:nvPicPr>
          <p:cNvPr id="11270" name="Picture 6" descr="https://sun9-26.userapi.com/impg/eI9Jps6VMU0kINIDvfX1fUxMr14kB3FJ-cMkwQ/mLIjebALGFU.jpg?size=474x1080&amp;quality=95&amp;sign=4e07ee2045e487240dcb0ed4cef5c49e&amp;type=album"/>
          <p:cNvPicPr>
            <a:picLocks noChangeAspect="1" noChangeArrowheads="1"/>
          </p:cNvPicPr>
          <p:nvPr/>
        </p:nvPicPr>
        <p:blipFill>
          <a:blip r:embed="rId10"/>
          <a:srcRect l="8508" t="31111" r="9212" b="50139"/>
          <a:stretch>
            <a:fillRect/>
          </a:stretch>
        </p:blipFill>
        <p:spPr bwMode="auto">
          <a:xfrm>
            <a:off x="3611552" y="3835407"/>
            <a:ext cx="2786083" cy="144662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040576" y="2763837"/>
            <a:ext cx="27146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dirty="0" smtClean="0"/>
              <a:t>Она совмещает  и раскраску, которая понравится любителям творчества, и технологию </a:t>
            </a:r>
            <a:r>
              <a:rPr lang="ru-RU" dirty="0" err="1" smtClean="0"/>
              <a:t>сказкотерапии</a:t>
            </a:r>
            <a:r>
              <a:rPr lang="ru-RU" dirty="0" smtClean="0"/>
              <a:t>, которая позволит родителям выявить страхи и проблемы детей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партнёры: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деятельности: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клиентами: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сегменты: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ресурсы: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сбыта: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издержек: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доходов: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Продажа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</a:rPr>
                        <a:t> продукта </a:t>
                      </a:r>
                      <a:endParaRPr lang="ru-RU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Wingdings" pitchFamily="2" charset="2"/>
              <a:buChar char="§"/>
            </a:pPr>
            <a:r>
              <a:rPr lang="ru-RU" sz="1200" dirty="0" err="1" smtClean="0"/>
              <a:t>Нишевой</a:t>
            </a:r>
            <a:r>
              <a:rPr lang="ru-RU" sz="1200" dirty="0" smtClean="0"/>
              <a:t> рынок</a:t>
            </a:r>
            <a:endParaRPr lang="ru-RU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Wingdings" pitchFamily="2" charset="2"/>
              <a:buChar char="§"/>
            </a:pPr>
            <a:r>
              <a:rPr lang="ru-RU" sz="1200" dirty="0" smtClean="0"/>
              <a:t>Доступность</a:t>
            </a:r>
            <a:endParaRPr lang="ru-RU" sz="1200" dirty="0"/>
          </a:p>
          <a:p>
            <a:pPr marL="15875" indent="-15875">
              <a:buFont typeface="Wingdings" pitchFamily="2" charset="2"/>
              <a:buChar char="§"/>
            </a:pPr>
            <a:r>
              <a:rPr lang="ru-RU" sz="1200" dirty="0"/>
              <a:t>Удобство при </a:t>
            </a:r>
            <a:r>
              <a:rPr lang="ru-RU" sz="1200" dirty="0" smtClean="0"/>
              <a:t>использовании</a:t>
            </a:r>
          </a:p>
          <a:p>
            <a:pPr marL="15875" indent="-15875">
              <a:buFont typeface="Wingdings" pitchFamily="2" charset="2"/>
              <a:buChar char="§"/>
            </a:pPr>
            <a:r>
              <a:rPr lang="ru-RU" sz="1200" dirty="0" smtClean="0"/>
              <a:t>Безопасность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15875" indent="-15875">
              <a:buFont typeface="Wingdings" pitchFamily="2" charset="2"/>
              <a:buChar char="§"/>
            </a:pPr>
            <a:r>
              <a:rPr lang="ru-RU" sz="1200" dirty="0" smtClean="0"/>
              <a:t>Общение родителя с ребенком посредством нашего продукта </a:t>
            </a:r>
          </a:p>
          <a:p>
            <a:pPr marL="15875" indent="-15875">
              <a:buFont typeface="Wingdings" pitchFamily="2" charset="2"/>
              <a:buChar char="§"/>
            </a:pPr>
            <a:endParaRPr lang="ru-RU" sz="1200" dirty="0" smtClean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1200" b="1" dirty="0" smtClean="0"/>
              <a:t>Прямые - </a:t>
            </a:r>
            <a:r>
              <a:rPr lang="ru-RU" sz="1200" dirty="0" smtClean="0"/>
              <a:t>продажи </a:t>
            </a:r>
            <a:r>
              <a:rPr lang="ru-RU" sz="1200" dirty="0"/>
              <a:t>через интернет, фирменные </a:t>
            </a:r>
            <a:r>
              <a:rPr lang="ru-RU" sz="1200" dirty="0" smtClean="0"/>
              <a:t>магазины.</a:t>
            </a:r>
            <a:endParaRPr lang="ru-RU" sz="1200" dirty="0"/>
          </a:p>
          <a:p>
            <a:pPr>
              <a:buFont typeface="Wingdings" pitchFamily="2" charset="2"/>
              <a:buChar char="§"/>
            </a:pPr>
            <a:r>
              <a:rPr lang="ru-RU" sz="1200" b="1" dirty="0" smtClean="0"/>
              <a:t>Непрямые - </a:t>
            </a:r>
            <a:r>
              <a:rPr lang="ru-RU" sz="1200" dirty="0" smtClean="0"/>
              <a:t>партнерские </a:t>
            </a:r>
            <a:r>
              <a:rPr lang="ru-RU" sz="1200" dirty="0"/>
              <a:t>магазины, </a:t>
            </a:r>
            <a:r>
              <a:rPr lang="ru-RU" sz="1200" dirty="0" smtClean="0"/>
              <a:t>оптовики.</a:t>
            </a:r>
            <a:endParaRPr lang="ru-RU" sz="1200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Wingdings" pitchFamily="2" charset="2"/>
              <a:buChar char="§"/>
            </a:pPr>
            <a:endParaRPr lang="ru-RU" sz="1200" dirty="0" smtClean="0"/>
          </a:p>
          <a:p>
            <a:pPr indent="7938">
              <a:buFont typeface="Wingdings" pitchFamily="2" charset="2"/>
              <a:buChar char="§"/>
            </a:pPr>
            <a:r>
              <a:rPr lang="ru-RU" sz="1200" dirty="0" smtClean="0"/>
              <a:t>Самообслуживание</a:t>
            </a:r>
            <a:endParaRPr lang="ru-RU" sz="1200" dirty="0"/>
          </a:p>
          <a:p>
            <a:pPr indent="7938">
              <a:buFont typeface="Wingdings" pitchFamily="2" charset="2"/>
              <a:buChar char="§"/>
            </a:pPr>
            <a:r>
              <a:rPr lang="ru-RU" sz="1200" dirty="0" smtClean="0"/>
              <a:t>Сообщества</a:t>
            </a:r>
            <a:endParaRPr lang="ru-RU" sz="1200" dirty="0"/>
          </a:p>
          <a:p>
            <a:pPr indent="7938">
              <a:buFont typeface="Wingdings" pitchFamily="2" charset="2"/>
              <a:buChar char="§"/>
            </a:pPr>
            <a:r>
              <a:rPr lang="ru-RU" sz="1200" dirty="0"/>
              <a:t>Совместное создание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Wingdings" pitchFamily="2" charset="2"/>
              <a:buChar char="§"/>
            </a:pPr>
            <a:r>
              <a:rPr lang="ru-RU" sz="1200" dirty="0"/>
              <a:t>Материальные ресурсы</a:t>
            </a:r>
          </a:p>
          <a:p>
            <a:pPr indent="7938">
              <a:buFont typeface="Wingdings" pitchFamily="2" charset="2"/>
              <a:buChar char="§"/>
            </a:pPr>
            <a:r>
              <a:rPr lang="ru-RU" sz="1200" dirty="0"/>
              <a:t>Интеллектуальные ресурсы</a:t>
            </a:r>
          </a:p>
          <a:p>
            <a:pPr indent="7938">
              <a:buFont typeface="Wingdings" pitchFamily="2" charset="2"/>
              <a:buChar char="§"/>
            </a:pPr>
            <a:r>
              <a:rPr lang="ru-RU" sz="1200" dirty="0"/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Wingdings" pitchFamily="2" charset="2"/>
              <a:buChar char="§"/>
            </a:pPr>
            <a:r>
              <a:rPr lang="ru-RU" sz="1200" dirty="0"/>
              <a:t>Производство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Wingdings" pitchFamily="2" charset="2"/>
              <a:buChar char="§"/>
            </a:pPr>
            <a:r>
              <a:rPr lang="ru-RU" sz="1200" dirty="0" smtClean="0"/>
              <a:t>Поставщики: </a:t>
            </a:r>
            <a:r>
              <a:rPr lang="ru-RU" sz="1200" dirty="0" err="1" smtClean="0"/>
              <a:t>инетренет-магазин</a:t>
            </a:r>
            <a:r>
              <a:rPr lang="ru-RU" sz="1200" dirty="0" smtClean="0"/>
              <a:t> Озон, типография (пока не известно точно) – Печать Сервис </a:t>
            </a:r>
            <a:endParaRPr lang="ru-RU" sz="1200" dirty="0"/>
          </a:p>
          <a:p>
            <a:pPr marL="15875" indent="-15875">
              <a:buFont typeface="Wingdings" pitchFamily="2" charset="2"/>
              <a:buChar char="§"/>
            </a:pPr>
            <a:endParaRPr lang="ru-RU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400" dirty="0"/>
              <a:t>Фиксированные (постоянные) </a:t>
            </a:r>
            <a:r>
              <a:rPr lang="ru-RU" sz="1400" dirty="0" smtClean="0"/>
              <a:t>издержки</a:t>
            </a:r>
          </a:p>
          <a:p>
            <a:endParaRPr lang="ru-RU" sz="1400" dirty="0" smtClean="0"/>
          </a:p>
          <a:p>
            <a:pPr>
              <a:buFont typeface="Wingdings" pitchFamily="2" charset="2"/>
              <a:buChar char="§"/>
            </a:pPr>
            <a:endParaRPr lang="ru-RU" sz="1400" dirty="0"/>
          </a:p>
          <a:p>
            <a:pPr>
              <a:buFont typeface="Wingdings" pitchFamily="2" charset="2"/>
              <a:buChar char="§"/>
            </a:pPr>
            <a:endParaRPr lang="ru-RU" sz="1400" dirty="0"/>
          </a:p>
          <a:p>
            <a:pPr>
              <a:buFont typeface="Wingdings" pitchFamily="2" charset="2"/>
              <a:buChar char="§"/>
            </a:pPr>
            <a:endParaRPr lang="ru-RU" sz="1400" dirty="0"/>
          </a:p>
          <a:p>
            <a:pPr>
              <a:buFont typeface="Wingdings" pitchFamily="2" charset="2"/>
              <a:buChar char="§"/>
            </a:pPr>
            <a:endParaRPr lang="ru-RU" sz="1400" dirty="0" smtClean="0"/>
          </a:p>
          <a:p>
            <a:pPr>
              <a:buFont typeface="Wingdings" pitchFamily="2" charset="2"/>
              <a:buChar char="§"/>
            </a:pPr>
            <a:endParaRPr lang="ru-RU" sz="1400" dirty="0"/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 Переменные </a:t>
            </a:r>
            <a:r>
              <a:rPr lang="ru-RU" sz="1400" dirty="0" smtClean="0"/>
              <a:t>издержки:</a:t>
            </a:r>
          </a:p>
          <a:p>
            <a:r>
              <a:rPr lang="ru-RU" sz="1400" dirty="0" smtClean="0"/>
              <a:t>-сырье, материалы</a:t>
            </a:r>
          </a:p>
          <a:p>
            <a:r>
              <a:rPr lang="ru-RU" sz="1400" dirty="0" smtClean="0"/>
              <a:t>-упаковка, транспортировка продукции</a:t>
            </a:r>
          </a:p>
          <a:p>
            <a:r>
              <a:rPr lang="ru-RU" sz="1400" dirty="0" smtClean="0"/>
              <a:t>-печать книг</a:t>
            </a:r>
          </a:p>
          <a:p>
            <a:r>
              <a:rPr lang="ru-RU" sz="1400" dirty="0" smtClean="0"/>
              <a:t>-налоги</a:t>
            </a:r>
          </a:p>
          <a:p>
            <a:pPr>
              <a:buFont typeface="Wingdings" pitchFamily="2" charset="2"/>
              <a:buChar char="§"/>
            </a:pPr>
            <a:endParaRPr lang="ru-RU" sz="1400" dirty="0" smtClean="0"/>
          </a:p>
          <a:p>
            <a:pPr marL="15875" indent="-15875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182528" y="1477953"/>
          <a:ext cx="9683782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182528" y="3406779"/>
          <a:ext cx="9683782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396842" y="97788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sz="3200" spc="-1" dirty="0" smtClean="0">
                <a:latin typeface="Arial"/>
              </a:rPr>
              <a:t>   К 1 июня 2024 года продать 285 книг и получить прибыль в размере  21 360 рублей.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8194" name="AutoShape 2" descr="Постановка SMART цели. Примеры смарт целей и зада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Постановка SMART цели. Примеры смарт целей и зада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Постановка SMART цели. Примеры смарт целей и зада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0" name="AutoShape 8" descr="Постановка SMART цели. Примеры смарт целей и зада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2" name="AutoShape 10" descr="Постановка SMART цели. Примеры смарт целей и зада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4" name="AutoShape 12" descr="Постановка SMART цели. Примеры смарт целей и зада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6" name="AutoShape 14" descr="Постановка SMART цели. Примеры смарт целей и зада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705569"/>
              </p:ext>
            </p:extLst>
          </p:nvPr>
        </p:nvGraphicFramePr>
        <p:xfrm>
          <a:off x="143768" y="1467123"/>
          <a:ext cx="9793089" cy="2276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288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937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Услуги</a:t>
                      </a:r>
                      <a:r>
                        <a:rPr lang="ru-RU" sz="2300" baseline="0" dirty="0" smtClean="0"/>
                        <a:t> типографии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25*250=6250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3994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6250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 средства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763706"/>
            <a:ext cx="8890243" cy="2858056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solidFill>
                  <a:srgbClr val="018B9D"/>
                </a:solidFill>
                <a:ea typeface="MS Gothic" pitchFamily="49" charset="-128"/>
              </a:rPr>
              <a:t>Выбранная организационно-правовая форма: </a:t>
            </a:r>
            <a:r>
              <a:rPr lang="ru-RU" sz="3200" dirty="0" err="1" smtClean="0">
                <a:ea typeface="MS Gothic" pitchFamily="49" charset="-128"/>
              </a:rPr>
              <a:t>самозанятость</a:t>
            </a:r>
            <a:r>
              <a:rPr lang="ru-RU" sz="3200" dirty="0" smtClean="0">
                <a:ea typeface="MS Gothic" pitchFamily="49" charset="-128"/>
              </a:rPr>
              <a:t>.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solidFill>
                  <a:srgbClr val="018C9A"/>
                </a:solidFill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solidFill>
                  <a:srgbClr val="018C9A"/>
                </a:solidFill>
                <a:ea typeface="MS Gothic" pitchFamily="49" charset="-128"/>
              </a:rPr>
              <a:t>налогообложения: </a:t>
            </a:r>
          </a:p>
          <a:p>
            <a:r>
              <a:rPr lang="ru-RU" sz="3200" dirty="0" smtClean="0">
                <a:ea typeface="MS Gothic" pitchFamily="49" charset="-128"/>
              </a:rPr>
              <a:t>для </a:t>
            </a:r>
            <a:r>
              <a:rPr lang="ru-RU" sz="3200" dirty="0" err="1" smtClean="0">
                <a:ea typeface="MS Gothic" pitchFamily="49" charset="-128"/>
              </a:rPr>
              <a:t>самозанятых</a:t>
            </a:r>
            <a:r>
              <a:rPr lang="ru-RU" sz="3200" dirty="0" smtClean="0">
                <a:ea typeface="MS Gothic" pitchFamily="49" charset="-128"/>
              </a:rPr>
              <a:t> 4% за доходы от физических лиц и 6% за доходы от юридических лиц.</a:t>
            </a:r>
          </a:p>
          <a:p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95851"/>
              </p:ext>
            </p:extLst>
          </p:nvPr>
        </p:nvGraphicFramePr>
        <p:xfrm>
          <a:off x="79749" y="982800"/>
          <a:ext cx="9921126" cy="4474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448887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17434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(июнь)</a:t>
                      </a:r>
                      <a:endParaRPr lang="ru-RU" sz="9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(мая)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9000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9000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10500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10500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93 500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6250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71 250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Расходы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 типографию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6250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71 250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1250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3000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3000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2000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22 250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890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960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960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2880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1920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1920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2880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1920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1920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1920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21 360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6250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0"/>
            <a:ext cx="10074686" cy="1323107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626405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93 500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71 250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21 360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 месяца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6250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3,41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36559"/>
            <a:ext cx="10080625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План реализации проекта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5404" y="549259"/>
          <a:ext cx="9429817" cy="4941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45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6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800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20.04 -30.04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01.05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</a:rPr>
                        <a:t> – </a:t>
                      </a:r>
                    </a:p>
                    <a:p>
                      <a:r>
                        <a:rPr lang="ru-RU" sz="1200" baseline="0" dirty="0" smtClean="0">
                          <a:solidFill>
                            <a:schemeClr val="bg1"/>
                          </a:solidFill>
                        </a:rPr>
                        <a:t>05.05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05.05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</a:rPr>
                        <a:t> – 25.05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25.05-31.05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01.06-10.06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10.06-…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28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Поиск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идей, создание концепции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605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Подготовка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набросков книги, создание сюжета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6042"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Прорисовка иллюстраций,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создание дизайна обложки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402"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Поиск места продажи, партнеров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600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Подготовка итогового макета, внесение правок </a:t>
                      </a:r>
                    </a:p>
                    <a:p>
                      <a:endParaRPr lang="ru-RU" b="1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80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Сдача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макета в типографию, печать книг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40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Продажа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111354" y="3621093"/>
            <a:ext cx="21431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dirty="0" err="1" smtClean="0"/>
              <a:t>Сурнина</a:t>
            </a:r>
            <a:r>
              <a:rPr lang="ru-RU" sz="1400" dirty="0" smtClean="0"/>
              <a:t> Александра, </a:t>
            </a:r>
          </a:p>
          <a:p>
            <a:pPr algn="ctr">
              <a:lnSpc>
                <a:spcPct val="110000"/>
              </a:lnSpc>
            </a:pPr>
            <a:r>
              <a:rPr lang="ru-RU" sz="1400" dirty="0" smtClean="0"/>
              <a:t>8-982-795-73-24 </a:t>
            </a:r>
            <a:endParaRPr lang="ru-RU" sz="1400" dirty="0"/>
          </a:p>
          <a:p>
            <a:pPr algn="ctr">
              <a:lnSpc>
                <a:spcPct val="110000"/>
              </a:lnSpc>
            </a:pPr>
            <a:r>
              <a:rPr lang="en-US" sz="1400" dirty="0" smtClean="0"/>
              <a:t>sashalisdrt@gmail.com</a:t>
            </a:r>
            <a:endParaRPr lang="ru-RU" sz="1400" dirty="0" smtClean="0"/>
          </a:p>
          <a:p>
            <a:pPr algn="ctr">
              <a:lnSpc>
                <a:spcPct val="110000"/>
              </a:lnSpc>
            </a:pP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en-US" sz="1400" u="sng" dirty="0" smtClean="0">
                <a:hlinkClick r:id="rId3"/>
              </a:rPr>
              <a:t>https://vk.com/ilovemaffins</a:t>
            </a:r>
            <a:endParaRPr lang="ru-RU" sz="1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326064" y="3621093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dirty="0" err="1" smtClean="0"/>
              <a:t>Прокашева</a:t>
            </a:r>
            <a:r>
              <a:rPr lang="ru-RU" sz="1400" dirty="0" smtClean="0"/>
              <a:t> Ксения, </a:t>
            </a:r>
          </a:p>
          <a:p>
            <a:pPr algn="ctr">
              <a:lnSpc>
                <a:spcPct val="110000"/>
              </a:lnSpc>
            </a:pPr>
            <a:r>
              <a:rPr lang="ru-RU" sz="1400" dirty="0" smtClean="0"/>
              <a:t>8-909-057-61-02 </a:t>
            </a:r>
            <a:endParaRPr lang="ru-RU" sz="1400" dirty="0"/>
          </a:p>
          <a:p>
            <a:pPr algn="ctr">
              <a:lnSpc>
                <a:spcPct val="110000"/>
              </a:lnSpc>
            </a:pPr>
            <a:r>
              <a:rPr lang="en-US" sz="1400" dirty="0" smtClean="0"/>
              <a:t>prokasheva134mail</a:t>
            </a:r>
            <a:r>
              <a:rPr lang="ru-RU" sz="1400" dirty="0" smtClean="0"/>
              <a:t>.</a:t>
            </a:r>
            <a:r>
              <a:rPr lang="en-US" sz="1400" dirty="0" err="1" smtClean="0"/>
              <a:t>ru</a:t>
            </a:r>
            <a:endParaRPr lang="ru-RU" sz="1400" dirty="0" smtClean="0"/>
          </a:p>
          <a:p>
            <a:pPr algn="ctr">
              <a:lnSpc>
                <a:spcPct val="110000"/>
              </a:lnSpc>
            </a:pP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en-US" sz="1400" u="sng" dirty="0" smtClean="0">
                <a:solidFill>
                  <a:srgbClr val="018B9D"/>
                </a:solidFill>
                <a:hlinkClick r:id="rId4"/>
              </a:rPr>
              <a:t>https://vk.com/ksenia_prokasheva134</a:t>
            </a:r>
            <a:endParaRPr lang="en-US" sz="1400" u="sng" dirty="0" smtClean="0">
              <a:solidFill>
                <a:srgbClr val="018B9D"/>
              </a:solidFill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050" name="Picture 2" descr="https://sun9-63.userapi.com/impg/BXO-vstpDNEwS1tSTkyqFBGsJlz1AyMqaQzYRw/uiFVhToTvhw.jpg?size=474x1080&amp;quality=95&amp;sign=acef510e83b7d8b207a4b963b5add19a&amp;type=album"/>
          <p:cNvPicPr>
            <a:picLocks noChangeAspect="1" noChangeArrowheads="1"/>
          </p:cNvPicPr>
          <p:nvPr/>
        </p:nvPicPr>
        <p:blipFill>
          <a:blip r:embed="rId5" cstate="print"/>
          <a:srcRect l="14241" t="26172" r="14556" b="42578"/>
          <a:stretch>
            <a:fillRect/>
          </a:stretch>
        </p:blipFill>
        <p:spPr bwMode="auto">
          <a:xfrm>
            <a:off x="7683518" y="3692531"/>
            <a:ext cx="1071570" cy="1071570"/>
          </a:xfrm>
          <a:prstGeom prst="rect">
            <a:avLst/>
          </a:prstGeom>
          <a:noFill/>
        </p:spPr>
      </p:pic>
      <p:pic>
        <p:nvPicPr>
          <p:cNvPr id="12" name="Picture 4" descr="https://sun9-74.userapi.com/impg/OhraOb0tgl94uMRcJ3UJkqNHaVo-UMjdcK8H6g/fPjhnN23wns.jpg?size=810x1080&amp;quality=95&amp;sign=eba00d60166ee6b4cb8a5ef6653eea89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0378" y="1335077"/>
            <a:ext cx="1571636" cy="2095515"/>
          </a:xfrm>
          <a:prstGeom prst="rect">
            <a:avLst/>
          </a:prstGeom>
          <a:noFill/>
        </p:spPr>
      </p:pic>
      <p:pic>
        <p:nvPicPr>
          <p:cNvPr id="13" name="Picture 2" descr="https://sun9-21.userapi.com/impg/vszFRIfNqn1WeVu9AkjWrpuiHek10xi5OptHEA/CVWwMa6lwt0.jpg?size=810x1080&amp;quality=95&amp;sign=e15c6550a9808ab5ad06b2c9728de516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54230" y="1263638"/>
            <a:ext cx="1643074" cy="2190765"/>
          </a:xfrm>
          <a:prstGeom prst="rect">
            <a:avLst/>
          </a:prstGeom>
          <a:noFill/>
        </p:spPr>
      </p:pic>
      <p:pic>
        <p:nvPicPr>
          <p:cNvPr id="2" name="Picture 2" descr="https://sun9-67.userapi.com/impg/4adjKC4FW-h-VuY0FQFx2yAU_OkCfJESOiCQsw/viw2qgIgssM.jpg?size=499x1080&amp;quality=95&amp;sign=dcf0adab4c9444b915a9d67d048641fd&amp;type=album"/>
          <p:cNvPicPr>
            <a:picLocks noChangeAspect="1" noChangeArrowheads="1"/>
          </p:cNvPicPr>
          <p:nvPr/>
        </p:nvPicPr>
        <p:blipFill>
          <a:blip r:embed="rId8" cstate="print"/>
          <a:srcRect l="17100" t="29721" r="16767" b="39028"/>
          <a:stretch>
            <a:fillRect/>
          </a:stretch>
        </p:blipFill>
        <p:spPr bwMode="auto">
          <a:xfrm>
            <a:off x="754031" y="3621093"/>
            <a:ext cx="1047757" cy="10715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8842</TotalTime>
  <Words>839</Words>
  <Application>Microsoft Office PowerPoint</Application>
  <PresentationFormat>Произвольный</PresentationFormat>
  <Paragraphs>442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MS Gothic</vt:lpstr>
      <vt:lpstr>Arial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        Чью проблему мы решаем?</vt:lpstr>
      <vt:lpstr>О проекте.  Что есть сейчас? </vt:lpstr>
      <vt:lpstr>Роль проекта в обеспечении  технологического суверенитета страны</vt:lpstr>
      <vt:lpstr>Целевая аудитория проекта</vt:lpstr>
      <vt:lpstr>Целевая аудитория проекта и ее выбор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117</cp:revision>
  <dcterms:created xsi:type="dcterms:W3CDTF">2022-10-14T10:42:52Z</dcterms:created>
  <dcterms:modified xsi:type="dcterms:W3CDTF">2023-07-23T14:32:42Z</dcterms:modified>
  <dc:language>ru-RU</dc:language>
</cp:coreProperties>
</file>