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modernComment_755_7CABB9C9.xml" ContentType="application/vnd.ms-powerpoint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omments/modernComment_74F_A5FE3747.xml" ContentType="application/vnd.ms-powerpoint.comments+xml"/>
  <Override PartName="/ppt/comments/modernComment_74A_57AD5D3A.xml" ContentType="application/vnd.ms-powerpoint.comment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87" r:id="rId4"/>
  </p:sldMasterIdLst>
  <p:notesMasterIdLst>
    <p:notesMasterId r:id="rId31"/>
  </p:notesMasterIdLst>
  <p:sldIdLst>
    <p:sldId id="1864" r:id="rId5"/>
    <p:sldId id="1873" r:id="rId6"/>
    <p:sldId id="1870" r:id="rId7"/>
    <p:sldId id="1869" r:id="rId8"/>
    <p:sldId id="1874" r:id="rId9"/>
    <p:sldId id="1875" r:id="rId10"/>
    <p:sldId id="1845" r:id="rId11"/>
    <p:sldId id="1846" r:id="rId12"/>
    <p:sldId id="1877" r:id="rId13"/>
    <p:sldId id="408" r:id="rId14"/>
    <p:sldId id="421" r:id="rId15"/>
    <p:sldId id="1876" r:id="rId16"/>
    <p:sldId id="1871" r:id="rId17"/>
    <p:sldId id="1866" r:id="rId18"/>
    <p:sldId id="1858" r:id="rId19"/>
    <p:sldId id="1859" r:id="rId20"/>
    <p:sldId id="1865" r:id="rId21"/>
    <p:sldId id="1849" r:id="rId22"/>
    <p:sldId id="1878" r:id="rId23"/>
    <p:sldId id="1879" r:id="rId24"/>
    <p:sldId id="1880" r:id="rId25"/>
    <p:sldId id="1881" r:id="rId26"/>
    <p:sldId id="1882" r:id="rId27"/>
    <p:sldId id="1883" r:id="rId28"/>
    <p:sldId id="1884" r:id="rId29"/>
    <p:sldId id="1867" r:id="rId30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480" userDrawn="1">
          <p15:clr>
            <a:srgbClr val="A4A3A4"/>
          </p15:clr>
        </p15:guide>
        <p15:guide id="3" pos="7200" userDrawn="1">
          <p15:clr>
            <a:srgbClr val="A4A3A4"/>
          </p15:clr>
        </p15:guide>
        <p15:guide id="4" pos="436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Автор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C2D1"/>
    <a:srgbClr val="FE4387"/>
    <a:srgbClr val="FF2625"/>
    <a:srgbClr val="007788"/>
    <a:srgbClr val="297C2A"/>
    <a:srgbClr val="F69000"/>
    <a:srgbClr val="D6D734"/>
    <a:srgbClr val="005C68"/>
    <a:srgbClr val="3B2E58"/>
    <a:srgbClr val="6B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96" autoAdjust="0"/>
    <p:restoredTop sz="94724" autoAdjust="0"/>
  </p:normalViewPr>
  <p:slideViewPr>
    <p:cSldViewPr snapToGrid="0">
      <p:cViewPr varScale="1">
        <p:scale>
          <a:sx n="83" d="100"/>
          <a:sy n="83" d="100"/>
        </p:scale>
        <p:origin x="126" y="78"/>
      </p:cViewPr>
      <p:guideLst>
        <p:guide orient="horz" pos="2160"/>
        <p:guide pos="480"/>
        <p:guide pos="7200"/>
        <p:guide pos="43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4" d="100"/>
        <a:sy n="94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omments/modernComment_74A_57AD5D3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EB5CC83-BDFE-49DC-8C27-0D3385D557A8}" authorId="{00000000-0000-0000-0000-000000000000}" created="2024-11-30T06:38:19.51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470979386" sldId="1866"/>
      <ac:spMk id="3" creationId="{8F18C6B5-87AC-4DA5-94CA-6E092A6A07D3}"/>
    </ac:deMkLst>
    <p188:txBody>
      <a:bodyPr/>
      <a:lstStyle/>
      <a:p>
        <a:r>
          <a:rPr lang="ru-RU"/>
          <a:t>Чтобы подтвердить гипотезу о проблемах, с которыми сталкиваются семьи при планировании полезного досуга для своих детей, а также необходимости создания единой платформы для детского научно-популярного туризма в России, можно обратиться к следующим данным, статистике и результатам проблемных интервью:
1. Проблема недостатка информации
    Недостаток информации о досуге: Согласно исследованиям, проведенным в 2024 году, 68% родителей в России отмечают, что у них есть затруднения с поиском достойных программ досуга для своих детей. Многие из них говорят о том, что информация разрозненная и сложно найти надежные источники.
    Фрагментированность рынка: По данным социального опроса, проведенного в 2023 году, 75% родителей хотят иметь единую платформу, на которой можно было бы найти информацию о научно-популярных экскурсиях, мастер-классах и образовательных мероприятиях.
2. Необходимость в едином платформенном решении
    Анализ конкуренции: При анализе существующих платформ (например, РусПасс и др.) выясняется, что они не фокусируются на детском научно-популярном туризме, и отсутствует интеграция образовательного контента. Каждая из них представлена фрагментарно и не предлагает полного решения для родителей, которые ищут программы для детей.
    Высокий интерес к программам НПТ: Согласно исследованиям, проведенным в 2023-2024 годах, более 70% родителей выразили заинтересованность в том, чтобы их дети участвовали в научно-популярных программах. Это свидетельствует о наличии рынка, но также подчеркивает потребность в более доступной информации.
3. Результаты проблемных интервью
    Обратная связь от родителей: В серии глубинных интервью с 150 родителями, проведенных в 2024 году, наиболее часто упоминаемыми проблемами стали:
        Отсутствие информации о доступных программах.
        Невозможность сравнить различные программы.
        Непонимание, какие мероприятия подходят для их детей по интересам и возрасту.
    Потребность в прозрачности: Родители также выявили необходимость в удобном и интуитивно понятном интерфейсе для поиска и бронирования мероприятий. Они отметили, что возможность читать отзывы других людей и видеть рейтинги программ является критически важной.
4. Хочется также отметить общие тренды в детском образовании и досуге
    Рост интереса к STEM-образованию: Согласно данным исследования, проведенного НИУ ВШЭ в 2023 году, интерес к программам в области STEM (наука, технологии, инженерия и математика) среди школ и родителей продолжает расти, что указывает на необходимость в качественных и доступных образовательных мероприятиях.
Выводы
Исходя из приведенных данных, можно подтвердить гипотезу, что большинство осознанных семей, неравнодушных к будущему образованию своих детей, действительно сталкиваются с проблемами выбора и недостатком информации при планировании полезного досуга для своих детей. Создание платформы для детского научно-популярного туризма в России может стать ответом на эти вызовы, обеспечивая доступ к необходимой информации и облегчая процесс выбора и бронирования программ для детей (интеграция субъектов РФ в единую платформу туристских макротерриторий).</a:t>
        </a:r>
      </a:p>
    </p188:txBody>
    <p188:extLst>
      <p:ext xmlns:p="http://schemas.openxmlformats.org/presentationml/2006/main" uri="{5BB2D875-25FF-4072-B9AC-8F64D62656EB}">
        <p228:taskDetails xmlns:p228="http://schemas.microsoft.com/office/powerpoint/2022/08/main">
          <p228:history/>
        </p228:taskDetails>
      </p:ext>
    </p188:extLst>
  </p188:cm>
</p188:cmLst>
</file>

<file path=ppt/comments/modernComment_74F_A5FE374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3854FB5-3F11-452C-9297-EEFC8650558E}" authorId="{00000000-0000-0000-0000-000000000000}" created="2024-11-30T05:57:14.665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784900935" sldId="1871"/>
      <ac:spMk id="3" creationId="{6BDA9F69-C021-8C20-4532-283A6D624601}"/>
    </ac:deMkLst>
    <p188:txBody>
      <a:bodyPr/>
      <a:lstStyle/>
      <a:p>
        <a:r>
          <a:rPr lang="ru-RU"/>
          <a:t>Например, Интеграция образовательного контента:
    Платформа объединяет научные знания и развлекательные элементы, предлагая экскурсии и мероприятия, которые не только увлекательны, но и образовательны. Все программы разрабатываются с участием ученых и образовательных учреждений. 
</a:t>
        </a:r>
      </a:p>
    </p188:txBody>
    <p188:extLst>
      <p:ext xmlns:p="http://schemas.openxmlformats.org/presentationml/2006/main" uri="{5BB2D875-25FF-4072-B9AC-8F64D62656EB}">
        <p228:taskDetails xmlns:p228="http://schemas.microsoft.com/office/powerpoint/2022/08/main">
          <p228:history/>
        </p228:taskDetails>
      </p:ext>
    </p188:extLst>
  </p188:cm>
  <p188:cm id="{E8494665-6574-4416-843F-14435869FD96}" authorId="{00000000-0000-0000-0000-000000000000}" created="2024-11-30T06:00:17.894">
    <pc:sldMkLst xmlns:pc="http://schemas.microsoft.com/office/powerpoint/2013/main/command">
      <pc:docMk/>
      <pc:sldMk cId="2784900935" sldId="1871"/>
    </pc:sldMkLst>
    <p188:txBody>
      <a:bodyPr/>
      <a:lstStyle/>
      <a:p>
        <a:r>
          <a:rPr lang="ru-RU"/>
          <a:t>Персонализированный подход: Каждое путешествие сопровождается персонализированными маршрутами и активностями, соответствующими возрасту, интересам и образовательным потребностям детей. Родители могут самостоятельно подбирать программы, ориентируясь на способности и увлечения своих детей.</a:t>
        </a:r>
      </a:p>
    </p188:txBody>
    <p188:extLst>
      <p:ext xmlns:p="http://schemas.openxmlformats.org/presentationml/2006/main" uri="{5BB2D875-25FF-4072-B9AC-8F64D62656EB}">
        <p228:taskDetails xmlns:p228="http://schemas.microsoft.com/office/powerpoint/2022/08/main">
          <p228:history/>
        </p228:taskDetails>
      </p:ext>
    </p188:extLst>
  </p188:cm>
  <p188:cm id="{1308C442-9DF2-4ADC-AFB0-AE3EB6A4834C}" authorId="{00000000-0000-0000-0000-000000000000}" created="2024-11-30T06:05:04.296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784900935" sldId="1871"/>
      <ac:spMk id="3" creationId="{6BDA9F69-C021-8C20-4532-283A6D624601}"/>
      <ac:txMk cp="140" len="91">
        <ac:context len="937" hash="257553995"/>
      </ac:txMk>
    </ac:txMkLst>
    <p188:pos x="10197295" y="1104167"/>
    <p188:txBody>
      <a:bodyPr/>
      <a:lstStyle/>
      <a:p>
        <a:r>
          <a:rPr lang="ru-RU"/>
          <a:t>Сообщество и взаимодействие:
    Платформа предоставляет возможность для общения и совместных мероприятий детей и родителей, создавая сообщество любителей науки и путешествий. Форумы, чаты и группы создают пространство для обмена опытом и знаниями.
Все программы и маршруты разработаны с учетом принципов патриотизма и  экотуризма, обеспечивая минимальное воздействие на природу. Платформа активно также  продвигает идеи патриотического туризма, устойчивого туризма и вовлекает детей в проекты по истории, культуре и охране окружающей среды.</a:t>
        </a:r>
      </a:p>
    </p188:txBody>
    <p188:extLst>
      <p:ext xmlns:p="http://schemas.openxmlformats.org/presentationml/2006/main" uri="{5BB2D875-25FF-4072-B9AC-8F64D62656EB}">
        <p228:taskDetails xmlns:p228="http://schemas.microsoft.com/office/powerpoint/2022/08/main">
          <p228:history/>
        </p228:taskDetails>
      </p:ext>
    </p188:extLst>
  </p188:cm>
</p188:cmLst>
</file>

<file path=ppt/comments/modernComment_755_7CABB9C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BA17A74-F7E4-4A9A-A03F-7F02C6E453B4}" authorId="{00000000-0000-0000-0000-000000000000}" created="2024-11-30T05:57:14.665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091629001" sldId="1877"/>
      <ac:spMk id="3" creationId="{B6CF7FF9-31B4-96A9-4917-4077C9873651}"/>
    </ac:deMkLst>
    <p188:txBody>
      <a:bodyPr/>
      <a:lstStyle/>
      <a:p>
        <a:r>
          <a:rPr lang="ru-RU"/>
          <a:t>Например, Интеграция образовательного контента:
    Платформа объединяет научные знания и развлекательные элементы, предлагая экскурсии и мероприятия, которые не только увлекательны, но и образовательны. Все программы разрабатываются с участием ученых и образовательных учреждений. 
</a:t>
        </a:r>
      </a:p>
    </p188:txBody>
    <p188:extLst>
      <p:ext xmlns:p="http://schemas.openxmlformats.org/presentationml/2006/main" uri="{5BB2D875-25FF-4072-B9AC-8F64D62656EB}">
        <p228:taskDetails xmlns:p228="http://schemas.microsoft.com/office/powerpoint/2022/08/main">
          <p228:history/>
        </p228:taskDetails>
      </p:ext>
    </p188:extLst>
  </p188:cm>
  <p188:cm id="{2215CAC6-C32D-4EA0-AA78-47C95D0CA364}" authorId="{00000000-0000-0000-0000-000000000000}" created="2024-11-30T06:00:17.894">
    <pc:sldMkLst xmlns:pc="http://schemas.microsoft.com/office/powerpoint/2013/main/command">
      <pc:docMk/>
      <pc:sldMk cId="2784900935" sldId="1871"/>
    </pc:sldMkLst>
    <p188:txBody>
      <a:bodyPr/>
      <a:lstStyle/>
      <a:p>
        <a:r>
          <a:rPr lang="ru-RU"/>
          <a:t>Персонализированный подход: Каждое путешествие сопровождается персонализированными маршрутами и активностями, соответствующими возрасту, интересам и образовательным потребностям детей. Родители могут самостоятельно подбирать программы, ориентируясь на способности и увлечения своих детей.</a:t>
        </a:r>
      </a:p>
    </p188:txBody>
    <p188:extLst>
      <p:ext xmlns:p="http://schemas.openxmlformats.org/presentationml/2006/main" uri="{5BB2D875-25FF-4072-B9AC-8F64D62656EB}">
        <p228:taskDetails xmlns:p228="http://schemas.microsoft.com/office/powerpoint/2022/08/main">
          <p228:history/>
        </p228:taskDetails>
      </p:ext>
    </p188:extLst>
  </p188:cm>
  <p188:cm id="{C4922D2E-3E92-4E33-88C0-036A11D261E1}" authorId="{00000000-0000-0000-0000-000000000000}" created="2024-11-30T06:05:04.296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091629001" sldId="1877"/>
      <ac:spMk id="3" creationId="{B6CF7FF9-31B4-96A9-4917-4077C9873651}"/>
      <ac:txMk cp="140" len="91">
        <ac:context len="937" hash="257553995"/>
      </ac:txMk>
    </ac:txMkLst>
    <p188:txBody>
      <a:bodyPr/>
      <a:lstStyle/>
      <a:p>
        <a:r>
          <a:rPr lang="ru-RU"/>
          <a:t>Сообщество и взаимодействие:
    Платформа предоставляет возможность для общения и совместных мероприятий детей и родителей, создавая сообщество любителей науки и путешествий. Форумы, чаты и группы создают пространство для обмена опытом и знаниями.
Все программы и маршруты разработаны с учетом принципов патриотизма и  экотуризма, обеспечивая минимальное воздействие на природу. Платформа активно также  продвигает идеи патриотического туризма, устойчивого туризма и вовлекает детей в проекты по истории, культуре и охране окружающей среды.</a:t>
        </a:r>
      </a:p>
    </p188:txBody>
    <p188:extLst>
      <p:ext xmlns:p="http://schemas.openxmlformats.org/presentationml/2006/main" uri="{5BB2D875-25FF-4072-B9AC-8F64D62656EB}">
        <p228:taskDetails xmlns:p228="http://schemas.microsoft.com/office/powerpoint/2022/08/main">
          <p228:history/>
        </p228:taskDetails>
      </p:ext>
    </p188:extLst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D9F622F8-1824-4338-8C3C-5529D3BDEF4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618DDD53-BB38-4118-BC75-9CE27D49C55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6C03B6F7-B1AE-4118-ABA2-FFEC9B8F0E9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5" name="Rectangle 5">
            <a:extLst>
              <a:ext uri="{FF2B5EF4-FFF2-40B4-BE49-F238E27FC236}">
                <a16:creationId xmlns:a16="http://schemas.microsoft.com/office/drawing/2014/main" id="{646F5356-BDE8-43C1-9587-85323D02B19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26" name="Rectangle 6">
            <a:extLst>
              <a:ext uri="{FF2B5EF4-FFF2-40B4-BE49-F238E27FC236}">
                <a16:creationId xmlns:a16="http://schemas.microsoft.com/office/drawing/2014/main" id="{89912C35-11A9-4DA7-8476-F1823F658CA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27" name="Rectangle 7">
            <a:extLst>
              <a:ext uri="{FF2B5EF4-FFF2-40B4-BE49-F238E27FC236}">
                <a16:creationId xmlns:a16="http://schemas.microsoft.com/office/drawing/2014/main" id="{7180ED79-CEC3-4FB9-B511-8597B20A0C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DEB7EE2-04A2-4FB2-9625-C9C73AC4D32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FA4671F7-4D2C-4B1E-AED7-24676BE8B4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47842D7-C728-4EBD-982B-B8BE79E4DBBE}" type="slidenum">
              <a:rPr lang="en-US" altLang="en-US"/>
              <a:pPr eaLnBrk="1" hangingPunct="1"/>
              <a:t>1</a:t>
            </a:fld>
            <a:endParaRPr lang="en-US" altLang="en-US" dirty="0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D8E83BD0-7AE4-4323-9047-FC368929C5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FDECF5EC-C5EC-4723-8F4F-A75A20018F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814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C0B3D1-587E-12F0-72A1-BF818CA2F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BA2FE2-AE63-22CE-81B3-55D1E97B4E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7BCB0F-4521-90E1-A58B-D50DF3976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26975D-7861-9BC1-3227-88C50A9680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  <a:pPr/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349947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0A0006-133C-C894-827A-861E608C9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6ADAF3-B6C6-CE35-1158-07834E62E8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90CE98-F593-779E-9A0A-54B6063636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8F823A-E4BF-90AE-3304-79E8E0DB8F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  <a:pPr/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497815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2879E-16A7-9231-F283-03D0B90E3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B87767-6FC7-63AD-71FA-EF916B8737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C18418-595A-11A0-A808-C05E9E7C10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F5071F-983B-B23C-CC62-DFF03A5165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  <a:pPr/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913580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  <a:pPr/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322788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FAD0BC5-116C-42CF-8B28-245F66D50665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70756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4A32D-D39F-DA2B-D573-510D03893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B4B2671-6C61-6498-AE8E-7FCE8CC8A6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94011FAC-E798-7E64-575E-856F6E3759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0C97E1C-D011-890F-5507-BF2EC95344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FAD0BC5-116C-42CF-8B28-245F66D50665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96587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2E6C8F-C639-296E-B62F-BE0C1805F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9AC84F1-33C9-69B8-1291-2B4E7FD866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454738BE-6640-4870-02DE-C31320CF62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15CDC10-5FB5-6501-D16C-C9C227F675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FAD0BC5-116C-42CF-8B28-245F66D50665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81965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  <a:pPr/>
              <a:t>16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952882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  <a:pPr/>
              <a:t>25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95288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8CF5191-0569-4DC4-91C0-32BE2B3AB9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1"/>
            <a:ext cx="12191998" cy="685799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E7964CB-E75A-4A03-88D3-6A48EF650A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42012" y="2766219"/>
            <a:ext cx="6220101" cy="1325563"/>
          </a:xfrm>
          <a:prstGeom prst="rect">
            <a:avLst/>
          </a:prstGeom>
        </p:spPr>
        <p:txBody>
          <a:bodyPr anchor="ctr"/>
          <a:lstStyle>
            <a:lvl1pPr>
              <a:defRPr b="1"/>
            </a:lvl1pPr>
          </a:lstStyle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14406792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0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atter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87E8F-5716-4A71-B64F-EC5A742B45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5961"/>
            <a:ext cx="6477000" cy="1189038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spcBef>
                <a:spcPts val="1000"/>
              </a:spcBef>
              <a:defRPr sz="40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1905000"/>
            <a:ext cx="6340929" cy="32766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228600">
              <a:lnSpc>
                <a:spcPct val="100000"/>
              </a:lnSpc>
              <a:spcBef>
                <a:spcPts val="1000"/>
              </a:spcBef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pic>
        <p:nvPicPr>
          <p:cNvPr id="6" name="Picture Placeholder 5" descr="Red, blue grey white pattern background">
            <a:extLst>
              <a:ext uri="{FF2B5EF4-FFF2-40B4-BE49-F238E27FC236}">
                <a16:creationId xmlns:a16="http://schemas.microsoft.com/office/drawing/2014/main" id="{8FD53BA4-73D2-4CCA-8580-11F4221524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27166" y="0"/>
            <a:ext cx="47648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7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6" descr="White Striped background">
            <a:extLst>
              <a:ext uri="{FF2B5EF4-FFF2-40B4-BE49-F238E27FC236}">
                <a16:creationId xmlns:a16="http://schemas.microsoft.com/office/drawing/2014/main" id="{3917D528-010E-4303-97BF-F7F67BC661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D9303A2-B30A-054C-B809-053B909E12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301" y="1995467"/>
            <a:ext cx="9141397" cy="615553"/>
          </a:xfrm>
          <a:prstGeom prst="rect">
            <a:avLst/>
          </a:prstGeo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10F58DD1-3970-D84D-8040-EF33B0971D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Insert content here</a:t>
            </a:r>
          </a:p>
        </p:txBody>
      </p:sp>
    </p:spTree>
    <p:extLst>
      <p:ext uri="{BB962C8B-B14F-4D97-AF65-F5344CB8AC3E}">
        <p14:creationId xmlns:p14="http://schemas.microsoft.com/office/powerpoint/2010/main" val="3240882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3" userDrawn="1">
          <p15:clr>
            <a:srgbClr val="5ACBF0"/>
          </p15:clr>
        </p15:guide>
        <p15:guide id="4" orient="horz" pos="2488" userDrawn="1">
          <p15:clr>
            <a:srgbClr val="5ACBF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13624-9AD4-4B61-B3D1-7B21213507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5964"/>
            <a:ext cx="10591800" cy="646332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1000"/>
              </a:spcBef>
              <a:defRPr sz="40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780F473D-F2DF-4163-AB6E-F7327F60EC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1432562"/>
            <a:ext cx="10667999" cy="11582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bg1"/>
                </a:solidFill>
              </a:defRPr>
            </a:lvl1pPr>
            <a:lvl2pPr marL="228600">
              <a:lnSpc>
                <a:spcPct val="100000"/>
              </a:lnSpc>
              <a:spcBef>
                <a:spcPts val="1000"/>
              </a:spcBef>
              <a:defRPr sz="1800" b="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sp>
        <p:nvSpPr>
          <p:cNvPr id="11" name="Table Placeholder 10">
            <a:extLst>
              <a:ext uri="{FF2B5EF4-FFF2-40B4-BE49-F238E27FC236}">
                <a16:creationId xmlns:a16="http://schemas.microsoft.com/office/drawing/2014/main" id="{7DC18506-6205-438F-AA5C-D337F9975FC3}"/>
              </a:ext>
            </a:extLst>
          </p:cNvPr>
          <p:cNvSpPr>
            <a:spLocks noGrp="1"/>
          </p:cNvSpPr>
          <p:nvPr>
            <p:ph type="tbl" sz="quarter" idx="12" hasCustomPrompt="1"/>
          </p:nvPr>
        </p:nvSpPr>
        <p:spPr>
          <a:xfrm>
            <a:off x="757381" y="2591662"/>
            <a:ext cx="10667999" cy="28337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r>
              <a:rPr lang="en-US" dirty="0"/>
              <a:t>Insert content here</a:t>
            </a:r>
          </a:p>
        </p:txBody>
      </p:sp>
      <p:pic>
        <p:nvPicPr>
          <p:cNvPr id="7" name="Picture Placeholder 5" descr="Red, blue grey white pattern background">
            <a:extLst>
              <a:ext uri="{FF2B5EF4-FFF2-40B4-BE49-F238E27FC236}">
                <a16:creationId xmlns:a16="http://schemas.microsoft.com/office/drawing/2014/main" id="{CD2D4C14-919B-45F8-8FB9-55AAC8A8FC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990252"/>
            <a:ext cx="12192000" cy="86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917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atter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7668F4E-0433-49FD-9D92-3B60E9B0A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9742" y="715961"/>
            <a:ext cx="6477000" cy="1189037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spcBef>
                <a:spcPts val="1000"/>
              </a:spcBef>
              <a:defRPr sz="4000" b="1" spc="-5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99743" y="1905000"/>
            <a:ext cx="6477000" cy="32766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228600" indent="-228600">
              <a:lnSpc>
                <a:spcPct val="100000"/>
              </a:lnSpc>
              <a:spcBef>
                <a:spcPts val="1000"/>
              </a:spcBef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pic>
        <p:nvPicPr>
          <p:cNvPr id="6" name="Picture Placeholder 6" descr="Red, blue grey white pattern background">
            <a:extLst>
              <a:ext uri="{FF2B5EF4-FFF2-40B4-BE49-F238E27FC236}">
                <a16:creationId xmlns:a16="http://schemas.microsoft.com/office/drawing/2014/main" id="{3A82D859-AED3-485F-A04E-40320B1043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47679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876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08" userDrawn="1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13624-9AD4-4B61-B3D1-7B21213507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5964"/>
            <a:ext cx="10591800" cy="646332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1000"/>
              </a:spcBef>
              <a:defRPr sz="40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DF03C311-DDF4-44A3-9D51-D5FDC4A8E7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1432562"/>
            <a:ext cx="10667999" cy="92742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bg1"/>
                </a:solidFill>
              </a:defRPr>
            </a:lvl1pPr>
            <a:lvl2pPr marL="228600">
              <a:lnSpc>
                <a:spcPct val="100000"/>
              </a:lnSpc>
              <a:spcBef>
                <a:spcPts val="1000"/>
              </a:spcBef>
              <a:defRPr sz="1800" b="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sp>
        <p:nvSpPr>
          <p:cNvPr id="8" name="SmartArt Placeholder 7">
            <a:extLst>
              <a:ext uri="{FF2B5EF4-FFF2-40B4-BE49-F238E27FC236}">
                <a16:creationId xmlns:a16="http://schemas.microsoft.com/office/drawing/2014/main" id="{9FD563C5-3DFB-47DD-8A9E-30D8084590F6}"/>
              </a:ext>
            </a:extLst>
          </p:cNvPr>
          <p:cNvSpPr>
            <a:spLocks noGrp="1"/>
          </p:cNvSpPr>
          <p:nvPr>
            <p:ph type="dgm" sz="quarter" idx="14" hasCustomPrompt="1"/>
          </p:nvPr>
        </p:nvSpPr>
        <p:spPr>
          <a:xfrm>
            <a:off x="762001" y="2369129"/>
            <a:ext cx="10667998" cy="33436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r>
              <a:rPr lang="en-US" dirty="0"/>
              <a:t>Insert Content here</a:t>
            </a:r>
          </a:p>
        </p:txBody>
      </p:sp>
      <p:pic>
        <p:nvPicPr>
          <p:cNvPr id="9" name="Picture Placeholder 8" descr="Red, blue grey white pattern background">
            <a:extLst>
              <a:ext uri="{FF2B5EF4-FFF2-40B4-BE49-F238E27FC236}">
                <a16:creationId xmlns:a16="http://schemas.microsoft.com/office/drawing/2014/main" id="{EFDBB6A3-9760-4B41-9E31-6D5DD396E1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999582"/>
            <a:ext cx="12192000" cy="85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626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3F45076F-4240-4B40-8CE4-637DD751A6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5963"/>
            <a:ext cx="5334000" cy="1189038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spcBef>
                <a:spcPts val="1000"/>
              </a:spcBef>
              <a:defRPr sz="40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498B63D-F60C-4A9D-8D3E-0C7CD748FE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1905000"/>
            <a:ext cx="5334000" cy="32766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228600">
              <a:lnSpc>
                <a:spcPct val="100000"/>
              </a:lnSpc>
              <a:spcBef>
                <a:spcPts val="1000"/>
              </a:spcBef>
              <a:defRPr sz="1800"/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sp>
        <p:nvSpPr>
          <p:cNvPr id="9" name="Picture Placeholder 13">
            <a:extLst>
              <a:ext uri="{FF2B5EF4-FFF2-40B4-BE49-F238E27FC236}">
                <a16:creationId xmlns:a16="http://schemas.microsoft.com/office/drawing/2014/main" id="{827A95C0-AE8D-46E1-9EF9-64504CBEF99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58000" y="715963"/>
            <a:ext cx="4572000" cy="2362200"/>
          </a:xfrm>
          <a:prstGeom prst="rect">
            <a:avLst/>
          </a:prstGeom>
          <a:solidFill>
            <a:schemeClr val="tx2"/>
          </a:solidFill>
        </p:spPr>
        <p:txBody>
          <a:bodyPr>
            <a:normAutofit/>
          </a:bodyPr>
          <a:lstStyle>
            <a:lvl1pPr algn="ctr">
              <a:buNone/>
              <a:defRPr sz="16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89E410BA-B0FE-4F0E-8BE5-D33CC016635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58000" y="3305541"/>
            <a:ext cx="4572000" cy="2362200"/>
          </a:xfrm>
          <a:prstGeom prst="rect">
            <a:avLst/>
          </a:prstGeom>
          <a:solidFill>
            <a:schemeClr val="tx2"/>
          </a:solidFill>
        </p:spPr>
        <p:txBody>
          <a:bodyPr>
            <a:normAutofit/>
          </a:bodyPr>
          <a:lstStyle>
            <a:lvl1pPr algn="ctr">
              <a:buNone/>
              <a:defRPr sz="1600"/>
            </a:lvl1pPr>
          </a:lstStyle>
          <a:p>
            <a:r>
              <a:rPr lang="en-US" dirty="0"/>
              <a:t>Click icon to add picture</a:t>
            </a:r>
          </a:p>
        </p:txBody>
      </p:sp>
      <p:pic>
        <p:nvPicPr>
          <p:cNvPr id="11" name="Picture Placeholder 5" descr="Red, blue grey white pattern background">
            <a:extLst>
              <a:ext uri="{FF2B5EF4-FFF2-40B4-BE49-F238E27FC236}">
                <a16:creationId xmlns:a16="http://schemas.microsoft.com/office/drawing/2014/main" id="{1014381E-E235-4624-9267-69EEEE9826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980922"/>
            <a:ext cx="12192000" cy="877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6801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72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attern Content Gra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87E8F-5716-4A71-B64F-EC5A742B45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5961"/>
            <a:ext cx="6477000" cy="1189038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spcBef>
                <a:spcPts val="1000"/>
              </a:spcBef>
              <a:defRPr sz="40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1905000"/>
            <a:ext cx="6477000" cy="32766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228600">
              <a:lnSpc>
                <a:spcPct val="100000"/>
              </a:lnSpc>
              <a:spcBef>
                <a:spcPts val="1000"/>
              </a:spcBef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pic>
        <p:nvPicPr>
          <p:cNvPr id="5" name="Picture Placeholder 6" descr="Red, blue grey white pattern background">
            <a:extLst>
              <a:ext uri="{FF2B5EF4-FFF2-40B4-BE49-F238E27FC236}">
                <a16:creationId xmlns:a16="http://schemas.microsoft.com/office/drawing/2014/main" id="{6696C96D-182E-490E-A117-B60FF18536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27166" y="0"/>
            <a:ext cx="47648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428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6" descr="Picture placeholder ">
            <a:extLst>
              <a:ext uri="{FF2B5EF4-FFF2-40B4-BE49-F238E27FC236}">
                <a16:creationId xmlns:a16="http://schemas.microsoft.com/office/drawing/2014/main" id="{21F9B252-B7D4-4DA8-92E8-8A98BFEF41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D9303A2-B30A-054C-B809-053B909E12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301" y="1995467"/>
            <a:ext cx="9141397" cy="615553"/>
          </a:xfrm>
          <a:prstGeom prst="rect">
            <a:avLst/>
          </a:prstGeo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10F58DD1-3970-D84D-8040-EF33B0971D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Insert content here</a:t>
            </a:r>
          </a:p>
        </p:txBody>
      </p:sp>
    </p:spTree>
    <p:extLst>
      <p:ext uri="{BB962C8B-B14F-4D97-AF65-F5344CB8AC3E}">
        <p14:creationId xmlns:p14="http://schemas.microsoft.com/office/powerpoint/2010/main" val="410071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3" userDrawn="1">
          <p15:clr>
            <a:srgbClr val="5ACBF0"/>
          </p15:clr>
        </p15:guide>
        <p15:guide id="4" orient="horz" pos="2488" userDrawn="1">
          <p15:clr>
            <a:srgbClr val="5ACBF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7724906-4405-47F4-B533-7291B003B0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301" y="1995467"/>
            <a:ext cx="9141397" cy="615553"/>
          </a:xfrm>
          <a:prstGeom prst="rect">
            <a:avLst/>
          </a:prstGeo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accent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EEF53A4-35A6-4E43-B220-67DA381C591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Insert content here</a:t>
            </a:r>
          </a:p>
        </p:txBody>
      </p:sp>
      <p:pic>
        <p:nvPicPr>
          <p:cNvPr id="6" name="Picture Placeholder 5" descr="Red, blue grey white pattern background">
            <a:extLst>
              <a:ext uri="{FF2B5EF4-FFF2-40B4-BE49-F238E27FC236}">
                <a16:creationId xmlns:a16="http://schemas.microsoft.com/office/drawing/2014/main" id="{906BF34F-6945-4E11-BAEC-F66F7254C4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999582"/>
            <a:ext cx="12192000" cy="85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523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attern Content Blu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7668F4E-0433-49FD-9D92-3B60E9B0A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9742" y="715961"/>
            <a:ext cx="6477000" cy="1189037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spcBef>
                <a:spcPts val="1000"/>
              </a:spcBef>
              <a:defRPr sz="4000" b="1" spc="-50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99743" y="1905000"/>
            <a:ext cx="6477000" cy="32766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228600" indent="-228600">
              <a:lnSpc>
                <a:spcPct val="100000"/>
              </a:lnSpc>
              <a:spcBef>
                <a:spcPts val="1000"/>
              </a:spcBef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pic>
        <p:nvPicPr>
          <p:cNvPr id="5" name="Picture Placeholder 6" descr="Red, blue grey white pattern background">
            <a:extLst>
              <a:ext uri="{FF2B5EF4-FFF2-40B4-BE49-F238E27FC236}">
                <a16:creationId xmlns:a16="http://schemas.microsoft.com/office/drawing/2014/main" id="{BC85C715-EF0D-4E33-AC89-C35DD2596E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47679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37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08" userDrawn="1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+ содержимое + таблица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FBD2995-6344-0C11-3D12-6B4C7A5F2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21979" y="834643"/>
            <a:ext cx="556898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Арка из кубиков 8">
            <a:extLst>
              <a:ext uri="{FF2B5EF4-FFF2-40B4-BE49-F238E27FC236}">
                <a16:creationId xmlns:a16="http://schemas.microsoft.com/office/drawing/2014/main" id="{1CA7618C-E262-114D-F36B-190A5C994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5921979" y="188942"/>
            <a:ext cx="348041" cy="348041"/>
          </a:xfrm>
          <a:prstGeom prst="blockArc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49B6E6B-2A0F-CE8A-E5C4-DD990D43D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9372" y="536983"/>
            <a:ext cx="4987598" cy="1806163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>
              <a:defRPr lang="ru-RU" sz="3200" spc="300" baseline="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7" name="Нижний колонтитул 4">
            <a:extLst>
              <a:ext uri="{FF2B5EF4-FFF2-40B4-BE49-F238E27FC236}">
                <a16:creationId xmlns:a16="http://schemas.microsoft.com/office/drawing/2014/main" id="{C2F7C452-F8B7-9780-039C-30CEF6E838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94050" y="155448"/>
            <a:ext cx="4164972" cy="471672"/>
          </a:xfrm>
          <a:prstGeom prst="rect">
            <a:avLst/>
          </a:prstGeom>
        </p:spPr>
        <p:txBody>
          <a:bodyPr vert="horz" lIns="0" tIns="45720" rIns="91440" bIns="45720" rtlCol="0" anchor="b"/>
          <a:lstStyle>
            <a:lvl1pPr algn="r">
              <a:defRPr lang="ru-RU" sz="1200" spc="3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DCA2FC66-19AF-2F4C-EFFA-F968C93546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2921" y="155448"/>
            <a:ext cx="348039" cy="471672"/>
          </a:xfrm>
          <a:prstGeom prst="rect">
            <a:avLst/>
          </a:prstGeom>
        </p:spPr>
        <p:txBody>
          <a:bodyPr vert="horz" lIns="0" tIns="45720" rIns="0" bIns="45720" rtlCol="0" anchor="b"/>
          <a:lstStyle>
            <a:lvl1pPr algn="r">
              <a:defRPr lang="ru-RU" sz="1200" b="1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6D22F896-40B5-4ADD-8801-0D06FADFA09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6ED64F80-2CCD-28E9-12D1-CFA0E295299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80323" y="2366300"/>
            <a:ext cx="3536078" cy="3588330"/>
          </a:xfrm>
        </p:spPr>
        <p:txBody>
          <a:bodyPr rtlCol="0">
            <a:normAutofit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ru-RU" sz="2000"/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ru-RU" sz="1800"/>
            </a:lvl2pPr>
            <a:lvl3pPr marL="1200150" indent="-28575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ru-RU" sz="1600"/>
            </a:lvl3pPr>
            <a:lvl4pPr marL="1657350" indent="-28575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ru-RU" sz="1400"/>
            </a:lvl4pPr>
            <a:lvl5pPr marL="2114550" indent="-28575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ru-RU" sz="14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2" name="Заполнитель таблицы 11">
            <a:extLst>
              <a:ext uri="{FF2B5EF4-FFF2-40B4-BE49-F238E27FC236}">
                <a16:creationId xmlns:a16="http://schemas.microsoft.com/office/drawing/2014/main" id="{23945778-2B6F-930D-51C8-417685BC4E19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4673600" y="2366300"/>
            <a:ext cx="6816725" cy="3587750"/>
          </a:xfrm>
        </p:spPr>
        <p:txBody>
          <a:bodyPr rtlCol="0"/>
          <a:lstStyle>
            <a:lvl1pPr>
              <a:defRPr lang="ru-RU"/>
            </a:lvl1pPr>
          </a:lstStyle>
          <a:p>
            <a:pPr rtl="0"/>
            <a:r>
              <a:rPr lang="ru-RU"/>
              <a:t>Щелкните значок, чтобы добавить таблицу</a:t>
            </a:r>
          </a:p>
        </p:txBody>
      </p:sp>
    </p:spTree>
    <p:extLst>
      <p:ext uri="{BB962C8B-B14F-4D97-AF65-F5344CB8AC3E}">
        <p14:creationId xmlns:p14="http://schemas.microsoft.com/office/powerpoint/2010/main" val="2292745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96904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9" r:id="rId1"/>
    <p:sldLayoutId id="2147483699" r:id="rId2"/>
    <p:sldLayoutId id="2147483700" r:id="rId3"/>
    <p:sldLayoutId id="2147483691" r:id="rId4"/>
    <p:sldLayoutId id="2147483701" r:id="rId5"/>
    <p:sldLayoutId id="2147483706" r:id="rId6"/>
    <p:sldLayoutId id="2147483702" r:id="rId7"/>
    <p:sldLayoutId id="2147483704" r:id="rId8"/>
    <p:sldLayoutId id="2147483703" r:id="rId9"/>
    <p:sldLayoutId id="2147483690" r:id="rId10"/>
    <p:sldLayoutId id="2147483708" r:id="rId11"/>
    <p:sldLayoutId id="214748370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microsoft.com/office/2018/10/relationships/comments" Target="../comments/modernComment_755_7CABB9C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russpass.ru/moskva-detyam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www.&#1075;&#1086;&#1088;&#1086;&#1076;&#1086;&#1090;&#1082;&#1088;&#1099;&#1090;&#1080;&#1081;.&#1088;&#1092;/" TargetMode="External"/><Relationship Id="rId4" Type="http://schemas.openxmlformats.org/officeDocument/2006/relationships/hyperlink" Target="https://kanikuli.ru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ceid.net/tourism/al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&#1085;&#1072;&#1091;&#1082;&#1072;.&#1088;&#1092;/initiatives/nauchno-populyarnyy-turizm/?tab=initiatives-audience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74F_A5FE3747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microsoft.com/office/2018/10/relationships/comments" Target="../comments/modernComment_74A_57AD5D3A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ED2DB031-9003-4F74-A88F-FE2A2ABABC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85710" y="1423686"/>
            <a:ext cx="6948694" cy="3472405"/>
          </a:xfrm>
        </p:spPr>
        <p:txBody>
          <a:bodyPr anchor="ctr">
            <a:noAutofit/>
          </a:bodyPr>
          <a:lstStyle/>
          <a:p>
            <a:r>
              <a:rPr lang="ru-RU" altLang="en-US" sz="4000" dirty="0" err="1">
                <a:solidFill>
                  <a:schemeClr val="accent2"/>
                </a:solidFill>
              </a:rPr>
              <a:t>SfeduNet</a:t>
            </a:r>
            <a:r>
              <a:rPr lang="ru-RU" altLang="en-US" sz="4000" dirty="0">
                <a:solidFill>
                  <a:schemeClr val="accent2"/>
                </a:solidFill>
              </a:rPr>
              <a:t> X </a:t>
            </a:r>
            <a:r>
              <a:rPr lang="ru-RU" altLang="en-US" sz="4000" dirty="0">
                <a:solidFill>
                  <a:srgbClr val="FF0000"/>
                </a:solidFill>
              </a:rPr>
              <a:t>и13</a:t>
            </a:r>
            <a:r>
              <a:rPr lang="ru-RU" altLang="en-US" sz="4000" dirty="0">
                <a:solidFill>
                  <a:schemeClr val="accent2"/>
                </a:solidFill>
              </a:rPr>
              <a:t> Концепция создания платформы детского научно-популярного туризма</a:t>
            </a:r>
            <a:endParaRPr lang="en-US" altLang="en-US" sz="4000" dirty="0"/>
          </a:p>
        </p:txBody>
      </p:sp>
      <p:pic>
        <p:nvPicPr>
          <p:cNvPr id="2" name="Picture 8" descr="Южный федеральный университет | Пресс-центр: ЮФУ запускает проектный  интенсив SfeduNet 2:0">
            <a:extLst>
              <a:ext uri="{FF2B5EF4-FFF2-40B4-BE49-F238E27FC236}">
                <a16:creationId xmlns:a16="http://schemas.microsoft.com/office/drawing/2014/main" id="{EAEB4A40-1CF2-3625-648B-48772C3536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46985" y="232162"/>
            <a:ext cx="2945564" cy="857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15">
            <a:extLst>
              <a:ext uri="{FF2B5EF4-FFF2-40B4-BE49-F238E27FC236}">
                <a16:creationId xmlns:a16="http://schemas.microsoft.com/office/drawing/2014/main" id="{5E539FB2-FDE6-07AF-E80F-7B36530CAF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4985" y="151726"/>
            <a:ext cx="1277640" cy="1186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Материалы интенсива">
            <a:extLst>
              <a:ext uri="{FF2B5EF4-FFF2-40B4-BE49-F238E27FC236}">
                <a16:creationId xmlns:a16="http://schemas.microsoft.com/office/drawing/2014/main" id="{E03E64E4-2B3D-50A3-F384-847E191ABE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6336" y="199498"/>
            <a:ext cx="1798068" cy="890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22B9F0-245A-DEEA-52A2-9CFF1301B993}"/>
              </a:ext>
            </a:extLst>
          </p:cNvPr>
          <p:cNvSpPr txBox="1"/>
          <p:nvPr/>
        </p:nvSpPr>
        <p:spPr>
          <a:xfrm>
            <a:off x="4885710" y="5072312"/>
            <a:ext cx="73818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Команда: «Фабрика научных путешествий»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807660-A423-9BD6-B246-F7EB1251E051}"/>
              </a:ext>
            </a:extLst>
          </p:cNvPr>
          <p:cNvSpPr txBox="1"/>
          <p:nvPr/>
        </p:nvSpPr>
        <p:spPr>
          <a:xfrm>
            <a:off x="5246985" y="6012171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543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ЮЖНЫЙ ФЕДЕРАЛЬНЫЙ УНИВЕРСИТЕТ</a:t>
            </a:r>
          </a:p>
          <a:p>
            <a:pPr algn="ctr"/>
            <a:r>
              <a:rPr lang="ru-RU" sz="2000" b="1" dirty="0">
                <a:solidFill>
                  <a:srgbClr val="0543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Институт туризма, сервиса и креативных индустрий</a:t>
            </a:r>
            <a:endParaRPr lang="ru-RU" sz="2000" b="1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007D3DC-2713-10D2-92D3-81891FEB21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7550" y="6255413"/>
            <a:ext cx="1637539" cy="602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26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8448D-AFC1-123F-4E10-09F8D5007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E660C09-12B5-8410-454A-2CDF5B33C9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150" y="296095"/>
            <a:ext cx="11127965" cy="616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482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7AAC8-6238-847F-BCB7-3B28EEC97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3ADB303-1D18-96D5-A070-1D1D2D02C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8080" y="255075"/>
            <a:ext cx="8409671" cy="1846659"/>
          </a:xfrm>
        </p:spPr>
        <p:txBody>
          <a:bodyPr/>
          <a:lstStyle/>
          <a:p>
            <a:r>
              <a:rPr lang="ru-RU" dirty="0"/>
              <a:t>ЦЕЛИ РАЗВИТИЯ ДЕТСКОГО-НАУЧНО ПОПУЛЯРНОГО ТУРИЗМА в РОССИИ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A065621-0751-EA09-B44B-E45F648A439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25380" y="2450478"/>
            <a:ext cx="11160878" cy="1534757"/>
          </a:xfrm>
        </p:spPr>
        <p:txBody>
          <a:bodyPr/>
          <a:lstStyle/>
          <a:p>
            <a:pPr algn="just"/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Согласно </a:t>
            </a:r>
            <a:r>
              <a:rPr lang="ru-RU" sz="2000" b="1" dirty="0">
                <a:latin typeface="Calibri" panose="020F0502020204030204" pitchFamily="34" charset="0"/>
                <a:cs typeface="Calibri" panose="020F0502020204030204" pitchFamily="34" charset="0"/>
              </a:rPr>
              <a:t>Концепции развития научно-популярного туризма в Российской Федерации на период до 2035 года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b="1" dirty="0">
                <a:latin typeface="Calibri" panose="020F0502020204030204" pitchFamily="34" charset="0"/>
                <a:cs typeface="Calibri" panose="020F0502020204030204" pitchFamily="34" charset="0"/>
              </a:rPr>
              <a:t>Цели развития научно-популярного туризма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в концепции – вовлечение молодёжи в исследовательскую среду, в том числе со школьных лет. Ребята разных возрастов смогут побывать в уникальных лабораториях, на высокотехнологичных, градообразующих предприятиях, встретиться с единомышленниками на массовых молодёжных научных мероприятиях.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B3CA45-D475-EAB2-FDC0-E33E9127DB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463" y="4537276"/>
            <a:ext cx="9735874" cy="135423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D63AF6F-4B50-3661-235A-A1277219EC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06" y="139981"/>
            <a:ext cx="3645577" cy="693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174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5DD4F-BFC3-1BDC-FF1A-8245769A8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C31BCC8-9958-FB14-2096-230D19018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4506" y="870628"/>
            <a:ext cx="9141397" cy="1231106"/>
          </a:xfrm>
        </p:spPr>
        <p:txBody>
          <a:bodyPr/>
          <a:lstStyle/>
          <a:p>
            <a:r>
              <a:rPr lang="ru-RU" dirty="0"/>
              <a:t>ОПРЕДЕЛЕНИЕ ДЕТСКОГО-НАУЧНО ПОПУЛЯРНОГО ТУРИЗМА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8984D8D-2816-E153-4E66-0F43DC38AA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25380" y="2450478"/>
            <a:ext cx="10396949" cy="1534757"/>
          </a:xfrm>
        </p:spPr>
        <p:txBody>
          <a:bodyPr/>
          <a:lstStyle/>
          <a:p>
            <a:r>
              <a:rPr lang="ru-RU" dirty="0"/>
              <a:t>Согласно </a:t>
            </a:r>
            <a:r>
              <a:rPr lang="ru-RU" b="1" dirty="0"/>
              <a:t>Концепции развития научно-популярного туризма в Российской Федерации на период до 2035 года</a:t>
            </a:r>
            <a:r>
              <a:rPr lang="ru-RU" dirty="0"/>
              <a:t>, </a:t>
            </a:r>
            <a:r>
              <a:rPr lang="ru-RU" b="1" dirty="0"/>
              <a:t>детский научно-популярный туризм</a:t>
            </a:r>
            <a:r>
              <a:rPr lang="ru-RU" dirty="0"/>
              <a:t> – это </a:t>
            </a:r>
            <a:r>
              <a:rPr lang="ru-RU" b="1" dirty="0"/>
              <a:t>форма организации образовательной и просветительской деятельности с детьми.</a:t>
            </a:r>
          </a:p>
          <a:p>
            <a:endParaRPr lang="ru-RU" b="1" dirty="0"/>
          </a:p>
          <a:p>
            <a:r>
              <a:rPr lang="ru-RU" dirty="0"/>
              <a:t>Она реализуется преимущественно путём посещения объектов инфраструктуры организаций, сопряжённых с научной, инновационной, образовательной, просветительской деятельностью, проведением мероприятий в экспедиционном формате, а также организация научных смен в детских оздоровительных лагерях и создание сетевых образовательных модулей.</a:t>
            </a:r>
          </a:p>
          <a:p>
            <a:endParaRPr lang="ru-RU" dirty="0"/>
          </a:p>
          <a:p>
            <a:r>
              <a:rPr lang="ru-RU" dirty="0"/>
              <a:t>Детский научно-популярный туризм – это специфический вид туризма, который предназначен для детей и подростков и направлен на расширение их знаний и понимания окружающего мира. Он сочетает в себе элементы образования и отдыха и включает в себя путешествия, экскурсии и исследования в области науки, природы, культуры и истории.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69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19A1EC-E362-E08F-F4D0-3078AB3B4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0B53E82-9656-187C-00B0-1B7490F2E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1578" y="0"/>
            <a:ext cx="6477000" cy="1189037"/>
          </a:xfrm>
        </p:spPr>
        <p:txBody>
          <a:bodyPr/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252818-E02B-5F61-FA97-0C35ED6BC8A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8826" y="175418"/>
            <a:ext cx="7149824" cy="6682582"/>
          </a:xfrm>
        </p:spPr>
        <p:txBody>
          <a:bodyPr vert="horz" lIns="91440" tIns="45720" rIns="91440" bIns="45720" rtlCol="0" anchor="t">
            <a:normAutofit fontScale="25000" lnSpcReduction="20000"/>
          </a:bodyPr>
          <a:lstStyle/>
          <a:p>
            <a:pPr algn="just">
              <a:spcBef>
                <a:spcPts val="0"/>
              </a:spcBef>
            </a:pPr>
            <a:r>
              <a:rPr lang="ru-RU" sz="10400" b="1" dirty="0">
                <a:latin typeface="Calibri" panose="020F0502020204030204" pitchFamily="34" charset="0"/>
                <a:ea typeface="ADLaM Display" panose="020F0502020204030204" pitchFamily="2" charset="0"/>
                <a:cs typeface="Calibri" panose="020F0502020204030204" pitchFamily="34" charset="0"/>
              </a:rPr>
              <a:t>- Слабая информированность населения о понятии «детский научно-популярный туризм», </a:t>
            </a:r>
            <a:r>
              <a:rPr lang="ru-RU" sz="10400" b="1" dirty="0">
                <a:solidFill>
                  <a:srgbClr val="FF0000"/>
                </a:solidFill>
                <a:latin typeface="Calibri" panose="020F0502020204030204" pitchFamily="34" charset="0"/>
                <a:ea typeface="ADLaM Display" panose="020F0502020204030204" pitchFamily="2" charset="0"/>
                <a:cs typeface="Calibri" panose="020F0502020204030204" pitchFamily="34" charset="0"/>
              </a:rPr>
              <a:t>что создает определенные информационные барьеры для государства при продвижении в массы детского научно-популярного туризма в стране и в регионах,</a:t>
            </a:r>
            <a:r>
              <a:rPr lang="ru-RU" sz="10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формируется значительный пробел в популяризации такого вида туризма и возбуждении интереса среди потенциальной аудитории</a:t>
            </a:r>
            <a:r>
              <a:rPr lang="ru-RU" sz="10400" b="1" dirty="0">
                <a:solidFill>
                  <a:schemeClr val="accent1"/>
                </a:solidFill>
                <a:latin typeface="Calibri" panose="020F0502020204030204" pitchFamily="34" charset="0"/>
                <a:ea typeface="ADLaM Display" panose="020F0502020204030204" pitchFamily="2" charset="0"/>
                <a:cs typeface="Calibri" panose="020F0502020204030204" pitchFamily="34" charset="0"/>
              </a:rPr>
              <a:t>.</a:t>
            </a:r>
          </a:p>
          <a:p>
            <a:pPr algn="just">
              <a:spcBef>
                <a:spcPts val="0"/>
              </a:spcBef>
            </a:pPr>
            <a:endParaRPr lang="ru-RU" sz="10400" dirty="0">
              <a:latin typeface="Calibri" panose="020F0502020204030204" pitchFamily="34" charset="0"/>
              <a:ea typeface="ADLaM Display" panose="020F0502020204030204" pitchFamily="2" charset="0"/>
              <a:cs typeface="Calibri" panose="020F0502020204030204" pitchFamily="34" charset="0"/>
            </a:endParaRPr>
          </a:p>
          <a:p>
            <a:pPr algn="just">
              <a:spcBef>
                <a:spcPts val="0"/>
              </a:spcBef>
            </a:pPr>
            <a:r>
              <a:rPr lang="ru-RU" sz="10400" b="1" dirty="0">
                <a:latin typeface="Calibri" panose="020F0502020204030204" pitchFamily="34" charset="0"/>
                <a:ea typeface="ADLaM Display" panose="020F0502020204030204" pitchFamily="2" charset="0"/>
                <a:cs typeface="Calibri" panose="020F0502020204030204" pitchFamily="34" charset="0"/>
              </a:rPr>
              <a:t>- Несвоевременная осведомлённость родителей, подростков, школьных учителей </a:t>
            </a:r>
            <a:r>
              <a:rPr lang="ru-RU" sz="10400" dirty="0">
                <a:latin typeface="Calibri" panose="020F0502020204030204" pitchFamily="34" charset="0"/>
                <a:ea typeface="ADLaM Display" panose="020F0502020204030204" pitchFamily="2" charset="0"/>
                <a:cs typeface="Calibri" panose="020F0502020204030204" pitchFamily="34" charset="0"/>
              </a:rPr>
              <a:t>о предложениях и правилах проведения организованных экскурсий и туров для детей научно-популярного содержания из-за разрозненности и отсутствия комплексности информации, </a:t>
            </a:r>
            <a:r>
              <a:rPr lang="ru-RU" sz="10400" dirty="0">
                <a:solidFill>
                  <a:srgbClr val="FF0000"/>
                </a:solidFill>
                <a:latin typeface="Calibri" panose="020F0502020204030204" pitchFamily="34" charset="0"/>
                <a:ea typeface="ADLaM Display" panose="020F0502020204030204" pitchFamily="2" charset="0"/>
                <a:cs typeface="Calibri" panose="020F0502020204030204" pitchFamily="34" charset="0"/>
              </a:rPr>
              <a:t>что формирует низкий уровень участия в мероприятиях и программах детского НПТ  детей и подростков из регионов, что может привести к разобщенности сообществ.</a:t>
            </a:r>
          </a:p>
          <a:p>
            <a:pPr algn="just">
              <a:spcBef>
                <a:spcPts val="0"/>
              </a:spcBef>
            </a:pPr>
            <a:endParaRPr lang="ru-RU" sz="11200" dirty="0">
              <a:latin typeface="Calibri" panose="020F0502020204030204" pitchFamily="34" charset="0"/>
              <a:ea typeface="ADLaM Display" panose="020F0502020204030204" pitchFamily="2" charset="0"/>
              <a:cs typeface="Calibri" panose="020F0502020204030204" pitchFamily="34" charset="0"/>
            </a:endParaRPr>
          </a:p>
          <a:p>
            <a:pPr algn="just">
              <a:spcBef>
                <a:spcPts val="0"/>
              </a:spcBef>
            </a:pPr>
            <a:endParaRPr lang="ru-RU" sz="11200" dirty="0">
              <a:latin typeface="Calibri" panose="020F0502020204030204" pitchFamily="34" charset="0"/>
              <a:ea typeface="ADLaM Display" panose="020F0502020204030204" pitchFamily="2" charset="0"/>
              <a:cs typeface="Calibri" panose="020F0502020204030204" pitchFamily="34" charset="0"/>
            </a:endParaRPr>
          </a:p>
          <a:p>
            <a:pPr algn="just">
              <a:spcBef>
                <a:spcPts val="0"/>
              </a:spcBef>
            </a:pPr>
            <a:endParaRPr lang="ru-RU" sz="7200" dirty="0">
              <a:latin typeface="Calibri" panose="020F0502020204030204" pitchFamily="34" charset="0"/>
              <a:ea typeface="ADLaM Display" panose="020F0502020204030204" pitchFamily="2" charset="0"/>
              <a:cs typeface="Calibri" panose="020F0502020204030204" pitchFamily="34" charset="0"/>
            </a:endParaRPr>
          </a:p>
          <a:p>
            <a:pPr algn="just"/>
            <a:endParaRPr lang="ru-RU" sz="5500" dirty="0"/>
          </a:p>
          <a:p>
            <a:pPr algn="just"/>
            <a:endParaRPr lang="ru-RU" sz="3400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sz="1800" dirty="0"/>
          </a:p>
          <a:p>
            <a:pPr algn="just"/>
            <a:endParaRPr lang="ru-RU" sz="1800" dirty="0"/>
          </a:p>
          <a:p>
            <a:pPr algn="just"/>
            <a:endParaRPr lang="ru-RU" sz="1800" dirty="0"/>
          </a:p>
          <a:p>
            <a:pPr algn="just"/>
            <a:endParaRPr lang="ru-RU" dirty="0"/>
          </a:p>
          <a:p>
            <a:pPr algn="just"/>
            <a:endParaRPr lang="en-US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E68ADC8-9D6B-D026-65F0-5B50A7261E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670" y="1189037"/>
            <a:ext cx="3990975" cy="73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286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7BF935-23C2-8260-F4E1-D6DEF74C4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39DB9B-A400-D569-EB04-C7AFD12616B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8826" y="0"/>
            <a:ext cx="7283174" cy="6858000"/>
          </a:xfrm>
        </p:spPr>
        <p:txBody>
          <a:bodyPr vert="horz" lIns="91440" tIns="45720" rIns="91440" bIns="45720" rtlCol="0" anchor="t">
            <a:normAutofit fontScale="25000" lnSpcReduction="20000"/>
          </a:bodyPr>
          <a:lstStyle/>
          <a:p>
            <a:pPr algn="just">
              <a:spcBef>
                <a:spcPts val="0"/>
              </a:spcBef>
            </a:pPr>
            <a:r>
              <a:rPr lang="ru-RU" sz="10000" dirty="0">
                <a:latin typeface="Calibri" panose="020F0502020204030204" pitchFamily="34" charset="0"/>
                <a:ea typeface="ADLaM Display" panose="020F0502020204030204" pitchFamily="2" charset="0"/>
                <a:cs typeface="Calibri" panose="020F0502020204030204" pitchFamily="34" charset="0"/>
              </a:rPr>
              <a:t>- О</a:t>
            </a:r>
            <a:r>
              <a:rPr lang="ru-RU" sz="10000" b="1" dirty="0">
                <a:latin typeface="Calibri" panose="020F0502020204030204" pitchFamily="34" charset="0"/>
                <a:ea typeface="ADLaM Display" panose="020F0502020204030204" pitchFamily="2" charset="0"/>
                <a:cs typeface="Calibri" panose="020F0502020204030204" pitchFamily="34" charset="0"/>
              </a:rPr>
              <a:t>тсутствует единая туристская платформа/туристский портал с  систематизированной информацией </a:t>
            </a:r>
            <a:r>
              <a:rPr lang="ru-RU" sz="1000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о туристском потенциале региона/города в области детского НПТ,</a:t>
            </a:r>
            <a:r>
              <a:rPr lang="ru-RU" sz="10000" dirty="0">
                <a:latin typeface="Calibri" panose="020F0502020204030204" pitchFamily="34" charset="0"/>
                <a:ea typeface="ADLaM Display" panose="020F0502020204030204" pitchFamily="2" charset="0"/>
                <a:cs typeface="Calibri" panose="020F0502020204030204" pitchFamily="34" charset="0"/>
              </a:rPr>
              <a:t> </a:t>
            </a:r>
            <a:r>
              <a:rPr lang="ru-RU" sz="10000" b="1" dirty="0">
                <a:latin typeface="Calibri" panose="020F0502020204030204" pitchFamily="34" charset="0"/>
                <a:ea typeface="ADLaM Display" panose="020F0502020204030204" pitchFamily="2" charset="0"/>
                <a:cs typeface="Calibri" panose="020F0502020204030204" pitchFamily="34" charset="0"/>
              </a:rPr>
              <a:t>доступных проектах, маршрутах, </a:t>
            </a:r>
            <a:r>
              <a:rPr lang="ru-RU" sz="10000" dirty="0">
                <a:latin typeface="Calibri" panose="020F0502020204030204" pitchFamily="34" charset="0"/>
                <a:ea typeface="ADLaM Display" panose="020F0502020204030204" pitchFamily="2" charset="0"/>
                <a:cs typeface="Calibri" panose="020F0502020204030204" pitchFamily="34" charset="0"/>
              </a:rPr>
              <a:t>мероприятиях и турах в сфере детского научно-популярного туризма,</a:t>
            </a:r>
            <a:r>
              <a:rPr lang="ru-RU" sz="10000" dirty="0">
                <a:solidFill>
                  <a:srgbClr val="FF0000"/>
                </a:solidFill>
                <a:latin typeface="Calibri" panose="020F0502020204030204" pitchFamily="34" charset="0"/>
                <a:ea typeface="ADLaM Display" panose="020F0502020204030204" pitchFamily="2" charset="0"/>
                <a:cs typeface="Calibri" panose="020F0502020204030204" pitchFamily="34" charset="0"/>
              </a:rPr>
              <a:t> что ограничивает возможность участия в них заинтересованных семей, а также ограничивает возможность для организаторов таких туров выйти на более широкую аудиторию.</a:t>
            </a:r>
          </a:p>
          <a:p>
            <a:pPr algn="just">
              <a:spcBef>
                <a:spcPts val="0"/>
              </a:spcBef>
            </a:pPr>
            <a:endParaRPr lang="ru-RU" sz="10000" dirty="0">
              <a:latin typeface="Calibri" panose="020F0502020204030204" pitchFamily="34" charset="0"/>
              <a:ea typeface="ADLaM Display" panose="020F0502020204030204" pitchFamily="2" charset="0"/>
              <a:cs typeface="Calibri" panose="020F0502020204030204" pitchFamily="34" charset="0"/>
            </a:endParaRPr>
          </a:p>
          <a:p>
            <a:pPr algn="just">
              <a:spcBef>
                <a:spcPts val="0"/>
              </a:spcBef>
            </a:pPr>
            <a:r>
              <a:rPr lang="ru-RU" sz="10000" dirty="0">
                <a:latin typeface="Calibri" panose="020F0502020204030204" pitchFamily="34" charset="0"/>
                <a:ea typeface="ADLaM Display" panose="020F0502020204030204" pitchFamily="2" charset="0"/>
                <a:cs typeface="Calibri" panose="020F0502020204030204" pitchFamily="34" charset="0"/>
              </a:rPr>
              <a:t>- Слабая интеграция объектов детского научно-популярного туризма в образовательный процесс школ и в общую национальную туристскую экосистему (в том числе – цифровую). Недостаточное продвижение комплексных туристских продуктов регионов/муниципальных образований в области детского НПТ, </a:t>
            </a:r>
            <a:r>
              <a:rPr lang="ru-RU" sz="10000" dirty="0">
                <a:solidFill>
                  <a:srgbClr val="FF0000"/>
                </a:solidFill>
                <a:latin typeface="Calibri" panose="020F0502020204030204" pitchFamily="34" charset="0"/>
                <a:ea typeface="ADLaM Display" panose="020F0502020204030204" pitchFamily="2" charset="0"/>
                <a:cs typeface="Calibri" panose="020F0502020204030204" pitchFamily="34" charset="0"/>
              </a:rPr>
              <a:t>в результате нет коммуникации и сотрудничества между регионами и туристским макро-территориями в области продвижения детского НПТ.</a:t>
            </a:r>
          </a:p>
          <a:p>
            <a:pPr algn="just">
              <a:spcBef>
                <a:spcPts val="0"/>
              </a:spcBef>
            </a:pPr>
            <a:endParaRPr lang="ru-RU" sz="7200" dirty="0">
              <a:solidFill>
                <a:srgbClr val="FF0000"/>
              </a:solidFill>
              <a:latin typeface="Calibri" panose="020F0502020204030204" pitchFamily="34" charset="0"/>
              <a:ea typeface="ADLaM Display" panose="020F0502020204030204" pitchFamily="2" charset="0"/>
              <a:cs typeface="Calibri" panose="020F0502020204030204" pitchFamily="34" charset="0"/>
            </a:endParaRPr>
          </a:p>
          <a:p>
            <a:pPr algn="just">
              <a:spcBef>
                <a:spcPts val="0"/>
              </a:spcBef>
            </a:pPr>
            <a:endParaRPr lang="ru-RU" sz="7200" dirty="0">
              <a:solidFill>
                <a:srgbClr val="FF0000"/>
              </a:solidFill>
              <a:latin typeface="Calibri" panose="020F0502020204030204" pitchFamily="34" charset="0"/>
              <a:ea typeface="ADLaM Display" panose="020F0502020204030204" pitchFamily="2" charset="0"/>
              <a:cs typeface="Calibri" panose="020F0502020204030204" pitchFamily="34" charset="0"/>
            </a:endParaRPr>
          </a:p>
          <a:p>
            <a:pPr algn="just"/>
            <a:endParaRPr lang="ru-RU" sz="5500" dirty="0"/>
          </a:p>
          <a:p>
            <a:pPr algn="just"/>
            <a:endParaRPr lang="ru-RU" sz="3400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sz="1800" dirty="0"/>
          </a:p>
          <a:p>
            <a:pPr algn="just"/>
            <a:endParaRPr lang="ru-RU" sz="1800" dirty="0"/>
          </a:p>
          <a:p>
            <a:pPr algn="just"/>
            <a:endParaRPr lang="ru-RU" sz="1800" dirty="0"/>
          </a:p>
          <a:p>
            <a:pPr algn="just"/>
            <a:endParaRPr lang="ru-RU" dirty="0"/>
          </a:p>
          <a:p>
            <a:pPr algn="just"/>
            <a:endParaRPr lang="en-US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A452E22-CC23-A734-31F7-BC3035E7E2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670" y="1189037"/>
            <a:ext cx="3990975" cy="73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657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3079189-2662-CCE4-D8E0-5C2F9B70E2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18" y="625033"/>
            <a:ext cx="11723076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542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E943878-24A1-FE8B-C26B-8104353A52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160" y="595192"/>
            <a:ext cx="11069679" cy="6011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669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133C3-14D2-BD6D-EEE9-162C2FAF0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8775BB6-5F61-C2C9-CD68-2B013C7FB2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532" y="729205"/>
            <a:ext cx="11411301" cy="5104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629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6950BFC3-D8DA-4A85-94F7-54DA5524770B}">
      <p188:commentRel xmlns:p188="http://schemas.microsoft.com/office/powerpoint/2018/8/main" r:id="rId2"/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2BB61428-BB88-7565-F114-D0D346249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982" y="155449"/>
            <a:ext cx="5296314" cy="724228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b="1" spc="110" dirty="0"/>
              <a:t>Аналоги решения</a:t>
            </a: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8B096922-1656-1900-E4B1-0DEAF129DB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4882224"/>
              </p:ext>
            </p:extLst>
          </p:nvPr>
        </p:nvGraphicFramePr>
        <p:xfrm>
          <a:off x="196770" y="1053296"/>
          <a:ext cx="11887200" cy="557784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876418">
                  <a:extLst>
                    <a:ext uri="{9D8B030D-6E8A-4147-A177-3AD203B41FA5}">
                      <a16:colId xmlns:a16="http://schemas.microsoft.com/office/drawing/2014/main" val="723173734"/>
                    </a:ext>
                  </a:extLst>
                </a:gridCol>
                <a:gridCol w="2626983">
                  <a:extLst>
                    <a:ext uri="{9D8B030D-6E8A-4147-A177-3AD203B41FA5}">
                      <a16:colId xmlns:a16="http://schemas.microsoft.com/office/drawing/2014/main" val="4288816559"/>
                    </a:ext>
                  </a:extLst>
                </a:gridCol>
                <a:gridCol w="2628920">
                  <a:extLst>
                    <a:ext uri="{9D8B030D-6E8A-4147-A177-3AD203B41FA5}">
                      <a16:colId xmlns:a16="http://schemas.microsoft.com/office/drawing/2014/main" val="3714025703"/>
                    </a:ext>
                  </a:extLst>
                </a:gridCol>
                <a:gridCol w="2376543">
                  <a:extLst>
                    <a:ext uri="{9D8B030D-6E8A-4147-A177-3AD203B41FA5}">
                      <a16:colId xmlns:a16="http://schemas.microsoft.com/office/drawing/2014/main" val="576345480"/>
                    </a:ext>
                  </a:extLst>
                </a:gridCol>
                <a:gridCol w="2378336">
                  <a:extLst>
                    <a:ext uri="{9D8B030D-6E8A-4147-A177-3AD203B41FA5}">
                      <a16:colId xmlns:a16="http://schemas.microsoft.com/office/drawing/2014/main" val="1917379969"/>
                    </a:ext>
                  </a:extLst>
                </a:gridCol>
              </a:tblGrid>
              <a:tr h="550079">
                <a:tc>
                  <a:txBody>
                    <a:bodyPr/>
                    <a:lstStyle/>
                    <a:p>
                      <a:r>
                        <a:rPr lang="ru-RU" sz="1400" b="0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Название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b="0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Ссылка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b="0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Преимущества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400" b="0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(с точки зрения пользователя)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kern="12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Недостатки</a:t>
                      </a:r>
                    </a:p>
                    <a:p>
                      <a:r>
                        <a:rPr lang="ru-RU" sz="1400" b="0" kern="12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(с точки зрения пользователя)</a:t>
                      </a:r>
                      <a:endParaRPr lang="ru-RU" sz="1400" b="0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Отличия</a:t>
                      </a:r>
                    </a:p>
                    <a:p>
                      <a:r>
                        <a:rPr lang="ru-RU" sz="1400" b="0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(от вашего решения)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896609"/>
                  </a:ext>
                </a:extLst>
              </a:tr>
              <a:tr h="1064785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RUSSPASS</a:t>
                      </a:r>
                      <a:endParaRPr lang="ru-RU" sz="14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highlight>
                            <a:srgbClr val="01C2D1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https://russpass.ru/moskva-detyam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highlight>
                            <a:srgbClr val="01C2D1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sz="1600" dirty="0">
                        <a:solidFill>
                          <a:schemeClr val="bg1"/>
                        </a:solidFill>
                        <a:highlight>
                          <a:srgbClr val="01C2D1"/>
                        </a:highligh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5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Большое кол-во туров, красивый контент, интерактивная карта.</a:t>
                      </a:r>
                    </a:p>
                    <a:p>
                      <a:pPr algn="just"/>
                      <a:r>
                        <a:rPr lang="ru-RU" sz="150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Платформа имеет высокий уровень охвата и популярности</a:t>
                      </a:r>
                      <a:endParaRPr lang="ru-RU" sz="15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5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Сложности в навигации.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Не специализированный акцент на детском научно-популярном туризме. Отсутствует предложение по Ростову-на-Дону.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Не специализированный акцент на научно-популярном контенте.</a:t>
                      </a:r>
                    </a:p>
                    <a:p>
                      <a:pPr algn="just"/>
                      <a:endParaRPr lang="ru-RU" sz="15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488766"/>
                  </a:ext>
                </a:extLst>
              </a:tr>
              <a:tr h="836539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Каникулы ру</a:t>
                      </a:r>
                      <a:endParaRPr lang="ru-RU" sz="14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highlight>
                            <a:srgbClr val="01C2D1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https://kanikuli.ru/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highlight>
                            <a:srgbClr val="01C2D1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sz="1600" dirty="0">
                        <a:solidFill>
                          <a:schemeClr val="bg1"/>
                        </a:solidFill>
                        <a:highlight>
                          <a:srgbClr val="01C2D1"/>
                        </a:highligh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Фокус на детский туризм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5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Ограниченная научная направленность: В основном акцент сделан на развлекательные мероприятия.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5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Предлагают фиксированные программы, которые могут не всегда учитывать индивидуальные интересы и потребности детей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099942"/>
                  </a:ext>
                </a:extLst>
              </a:tr>
              <a:tr h="1064785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Город открытий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highlight>
                            <a:srgbClr val="01C2D1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https://www.xn--c1acmedwabpeuc0j.xn--p1ai/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highlight>
                            <a:srgbClr val="01C2D1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sz="1600" dirty="0">
                        <a:solidFill>
                          <a:schemeClr val="bg1"/>
                        </a:solidFill>
                        <a:highlight>
                          <a:srgbClr val="01C2D1"/>
                        </a:highligh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Экскурсии, выставки и события, но малое количество мероприятий с выраженной научной направленностью.</a:t>
                      </a:r>
                    </a:p>
                    <a:p>
                      <a:pPr algn="just"/>
                      <a:endParaRPr lang="ru-RU" sz="15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Недостаточно для специализированного научного туризма для детей. Отсутствует предложение по </a:t>
                      </a:r>
                      <a:r>
                        <a:rPr lang="ru-RU" sz="1500" kern="1200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Ростову</a:t>
                      </a:r>
                      <a:r>
                        <a:rPr lang="ru-RU" sz="150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-на-Дону.</a:t>
                      </a:r>
                    </a:p>
                    <a:p>
                      <a:pPr algn="just"/>
                      <a:endParaRPr lang="ru-RU" sz="15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50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Платформа сфокусирована на культурной составляющей столицы и ее достопримечательностях</a:t>
                      </a:r>
                      <a:endParaRPr lang="ru-RU" sz="15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6242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6031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69690-1909-E3D7-95AB-08E5A3784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53C73C95-8138-6A18-255A-4B8E2BFE1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70" y="155449"/>
            <a:ext cx="6782764" cy="897848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2800" b="1" spc="110" dirty="0"/>
              <a:t>Аналоги решения </a:t>
            </a:r>
            <a:br>
              <a:rPr lang="ru-RU" sz="2800" b="1" spc="110" dirty="0"/>
            </a:br>
            <a:r>
              <a:rPr lang="ru-RU" sz="2800" b="1" spc="110" dirty="0"/>
              <a:t>(окончание</a:t>
            </a:r>
            <a:r>
              <a:rPr lang="ru-RU" b="1" spc="110" dirty="0"/>
              <a:t>)</a:t>
            </a: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5AA21A29-63C2-B0E9-4678-B65E9C9513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5071162"/>
              </p:ext>
            </p:extLst>
          </p:nvPr>
        </p:nvGraphicFramePr>
        <p:xfrm>
          <a:off x="196770" y="1458409"/>
          <a:ext cx="11817752" cy="4390559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865455">
                  <a:extLst>
                    <a:ext uri="{9D8B030D-6E8A-4147-A177-3AD203B41FA5}">
                      <a16:colId xmlns:a16="http://schemas.microsoft.com/office/drawing/2014/main" val="723173734"/>
                    </a:ext>
                  </a:extLst>
                </a:gridCol>
                <a:gridCol w="2611636">
                  <a:extLst>
                    <a:ext uri="{9D8B030D-6E8A-4147-A177-3AD203B41FA5}">
                      <a16:colId xmlns:a16="http://schemas.microsoft.com/office/drawing/2014/main" val="4288816559"/>
                    </a:ext>
                  </a:extLst>
                </a:gridCol>
                <a:gridCol w="2613561">
                  <a:extLst>
                    <a:ext uri="{9D8B030D-6E8A-4147-A177-3AD203B41FA5}">
                      <a16:colId xmlns:a16="http://schemas.microsoft.com/office/drawing/2014/main" val="3714025703"/>
                    </a:ext>
                  </a:extLst>
                </a:gridCol>
                <a:gridCol w="2362659">
                  <a:extLst>
                    <a:ext uri="{9D8B030D-6E8A-4147-A177-3AD203B41FA5}">
                      <a16:colId xmlns:a16="http://schemas.microsoft.com/office/drawing/2014/main" val="576345480"/>
                    </a:ext>
                  </a:extLst>
                </a:gridCol>
                <a:gridCol w="2364441">
                  <a:extLst>
                    <a:ext uri="{9D8B030D-6E8A-4147-A177-3AD203B41FA5}">
                      <a16:colId xmlns:a16="http://schemas.microsoft.com/office/drawing/2014/main" val="1917379969"/>
                    </a:ext>
                  </a:extLst>
                </a:gridCol>
              </a:tblGrid>
              <a:tr h="550079">
                <a:tc>
                  <a:txBody>
                    <a:bodyPr/>
                    <a:lstStyle/>
                    <a:p>
                      <a:r>
                        <a:rPr lang="ru-RU" sz="1900" b="0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Название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900" b="0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Ссылка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900" b="0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Преимущества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050" b="0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(с точки зрения пользователя)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b="0" kern="12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Недостатки</a:t>
                      </a:r>
                    </a:p>
                    <a:p>
                      <a:r>
                        <a:rPr lang="ru-RU" sz="1050" b="0" kern="12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(с точки зрения пользователя)</a:t>
                      </a:r>
                      <a:endParaRPr lang="ru-RU" sz="1050" b="0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b="0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Отличия</a:t>
                      </a:r>
                    </a:p>
                    <a:p>
                      <a:r>
                        <a:rPr lang="ru-RU" sz="1050" b="0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(от вашего решения)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896609"/>
                  </a:ext>
                </a:extLst>
              </a:tr>
              <a:tr h="836539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Science ID</a:t>
                      </a:r>
                      <a:endParaRPr lang="ru-RU" sz="19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highlight>
                            <a:srgbClr val="01C2D1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https://scienceid.net/tourism/all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highlight>
                            <a:srgbClr val="01C2D1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sz="1600" dirty="0">
                        <a:solidFill>
                          <a:schemeClr val="bg1"/>
                        </a:solidFill>
                        <a:highlight>
                          <a:srgbClr val="01C2D1"/>
                        </a:highligh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Фокус на STEM: Платформа явно ориентирована на научное образование, предлагая мероприятия, посвящённые науке и технологиям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Уровень интерактивности низкий.</a:t>
                      </a:r>
                      <a:r>
                        <a:rPr lang="ru-RU" sz="160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Отсутствует предложение по Ростову-на-Дону.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Нет интегрированной экосистемы, которая связывает разные аспекты детского научного туризма</a:t>
                      </a:r>
                    </a:p>
                    <a:p>
                      <a:pPr algn="just"/>
                      <a:endParaRPr lang="ru-RU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585367"/>
                  </a:ext>
                </a:extLst>
              </a:tr>
              <a:tr h="1451978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Наука РФ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highlight>
                            <a:srgbClr val="01C2D1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https://xn--80aa3ak5a.xn--p1ai/initiatives/nauchno-populyarnyy-turizm/?tab=initiatives-audience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highlight>
                            <a:srgbClr val="01C2D1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sz="1600" dirty="0">
                        <a:solidFill>
                          <a:schemeClr val="bg1"/>
                        </a:solidFill>
                        <a:highlight>
                          <a:srgbClr val="01C2D1"/>
                        </a:highligh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Возможность участия в конкурсах и олимпиадах по естественным наукам.   Программы для школьников и детей, например, научные лагеря и мастер-классы.</a:t>
                      </a:r>
                    </a:p>
                    <a:p>
                      <a:pPr algn="just"/>
                      <a:endParaRPr lang="ru-RU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Отсутствует предложение по Ростову-на-Дону.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Слабая структуризация и систематизация данных по профилю детского научно-популярного туризма.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Является государственной платформой, что добавляет уровень доверия и доступности.</a:t>
                      </a:r>
                    </a:p>
                    <a:p>
                      <a:pPr algn="just"/>
                      <a:r>
                        <a:rPr lang="ru-RU" sz="160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Возможность участия в конкурсах и олимпиадах по естественным наукам.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7509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8142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65DE9-8820-F00E-83A7-D4D1FED66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57F74A2B-04A0-5EB3-2841-4E4C781D6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70" y="155449"/>
            <a:ext cx="6782764" cy="897848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2800" b="1" spc="110" dirty="0"/>
              <a:t>Аналоги решения </a:t>
            </a:r>
            <a:br>
              <a:rPr lang="ru-RU" sz="2800" b="1" spc="110" dirty="0"/>
            </a:br>
            <a:r>
              <a:rPr lang="ru-RU" sz="2800" b="1" spc="110" dirty="0"/>
              <a:t>(окончание</a:t>
            </a:r>
            <a:r>
              <a:rPr lang="ru-RU" b="1" spc="110" dirty="0"/>
              <a:t>)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80E55B94-5CA5-F474-1B01-62F4B44D14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399910"/>
              </p:ext>
            </p:extLst>
          </p:nvPr>
        </p:nvGraphicFramePr>
        <p:xfrm>
          <a:off x="196770" y="1192192"/>
          <a:ext cx="11817752" cy="5457359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865455">
                  <a:extLst>
                    <a:ext uri="{9D8B030D-6E8A-4147-A177-3AD203B41FA5}">
                      <a16:colId xmlns:a16="http://schemas.microsoft.com/office/drawing/2014/main" val="723173734"/>
                    </a:ext>
                  </a:extLst>
                </a:gridCol>
                <a:gridCol w="2611636">
                  <a:extLst>
                    <a:ext uri="{9D8B030D-6E8A-4147-A177-3AD203B41FA5}">
                      <a16:colId xmlns:a16="http://schemas.microsoft.com/office/drawing/2014/main" val="4288816559"/>
                    </a:ext>
                  </a:extLst>
                </a:gridCol>
                <a:gridCol w="2613561">
                  <a:extLst>
                    <a:ext uri="{9D8B030D-6E8A-4147-A177-3AD203B41FA5}">
                      <a16:colId xmlns:a16="http://schemas.microsoft.com/office/drawing/2014/main" val="3714025703"/>
                    </a:ext>
                  </a:extLst>
                </a:gridCol>
                <a:gridCol w="2362659">
                  <a:extLst>
                    <a:ext uri="{9D8B030D-6E8A-4147-A177-3AD203B41FA5}">
                      <a16:colId xmlns:a16="http://schemas.microsoft.com/office/drawing/2014/main" val="576345480"/>
                    </a:ext>
                  </a:extLst>
                </a:gridCol>
                <a:gridCol w="2364441">
                  <a:extLst>
                    <a:ext uri="{9D8B030D-6E8A-4147-A177-3AD203B41FA5}">
                      <a16:colId xmlns:a16="http://schemas.microsoft.com/office/drawing/2014/main" val="1917379969"/>
                    </a:ext>
                  </a:extLst>
                </a:gridCol>
              </a:tblGrid>
              <a:tr h="550079">
                <a:tc>
                  <a:txBody>
                    <a:bodyPr/>
                    <a:lstStyle/>
                    <a:p>
                      <a:r>
                        <a:rPr lang="ru-RU" sz="1900" b="0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Название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900" b="0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Ссылка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900" b="0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Преимущества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050" b="0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(с точки зрения пользователя)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b="0" kern="12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Недостатки</a:t>
                      </a:r>
                    </a:p>
                    <a:p>
                      <a:r>
                        <a:rPr lang="ru-RU" sz="1050" b="0" kern="12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(с точки зрения пользователя)</a:t>
                      </a:r>
                      <a:endParaRPr lang="ru-RU" sz="1050" b="0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b="0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Отличия</a:t>
                      </a:r>
                    </a:p>
                    <a:p>
                      <a:r>
                        <a:rPr lang="ru-RU" sz="1050" b="0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(от вашего решения)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896609"/>
                  </a:ext>
                </a:extLst>
              </a:tr>
              <a:tr h="1064785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Russia. Travel</a:t>
                      </a:r>
                      <a:endParaRPr lang="ru-RU" sz="19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highlight>
                            <a:srgbClr val="01C2D1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https://</a:t>
                      </a:r>
                      <a:r>
                        <a:rPr lang="ru-RU" sz="1800" b="1" dirty="0" err="1">
                          <a:solidFill>
                            <a:schemeClr val="bg1"/>
                          </a:solidFill>
                          <a:highlight>
                            <a:srgbClr val="01C2D1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путешествуем.рф</a:t>
                      </a:r>
                      <a:endParaRPr sz="1800" b="1" dirty="0">
                        <a:solidFill>
                          <a:schemeClr val="bg1"/>
                        </a:solidFill>
                        <a:highlight>
                          <a:srgbClr val="01C2D1"/>
                        </a:highligh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b="0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Обширная база данных о туристических маршрутах. Удобный интерфейс для поиска информации. Поддержка различных языков.</a:t>
                      </a:r>
                      <a:endParaRPr lang="ru-RU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b="0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Не всегда актуальная информация о турах. Отсутствие специализированных детских программ.</a:t>
                      </a:r>
                      <a:endParaRPr lang="ru-RU" sz="160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b="0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Ориентирован на туризм в целом, без специализации – детского научно-популярного туризма.</a:t>
                      </a:r>
                      <a:endParaRPr lang="ru-RU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488766"/>
                  </a:ext>
                </a:extLst>
              </a:tr>
              <a:tr h="836539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Студтуризм.рф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highlight>
                            <a:srgbClr val="01C2D1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https://</a:t>
                      </a:r>
                      <a:r>
                        <a:rPr lang="ru-RU" sz="1800" b="1" dirty="0" err="1">
                          <a:solidFill>
                            <a:schemeClr val="bg1"/>
                          </a:solidFill>
                          <a:highlight>
                            <a:srgbClr val="01C2D1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студтуризм.рф</a:t>
                      </a:r>
                      <a:endParaRPr sz="1800" b="1" dirty="0">
                        <a:solidFill>
                          <a:schemeClr val="bg1"/>
                        </a:solidFill>
                        <a:highlight>
                          <a:srgbClr val="01C2D1"/>
                        </a:highligh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Спецификация на молодежные и студенческие туры. Наличие специальных предложений и скидок для студентов.</a:t>
                      </a:r>
                      <a:endParaRPr lang="ru-RU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b="0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Ограниченная база предложений для детского туризма. Меньшее внимание к образовательной и научной  составляющей.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5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b="0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Охватывает только молодежный сегмент, в то время как "Фабрика детского НПТ" нацелена на детей и их образовательные нужды.</a:t>
                      </a:r>
                      <a:endParaRPr lang="ru-RU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099942"/>
                  </a:ext>
                </a:extLst>
              </a:tr>
              <a:tr h="1064785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morethantrip.ru</a:t>
                      </a:r>
                      <a:endParaRPr lang="ru-RU" sz="19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highlight>
                            <a:srgbClr val="01C2D1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https://morethantrip.ru/</a:t>
                      </a:r>
                      <a:endParaRPr sz="1800" b="1" dirty="0">
                        <a:solidFill>
                          <a:schemeClr val="bg1"/>
                        </a:solidFill>
                        <a:highlight>
                          <a:srgbClr val="01C2D1"/>
                        </a:highligh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Фокус на уникальных и нестандартных путешествиях. Возможность индивидуального подбора туров.</a:t>
                      </a:r>
                      <a:endParaRPr lang="ru-RU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b="0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Не так широко известен, как другие платформы. Ограниченная информация о детских турах.</a:t>
                      </a:r>
                      <a:endParaRPr lang="ru-RU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b="0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Предлагает уникальные маршруты, но без акцента на научно-популярные цели для детей</a:t>
                      </a:r>
                      <a:endParaRPr lang="ru-RU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6242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39406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AE8541-2E43-CC6C-20A4-6A7953B64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2622" y="907447"/>
            <a:ext cx="9141397" cy="615553"/>
          </a:xfrm>
        </p:spPr>
        <p:txBody>
          <a:bodyPr/>
          <a:lstStyle/>
          <a:p>
            <a:r>
              <a:rPr lang="ru-RU" dirty="0"/>
              <a:t>ВЫВОД= наше УТП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BDA9F69-C021-8C20-4532-283A6D62460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1333" y="2044147"/>
            <a:ext cx="10255169" cy="2769705"/>
          </a:xfrm>
        </p:spPr>
        <p:txBody>
          <a:bodyPr/>
          <a:lstStyle/>
          <a:p>
            <a:pPr algn="just"/>
            <a:r>
              <a:rPr lang="ru-RU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На основе проведенного анализа видно, что каждый из аналогов имеет свои уникальные особенности, которые могут быть полезны пользователям. </a:t>
            </a:r>
          </a:p>
          <a:p>
            <a:pPr algn="just"/>
            <a:endParaRPr lang="ru-RU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Однако наша цифровая платформа (по принципу эко-системы «Туризм 4.0») "Фабрика детского НПТ" представляет собой новую концепцию, которая акцентирует внимание на детском научно-популярном туризме, сочетая образовательные аспекты с развлекательной, культурно-досуговой частью, возможности онлайн-агрегатора, обеспечивающий доступ к глобальной клиентской базе через вебсайт или мобильное приложение. Это делает её привлекательной для родителей, стремящихся к развитию и обучению своих детей через путешествия. </a:t>
            </a:r>
          </a:p>
          <a:p>
            <a:pPr algn="just"/>
            <a:endParaRPr lang="ru-RU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УТП проявляется в следующих позициях: Интеграция образовательного контента; Персонализированный подход; Современные технологии; Сообщество и взаимодействие (создаем живое комьюнити); Патриотизм и экологическая ответственность; Доступ к эксклюзивным ресурсам; Система наград и мотивации. </a:t>
            </a:r>
            <a:endParaRPr lang="ru-RU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900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6950BFC3-D8DA-4A85-94F7-54DA5524770B}">
      <p188:commentRel xmlns:p188="http://schemas.microsoft.com/office/powerpoint/2018/8/main" r:id="rId2"/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F18C6B5-87AC-4DA5-94CA-6E092A6A0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356" y="229828"/>
            <a:ext cx="10591800" cy="568825"/>
          </a:xfrm>
        </p:spPr>
        <p:txBody>
          <a:bodyPr/>
          <a:lstStyle/>
          <a:p>
            <a:pPr algn="just"/>
            <a:r>
              <a:rPr lang="ru-RU" dirty="0"/>
              <a:t>ГИПОТЕЗА</a:t>
            </a:r>
            <a:endParaRPr lang="en-US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8C1DADC-7B4E-854C-1249-77E79FFB3F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203" y="1620457"/>
            <a:ext cx="11672889" cy="361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97938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A7B1166-2FE0-9F73-3C80-87C3E903AB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90" y="272406"/>
            <a:ext cx="11204293" cy="631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761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E845572-123D-AA3A-FE27-66774798D4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012" y="326683"/>
            <a:ext cx="10977925" cy="5461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716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4915578-AF14-865A-C7B7-DEE5092164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087" y="451413"/>
            <a:ext cx="11297170" cy="5660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63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36DBE10-4CA7-02E0-6016-350AA58984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182" y="410284"/>
            <a:ext cx="10822329" cy="613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8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C78964E-793A-D477-296B-D769DF5CD5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195" y="204596"/>
            <a:ext cx="11821610" cy="6182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94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A2C38AD-E9E2-5D71-3F28-7EC5A9EB84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504" y="1278899"/>
            <a:ext cx="11053823" cy="5138676"/>
          </a:xfrm>
          <a:prstGeom prst="rect">
            <a:avLst/>
          </a:prstGeom>
        </p:spPr>
      </p:pic>
      <p:sp>
        <p:nvSpPr>
          <p:cNvPr id="14" name="Title 3">
            <a:extLst>
              <a:ext uri="{FF2B5EF4-FFF2-40B4-BE49-F238E27FC236}">
                <a16:creationId xmlns:a16="http://schemas.microsoft.com/office/drawing/2014/main" id="{7918EEF1-DC75-71EF-C21E-E1C84449F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7114" y="195104"/>
            <a:ext cx="6609144" cy="646332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bg1"/>
                </a:solidFill>
              </a:rPr>
              <a:t>Иерархическая структура проектных работ (ИСР)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316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66BC6E8-6310-9C5A-4FBE-DE4F1EBE16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517" y="384376"/>
            <a:ext cx="11036761" cy="6089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21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1ACD293-7F6B-D6E8-260E-8A9A6D1A4D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906" y="410720"/>
            <a:ext cx="10951881" cy="606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24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DBB552F-8E4D-908D-6927-D8AD2DBC5C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159" y="354424"/>
            <a:ext cx="11164265" cy="6208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85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AB946DF-191A-3381-5DB4-43CB4EA6E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839" y="426218"/>
            <a:ext cx="11088546" cy="6201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94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FD4FF6C-4A04-917F-13AA-60ABDAC8C7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434" y="311973"/>
            <a:ext cx="9886950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3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CC5C8BB-D702-4DCE-4D31-BDE9CC8BA0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474" y="623887"/>
            <a:ext cx="10418059" cy="588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52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1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23042"/>
      </a:accent1>
      <a:accent2>
        <a:srgbClr val="3578AF"/>
      </a:accent2>
      <a:accent3>
        <a:srgbClr val="C4C4C4"/>
      </a:accent3>
      <a:accent4>
        <a:srgbClr val="A80B22"/>
      </a:accent4>
      <a:accent5>
        <a:srgbClr val="E2E2E2"/>
      </a:accent5>
      <a:accent6>
        <a:srgbClr val="2A6187"/>
      </a:accent6>
      <a:hlink>
        <a:srgbClr val="0563C1"/>
      </a:hlink>
      <a:folHlink>
        <a:srgbClr val="954F72"/>
      </a:folHlink>
    </a:clrScheme>
    <a:fontScheme name="Custom 8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arter Template_Heritage Month Presentation" id="{910467CA-E581-43CB-A3F9-242953556B2E}" vid="{325629C9-8C54-4982-A5E7-91DBF3E63BF9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704BC66-A771-492B-8E79-E3C5E33B71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80AD4D6-2712-4EC3-A727-A5652AD67F9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73ACE82-BD1C-4CC4-B9C6-7097502B70B7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>
  <clbl:label id="{72f988bf-86f1-41af-91ab-2d7cd011db47}" enabled="0" method="" siteId="{72f988bf-86f1-41af-91ab-2d7cd011db4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Starter Template_Heritage Month Presentation</Template>
  <TotalTime>0</TotalTime>
  <Words>1088</Words>
  <Application>Microsoft Office PowerPoint</Application>
  <PresentationFormat>Широкоэкранный</PresentationFormat>
  <Paragraphs>129</Paragraphs>
  <Slides>26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SfeduNet X и13 Концепция создания платформы детского научно-популярного туризма</vt:lpstr>
      <vt:lpstr>Презентация PowerPoint</vt:lpstr>
      <vt:lpstr>ЦЕЛИ РАЗВИТИЯ ДЕТСКОГО-НАУЧНО ПОПУЛЯРНОГО ТУРИЗМА в РОССИИ</vt:lpstr>
      <vt:lpstr>ОПРЕДЕЛЕНИЕ ДЕТСКОГО-НАУЧНО ПОПУЛЯРНОГО ТУРИЗМА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Аналоги решения</vt:lpstr>
      <vt:lpstr>Аналоги решения  (окончание)</vt:lpstr>
      <vt:lpstr>Аналоги решения  (окончание)</vt:lpstr>
      <vt:lpstr>ВЫВОД= наше УТП</vt:lpstr>
      <vt:lpstr>ГИПОТЕЗА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Иерархическая структура проектных работ (ИСР)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2021-02-18T07:10:18Z</dcterms:created>
  <dcterms:modified xsi:type="dcterms:W3CDTF">2024-11-30T10:24:40Z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