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4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F17"/>
    <a:srgbClr val="8F00FF"/>
    <a:srgbClr val="B5D8E1"/>
    <a:srgbClr val="FBB3C1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92"/>
    <p:restoredTop sz="96341"/>
  </p:normalViewPr>
  <p:slideViewPr>
    <p:cSldViewPr snapToGrid="0" snapToObjects="1">
      <p:cViewPr varScale="1">
        <p:scale>
          <a:sx n="63" d="100"/>
          <a:sy n="63" d="100"/>
        </p:scale>
        <p:origin x="96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63DCD-F02C-CF44-87ED-92F383FF5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B0F195-DBFE-C649-B4CE-CB4105EB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7B0BF6-58BD-BB4E-9281-38930CDC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92DFF8-7CE8-C048-83FB-10BEB80D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0C4B92-E9B4-5744-8966-8C80788D3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52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0B8BF-E5D1-C54A-9D00-0534DD64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6062FA-13A4-564A-A013-A8E4589E6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74E18D-8A5A-A647-92D6-5B3B6DFB4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9AF202-C41D-254B-B529-7A62D4244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B901B8-DF24-364F-95DB-86FCCDF18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6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D7327-C7ED-E84F-A1BE-777F91D4F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FB9213-90CE-6D45-8B19-2B7DD7F9A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96F3A6-09E1-8B46-ACDE-135496C6A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515CDC-8109-6349-BCB9-D828BAE4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3EA09D-FEEE-914B-91D3-AE2F8B5E2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366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82BBB-EE00-534D-9173-5A8C1A2F3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13681B-B9EE-4D4E-8B17-5F275257C9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62AF36-4A35-EA41-98F7-9482D5384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A0054-7016-B745-A2B2-ED0F1E39C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A4B6FD-2131-EA46-9DB7-CC2C901A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018F00-632B-2B48-A442-5BE88085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865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894BC-CD77-624A-A9A8-783764F7D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330D9C-04FC-3F4E-B327-8BC6C3A1C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2BD383-9B34-3849-B50B-2F5BBFB28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FCBA93-66BB-334A-B472-5C953888BF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242558-DBC3-894F-B144-ADDEDC17F7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ABD2905-7208-EF43-B3E9-7CFF5E02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478EF3-E6C6-1B43-8883-E71B1607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21006CF-A146-5041-8781-6C77429FA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76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3BC6D-90FB-DB4E-8ABB-ADBBB14EC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35DF39-778C-6E4C-A731-FE75FF5D6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BBEF3AE-73A8-F146-800B-199773198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F2C0F3-C4B9-EB44-B9D3-6D5E4B58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95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EF70B9-0EB2-CF44-98E4-3102B722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BB29DF-4FD9-9F4B-BE8A-FD51B829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493D2D-A3E9-4840-B69B-74E76B6E3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74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3CF66-82DC-C643-A37D-1713EB18D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F00A2D-637B-D24D-8384-C5A5693BF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364826-429D-AB48-9070-394AB2EC4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0D7129-4C19-254F-9DA6-B9D7C952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75C68A-2322-EB45-9260-50427CCC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578BC-40FD-0345-9F27-A8D6E5D2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375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A7CD2-2D69-7E43-A1E3-69B98F076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6BAF64C-BEEE-6648-B574-0FA098BE1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9EC4B8-B9A8-4343-9164-A44E35281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AD2BB1-672F-954D-BB5A-970BCD5F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26DEC7-37CC-6747-A2D1-8504A0A06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2B7EE4-BBC7-DE46-A50C-42C8103C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3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1954E-F072-6747-A970-2014A60C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EAFDB6-F79F-4C46-8A02-0D827A99E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4C2B7E-C63C-FA47-B740-DC4D22EC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596CD6-34D5-F544-8FD1-43AC7774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DD0C50-7B84-F544-A0E9-55B5ABC7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1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9DC264-984D-C541-A3D2-6BFA999FC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A3A7FD-8DD5-FB44-81B5-53786A285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9A5972-75F5-5443-80F5-496AE52F6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0FE41D-29AD-9143-BDEC-46EBCBBE6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D11230-D0DF-E542-875A-4A58C6DF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36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AB3FE-21E0-DC4C-9860-7B034C0D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02C09B-375B-E94C-91B3-5B8F2E49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B9BD78-E440-9243-9945-E224568D1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6B3EF-2721-A847-B538-4C9C7EB75172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8C041D-D973-1B41-AF19-F66076235C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0F45E3-20CA-4646-88D1-B41C9019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85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-1" y="0"/>
            <a:ext cx="1956391" cy="315239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956391" y="0"/>
            <a:ext cx="3264194" cy="436245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0" y="3152398"/>
            <a:ext cx="1956390" cy="218514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956391" y="4362453"/>
            <a:ext cx="3264193" cy="249554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-1" y="5337545"/>
            <a:ext cx="1956391" cy="152045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809050-C7AA-C74F-BF00-6EA4FB17E745}"/>
              </a:ext>
            </a:extLst>
          </p:cNvPr>
          <p:cNvSpPr txBox="1"/>
          <p:nvPr/>
        </p:nvSpPr>
        <p:spPr>
          <a:xfrm>
            <a:off x="5546275" y="152051"/>
            <a:ext cx="59266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Разработка экспресс-набора обеззараживания воды на основе природных биофильтров в естественных условиях</a:t>
            </a:r>
            <a:endParaRPr lang="ru-RU" sz="3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ED12A5-EDD7-724A-B6F1-5CF676EDF1D5}"/>
              </a:ext>
            </a:extLst>
          </p:cNvPr>
          <p:cNvSpPr txBox="1"/>
          <p:nvPr/>
        </p:nvSpPr>
        <p:spPr>
          <a:xfrm>
            <a:off x="5546275" y="3388144"/>
            <a:ext cx="63972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Montserrat SemiBold" pitchFamily="2" charset="0"/>
              </a:rPr>
              <a:t>Создание простого и эффективного решения для очистки воды с использованием экологически чистых материалов в различных условиях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EABB3E6-A42C-5348-B598-C22B3E0971D7}"/>
              </a:ext>
            </a:extLst>
          </p:cNvPr>
          <p:cNvCxnSpPr>
            <a:cxnSpLocks/>
          </p:cNvCxnSpPr>
          <p:nvPr/>
        </p:nvCxnSpPr>
        <p:spPr>
          <a:xfrm>
            <a:off x="5901070" y="2892056"/>
            <a:ext cx="44231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09D9C7C-D0B7-C149-A10F-2E46DD0E7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390" y="605818"/>
            <a:ext cx="3217237" cy="1425236"/>
          </a:xfrm>
          <a:prstGeom prst="rect">
            <a:avLst/>
          </a:prstGeom>
        </p:spPr>
      </p:pic>
      <p:pic>
        <p:nvPicPr>
          <p:cNvPr id="18" name="Google Shape;57;p12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15BA8CFB-E280-B447-AB9D-07E3ABE0DF5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3849747"/>
            <a:ext cx="1049462" cy="54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;p12">
            <a:extLst>
              <a:ext uri="{FF2B5EF4-FFF2-40B4-BE49-F238E27FC236}">
                <a16:creationId xmlns:a16="http://schemas.microsoft.com/office/drawing/2014/main" id="{85CDF91B-7256-BA42-80C3-11749966C177}"/>
              </a:ext>
            </a:extLst>
          </p:cNvPr>
          <p:cNvPicPr preferRelativeResize="0"/>
          <p:nvPr/>
        </p:nvPicPr>
        <p:blipFill rotWithShape="1">
          <a:blip r:embed="rId4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5696607"/>
            <a:ext cx="1049462" cy="7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66;p12">
            <a:extLst>
              <a:ext uri="{FF2B5EF4-FFF2-40B4-BE49-F238E27FC236}">
                <a16:creationId xmlns:a16="http://schemas.microsoft.com/office/drawing/2014/main" id="{8FC50C75-5917-9047-AFA5-1651176BBF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4840" y="765639"/>
            <a:ext cx="1426708" cy="10325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944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2162C9-6D7A-1243-83A8-9A51F6408978}"/>
              </a:ext>
            </a:extLst>
          </p:cNvPr>
          <p:cNvSpPr txBox="1"/>
          <p:nvPr/>
        </p:nvSpPr>
        <p:spPr>
          <a:xfrm>
            <a:off x="66526" y="818540"/>
            <a:ext cx="7505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2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098DD1-536A-2640-BABB-F980D04042D8}"/>
              </a:ext>
            </a:extLst>
          </p:cNvPr>
          <p:cNvSpPr txBox="1"/>
          <p:nvPr/>
        </p:nvSpPr>
        <p:spPr>
          <a:xfrm>
            <a:off x="1360897" y="157911"/>
            <a:ext cx="583572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ПРОБЛЕМА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71A12E-E77B-6732-F7EE-D6B68623794D}"/>
              </a:ext>
            </a:extLst>
          </p:cNvPr>
          <p:cNvSpPr txBox="1"/>
          <p:nvPr/>
        </p:nvSpPr>
        <p:spPr>
          <a:xfrm>
            <a:off x="1360897" y="1761495"/>
            <a:ext cx="656038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Montserrat" panose="00000500000000000000" pitchFamily="2" charset="-52"/>
              </a:rPr>
              <a:t>Проблема отсутствия доступа к чистой питьевой воде у определенной категории населения по причине отсутствия очистных сооружений в отдаленных регионах страны.</a:t>
            </a:r>
          </a:p>
          <a:p>
            <a:endParaRPr lang="ru-RU" sz="2000" dirty="0">
              <a:latin typeface="Montserrat" panose="00000500000000000000" pitchFamily="2" charset="-52"/>
            </a:endParaRPr>
          </a:p>
          <a:p>
            <a:r>
              <a:rPr lang="ru-RU" sz="2000" dirty="0">
                <a:latin typeface="Montserrat" panose="00000500000000000000" pitchFamily="2" charset="-52"/>
              </a:rPr>
              <a:t>Наша команда предлагает экологически чистый и простой метод биологического обеззараживания питьевой воды в отдаленных районах, а также в других регионах с отсутствием очистных сооружений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0E9669-FA87-871F-2B6A-70E381EC4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5131" y="1966472"/>
            <a:ext cx="3298222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6BB34E-6F2D-9641-A853-EE59ADE8B83A}"/>
              </a:ext>
            </a:extLst>
          </p:cNvPr>
          <p:cNvSpPr txBox="1"/>
          <p:nvPr/>
        </p:nvSpPr>
        <p:spPr>
          <a:xfrm>
            <a:off x="64121" y="1808301"/>
            <a:ext cx="7553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3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E317E8-6E17-1B40-9FE1-BC3A9F552B66}"/>
              </a:ext>
            </a:extLst>
          </p:cNvPr>
          <p:cNvSpPr txBox="1"/>
          <p:nvPr/>
        </p:nvSpPr>
        <p:spPr>
          <a:xfrm>
            <a:off x="1282637" y="177718"/>
            <a:ext cx="591110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РЕШЕНИЕ</a:t>
            </a:r>
          </a:p>
        </p:txBody>
      </p:sp>
      <p:sp>
        <p:nvSpPr>
          <p:cNvPr id="3" name="Google Shape;124;p3">
            <a:extLst>
              <a:ext uri="{FF2B5EF4-FFF2-40B4-BE49-F238E27FC236}">
                <a16:creationId xmlns:a16="http://schemas.microsoft.com/office/drawing/2014/main" id="{3FB2E27B-0019-B4F0-5E7D-E56C9D087204}"/>
              </a:ext>
            </a:extLst>
          </p:cNvPr>
          <p:cNvSpPr txBox="1"/>
          <p:nvPr/>
        </p:nvSpPr>
        <p:spPr>
          <a:xfrm>
            <a:off x="1554480" y="1523261"/>
            <a:ext cx="98298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0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Набор фильтров, содержащий противомикробные биологически активные растительные компоненты. </a:t>
            </a:r>
          </a:p>
        </p:txBody>
      </p:sp>
      <p:sp>
        <p:nvSpPr>
          <p:cNvPr id="4" name="Google Shape;125;p3">
            <a:extLst>
              <a:ext uri="{FF2B5EF4-FFF2-40B4-BE49-F238E27FC236}">
                <a16:creationId xmlns:a16="http://schemas.microsoft.com/office/drawing/2014/main" id="{F383354F-F69B-ECCF-59E0-137D30F45694}"/>
              </a:ext>
            </a:extLst>
          </p:cNvPr>
          <p:cNvSpPr txBox="1"/>
          <p:nvPr/>
        </p:nvSpPr>
        <p:spPr>
          <a:xfrm>
            <a:off x="1554480" y="2465796"/>
            <a:ext cx="982980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0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Данный набор будет предложен жителям городских и районных центров и поселков в отдаленных районах для осуществления дополнительной очистки воды от санитарных и условно-патогенных микроорганизмов. </a:t>
            </a:r>
            <a:endParaRPr sz="2000" kern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126;p3">
            <a:extLst>
              <a:ext uri="{FF2B5EF4-FFF2-40B4-BE49-F238E27FC236}">
                <a16:creationId xmlns:a16="http://schemas.microsoft.com/office/drawing/2014/main" id="{E8DB0826-BBF8-79A9-C3E1-6548F1C76693}"/>
              </a:ext>
            </a:extLst>
          </p:cNvPr>
          <p:cNvSpPr txBox="1"/>
          <p:nvPr/>
        </p:nvSpPr>
        <p:spPr>
          <a:xfrm>
            <a:off x="1554480" y="4023884"/>
            <a:ext cx="982980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0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Результатом работы будет экспресс-набор фильтров, рассчитанный на 15 фильтров, включающий компоненты растений-биофильтров с противомикробными биологически активными свойствами для санитарно-экологической очистки и обеззараживания воды. </a:t>
            </a:r>
            <a:endParaRPr sz="2000" kern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4304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57F6F5-BFE7-D04A-A800-B35385276611}"/>
              </a:ext>
            </a:extLst>
          </p:cNvPr>
          <p:cNvSpPr txBox="1"/>
          <p:nvPr/>
        </p:nvSpPr>
        <p:spPr>
          <a:xfrm>
            <a:off x="35267" y="2839109"/>
            <a:ext cx="8130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4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A34C1-8822-F040-914F-EB12C5C015CB}"/>
              </a:ext>
            </a:extLst>
          </p:cNvPr>
          <p:cNvSpPr txBox="1"/>
          <p:nvPr/>
        </p:nvSpPr>
        <p:spPr>
          <a:xfrm>
            <a:off x="1216013" y="324598"/>
            <a:ext cx="59442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Montserrat SemiBold" pitchFamily="2" charset="0"/>
              </a:rPr>
              <a:t>ПОТРЕБИТЕЛЬСКИЕ </a:t>
            </a:r>
          </a:p>
          <a:p>
            <a:r>
              <a:rPr lang="ru-RU" sz="4000" b="1" dirty="0">
                <a:latin typeface="Montserrat SemiBold" pitchFamily="2" charset="0"/>
              </a:rPr>
              <a:t>СЕГМЕНТЫ</a:t>
            </a:r>
          </a:p>
        </p:txBody>
      </p:sp>
      <p:sp>
        <p:nvSpPr>
          <p:cNvPr id="5" name="Google Shape;140;p4">
            <a:extLst>
              <a:ext uri="{FF2B5EF4-FFF2-40B4-BE49-F238E27FC236}">
                <a16:creationId xmlns:a16="http://schemas.microsoft.com/office/drawing/2014/main" id="{CEBEB14C-A8CB-8B24-B83D-53FF574C9E2D}"/>
              </a:ext>
            </a:extLst>
          </p:cNvPr>
          <p:cNvSpPr txBox="1"/>
          <p:nvPr/>
        </p:nvSpPr>
        <p:spPr>
          <a:xfrm>
            <a:off x="1425534" y="2377444"/>
            <a:ext cx="10004465" cy="338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20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Основными пользователями нашей продукции станут туристы и жители отдаленных поселений без доступа к очищенной воде. Это люди 18-60 лет:</a:t>
            </a:r>
          </a:p>
          <a:p>
            <a:pPr>
              <a:buClr>
                <a:srgbClr val="000000"/>
              </a:buClr>
            </a:pPr>
            <a:r>
              <a:rPr lang="ru-RU" sz="20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Молодежь (18-30 лет): студенты, активисты, экологи, интересующиеся устойчивым развитием и экологией.  </a:t>
            </a:r>
          </a:p>
          <a:p>
            <a:pPr>
              <a:buClr>
                <a:srgbClr val="000000"/>
              </a:buClr>
            </a:pPr>
            <a:r>
              <a:rPr lang="ru-RU" sz="20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Взрослые (30-60 лет): семьи, дачники, туристы, работники сферы экологии и здравоохранения.</a:t>
            </a:r>
          </a:p>
          <a:p>
            <a:pPr>
              <a:buClr>
                <a:srgbClr val="000000"/>
              </a:buClr>
            </a:pPr>
            <a:r>
              <a:rPr lang="ru-RU" sz="20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Люди с разным уровнем дохода, включая:</a:t>
            </a:r>
          </a:p>
          <a:p>
            <a:pPr>
              <a:buClr>
                <a:srgbClr val="000000"/>
              </a:buClr>
            </a:pPr>
            <a:r>
              <a:rPr lang="ru-RU" sz="20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Средний класс, заинтересованный в экологии и устойчивом развитии.</a:t>
            </a:r>
          </a:p>
          <a:p>
            <a:pPr>
              <a:buClr>
                <a:srgbClr val="000000"/>
              </a:buClr>
            </a:pPr>
            <a:r>
              <a:rPr lang="ru-RU" sz="20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Низкий уровень дохода: жители удаленных и сельских районов, где доступ к чистой воде ограничен.</a:t>
            </a:r>
          </a:p>
        </p:txBody>
      </p:sp>
    </p:spTree>
    <p:extLst>
      <p:ext uri="{BB962C8B-B14F-4D97-AF65-F5344CB8AC3E}">
        <p14:creationId xmlns:p14="http://schemas.microsoft.com/office/powerpoint/2010/main" val="3146811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57F6F5-BFE7-D04A-A800-B35385276611}"/>
              </a:ext>
            </a:extLst>
          </p:cNvPr>
          <p:cNvSpPr txBox="1"/>
          <p:nvPr/>
        </p:nvSpPr>
        <p:spPr>
          <a:xfrm>
            <a:off x="115417" y="2839109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5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8AFFAB-CB71-6846-BCB5-B8AB7EC0BB43}"/>
              </a:ext>
            </a:extLst>
          </p:cNvPr>
          <p:cNvSpPr txBox="1"/>
          <p:nvPr/>
        </p:nvSpPr>
        <p:spPr>
          <a:xfrm>
            <a:off x="1190140" y="1115986"/>
            <a:ext cx="981172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Montserrat" pitchFamily="2" charset="0"/>
              </a:rPr>
              <a:t>Продукт нацелен на рынок очистки воды, который включает как потребительский, так и коммерческий сегменты. Вода является жизненно важным ресурсом, и её качество играет ключевую роль в здоровье населения, сельском хозяйстве и промышленности. Рынок очистки воды включает в себя различные технологии и методы, такие как фильтрация, дезинфекция, обратный осмос и использование химических реагентов.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A34C1-8822-F040-914F-EB12C5C015CB}"/>
              </a:ext>
            </a:extLst>
          </p:cNvPr>
          <p:cNvSpPr txBox="1"/>
          <p:nvPr/>
        </p:nvSpPr>
        <p:spPr>
          <a:xfrm>
            <a:off x="1216013" y="324598"/>
            <a:ext cx="2294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Montserrat SemiBold" pitchFamily="2" charset="0"/>
              </a:rPr>
              <a:t>РЫНОК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CBEA89-EE95-4107-B09E-8D7DBC86C097}"/>
              </a:ext>
            </a:extLst>
          </p:cNvPr>
          <p:cNvSpPr txBox="1"/>
          <p:nvPr/>
        </p:nvSpPr>
        <p:spPr>
          <a:xfrm>
            <a:off x="1138391" y="3357087"/>
            <a:ext cx="98634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Montserrat" pitchFamily="2" charset="0"/>
              </a:rPr>
              <a:t>Объем рынка технологий очистки воды и сточных вод оценивается в 61,46 млрд долларов США в 2024 году и, как ожидается, достигнет 85,28 млрд долларов США к 2029 году, при этом среднегодовой темп роста составит более 6% в течение прогнозируемого периода (2024-2029 гг.). Ожидается, что инновации в технологиях очистки воды откроют новые возможности для изучаемого рынка.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B50811-8963-1AA1-ECF5-1224E8F301A5}"/>
              </a:ext>
            </a:extLst>
          </p:cNvPr>
          <p:cNvSpPr txBox="1"/>
          <p:nvPr/>
        </p:nvSpPr>
        <p:spPr>
          <a:xfrm>
            <a:off x="1138392" y="5381937"/>
            <a:ext cx="98634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Montserrat" pitchFamily="2" charset="0"/>
              </a:rPr>
              <a:t>Таким образом, проект имеет потенциал выйти на растущий рынок с высоким спросом на эффективные и экологически чистые решения для обеззараживания воды.</a:t>
            </a:r>
          </a:p>
        </p:txBody>
      </p:sp>
    </p:spTree>
    <p:extLst>
      <p:ext uri="{BB962C8B-B14F-4D97-AF65-F5344CB8AC3E}">
        <p14:creationId xmlns:p14="http://schemas.microsoft.com/office/powerpoint/2010/main" val="3511918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C1A9CB-A0BC-2147-9848-CF1126E15B42}"/>
              </a:ext>
            </a:extLst>
          </p:cNvPr>
          <p:cNvSpPr txBox="1"/>
          <p:nvPr/>
        </p:nvSpPr>
        <p:spPr>
          <a:xfrm>
            <a:off x="102815" y="3827173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6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87EBCD-20E3-3543-BC7D-6655BA345201}"/>
              </a:ext>
            </a:extLst>
          </p:cNvPr>
          <p:cNvSpPr txBox="1"/>
          <p:nvPr/>
        </p:nvSpPr>
        <p:spPr>
          <a:xfrm>
            <a:off x="1493876" y="192623"/>
            <a:ext cx="5178055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КОНКУРЕНТЫ</a:t>
            </a:r>
          </a:p>
        </p:txBody>
      </p:sp>
      <p:graphicFrame>
        <p:nvGraphicFramePr>
          <p:cNvPr id="3" name="Google Shape;154;p5">
            <a:extLst>
              <a:ext uri="{FF2B5EF4-FFF2-40B4-BE49-F238E27FC236}">
                <a16:creationId xmlns:a16="http://schemas.microsoft.com/office/drawing/2014/main" id="{7F324F25-00ED-5AB6-F7F3-5C28FC1D53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1423460"/>
              </p:ext>
            </p:extLst>
          </p:nvPr>
        </p:nvGraphicFramePr>
        <p:xfrm>
          <a:off x="1493875" y="1552952"/>
          <a:ext cx="9817600" cy="461924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86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Montserrat" panose="00000500000000000000" pitchFamily="2" charset="-52"/>
                        </a:rPr>
                        <a:t>Конкуренты</a:t>
                      </a:r>
                      <a:endParaRPr sz="1200" b="1" dirty="0">
                        <a:latin typeface="Montserrat" panose="00000500000000000000" pitchFamily="2" charset="-52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>
                          <a:latin typeface="Montserrat" panose="00000500000000000000" pitchFamily="2" charset="-52"/>
                        </a:rPr>
                        <a:t>Продукт</a:t>
                      </a:r>
                      <a:endParaRPr sz="1200" b="1">
                        <a:latin typeface="Montserrat" panose="00000500000000000000" pitchFamily="2" charset="-52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Montserrat" panose="00000500000000000000" pitchFamily="2" charset="-52"/>
                        </a:rPr>
                        <a:t>Конкурентные преимущества</a:t>
                      </a:r>
                      <a:endParaRPr sz="1200" b="1" dirty="0">
                        <a:latin typeface="Montserrat" panose="00000500000000000000" pitchFamily="2" charset="-52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 dirty="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ООО </a:t>
                      </a:r>
                      <a:r>
                        <a:rPr lang="ru-RU" sz="1200" b="1" u="none" strike="noStrike" cap="none" dirty="0" err="1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Гидровелл</a:t>
                      </a:r>
                      <a:r>
                        <a:rPr lang="ru-RU" sz="1200" b="1" u="none" strike="noStrike" cap="none" dirty="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-Сервис</a:t>
                      </a:r>
                      <a:endParaRPr sz="1200" dirty="0">
                        <a:latin typeface="Montserrat" panose="00000500000000000000" pitchFamily="2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Фильтры для очистки воды в коттедже и системы водоподготовки</a:t>
                      </a:r>
                      <a:endParaRPr sz="1200" dirty="0">
                        <a:latin typeface="Montserrat" panose="00000500000000000000" pitchFamily="2" charset="-52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Наш экспресс набор мобилен и не требует установки</a:t>
                      </a:r>
                      <a:endParaRPr sz="1200" dirty="0">
                        <a:latin typeface="Montserrat" panose="00000500000000000000" pitchFamily="2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1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ООО «НЕОТЕХ»</a:t>
                      </a: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Бытовые фильтры, системы очистки воды для загородных домов, промышленное оборудование для очистки воды</a:t>
                      </a:r>
                      <a:endParaRPr sz="1200">
                        <a:latin typeface="Montserrat" panose="00000500000000000000" pitchFamily="2" charset="-52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i="0">
                        <a:solidFill>
                          <a:srgbClr val="263238"/>
                        </a:solidFill>
                        <a:latin typeface="Montserrat" panose="00000500000000000000" pitchFamily="2" charset="-52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Наш экспресс набор мобилен и не требует установки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Montserrat" panose="00000500000000000000" pitchFamily="2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8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BWT BARRIER</a:t>
                      </a:r>
                      <a:endParaRPr sz="1200" dirty="0">
                        <a:latin typeface="Montserrat" panose="00000500000000000000" pitchFamily="2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Фильтры-кувшины БАРЬЕР объемом от 2,5 до 4,2 л. </a:t>
                      </a:r>
                      <a:endParaRPr sz="1200" dirty="0">
                        <a:latin typeface="Montserrat" panose="00000500000000000000" pitchFamily="2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У нашего экспресс-набора нет ограничений по объему очищения воды</a:t>
                      </a:r>
                      <a:endParaRPr sz="1200" dirty="0">
                        <a:latin typeface="Montserrat" panose="00000500000000000000" pitchFamily="2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48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ООО «МВК ЭКОДАР»</a:t>
                      </a:r>
                      <a:endParaRPr sz="1200" dirty="0">
                        <a:latin typeface="Montserrat" panose="00000500000000000000" pitchFamily="2" charset="-52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Продажа и установка систем водоподготовки и водоочистки в Москве и Московской области</a:t>
                      </a: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Наш экспресс набор мобилен и не требует установки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latin typeface="Montserrat" panose="00000500000000000000" pitchFamily="2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619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НПП Изумруд</a:t>
                      </a:r>
                      <a:endParaRPr sz="1200" dirty="0">
                        <a:latin typeface="Montserrat" panose="00000500000000000000" pitchFamily="2" charset="-52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Разработка и производство водоочистителей, активаторов, ионизаторов бытового и промышленного назначения</a:t>
                      </a:r>
                      <a:endParaRPr sz="1200" dirty="0">
                        <a:latin typeface="Montserrat" panose="00000500000000000000" pitchFamily="2" charset="-52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Наш экспресс набор мобилен, не требует установки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200" dirty="0">
                        <a:latin typeface="Montserrat" panose="00000500000000000000" pitchFamily="2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4286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349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6265FC-EDF7-8E45-90F5-CF85D892589D}"/>
              </a:ext>
            </a:extLst>
          </p:cNvPr>
          <p:cNvSpPr txBox="1"/>
          <p:nvPr/>
        </p:nvSpPr>
        <p:spPr>
          <a:xfrm>
            <a:off x="115416" y="4798976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7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F5F12F-8FDA-4A48-A4F8-16F58B0048F0}"/>
              </a:ext>
            </a:extLst>
          </p:cNvPr>
          <p:cNvSpPr txBox="1"/>
          <p:nvPr/>
        </p:nvSpPr>
        <p:spPr>
          <a:xfrm>
            <a:off x="1589864" y="168373"/>
            <a:ext cx="9356052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000" b="1" dirty="0">
                <a:latin typeface="Montserrat" pitchFamily="2" charset="0"/>
              </a:rPr>
              <a:t>КАЛЕНДАРНЫЙ ПЛАН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62CA82A-A8F2-AE39-2BC9-9E8C7CB75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645598"/>
              </p:ext>
            </p:extLst>
          </p:nvPr>
        </p:nvGraphicFramePr>
        <p:xfrm>
          <a:off x="1252980" y="1349793"/>
          <a:ext cx="10265250" cy="4870239"/>
        </p:xfrm>
        <a:graphic>
          <a:graphicData uri="http://schemas.openxmlformats.org/drawingml/2006/table">
            <a:tbl>
              <a:tblPr firstRow="1" bandRow="1"/>
              <a:tblGrid>
                <a:gridCol w="912704">
                  <a:extLst>
                    <a:ext uri="{9D8B030D-6E8A-4147-A177-3AD203B41FA5}">
                      <a16:colId xmlns:a16="http://schemas.microsoft.com/office/drawing/2014/main" val="3770571207"/>
                    </a:ext>
                  </a:extLst>
                </a:gridCol>
                <a:gridCol w="2863516">
                  <a:extLst>
                    <a:ext uri="{9D8B030D-6E8A-4147-A177-3AD203B41FA5}">
                      <a16:colId xmlns:a16="http://schemas.microsoft.com/office/drawing/2014/main" val="2990267217"/>
                    </a:ext>
                  </a:extLst>
                </a:gridCol>
                <a:gridCol w="6489030">
                  <a:extLst>
                    <a:ext uri="{9D8B030D-6E8A-4147-A177-3AD203B41FA5}">
                      <a16:colId xmlns:a16="http://schemas.microsoft.com/office/drawing/2014/main" val="2570363514"/>
                    </a:ext>
                  </a:extLst>
                </a:gridCol>
              </a:tblGrid>
              <a:tr h="4193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b="1" dirty="0">
                          <a:latin typeface="Montserrat" panose="00000500000000000000" pitchFamily="2" charset="-52"/>
                        </a:rPr>
                        <a:t>№ п</a:t>
                      </a:r>
                      <a:r>
                        <a:rPr lang="en-US" b="1" dirty="0">
                          <a:latin typeface="Montserrat" panose="00000500000000000000" pitchFamily="2" charset="-52"/>
                        </a:rPr>
                        <a:t>/</a:t>
                      </a:r>
                      <a:r>
                        <a:rPr lang="ru-RU" b="1" dirty="0">
                          <a:latin typeface="Montserrat" panose="00000500000000000000" pitchFamily="2" charset="-52"/>
                        </a:rPr>
                        <a:t>п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b="1" dirty="0">
                          <a:latin typeface="Montserrat" panose="00000500000000000000" pitchFamily="2" charset="-52"/>
                        </a:rPr>
                        <a:t>Период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b="1" dirty="0">
                          <a:latin typeface="Montserrat" panose="00000500000000000000" pitchFamily="2" charset="-52"/>
                        </a:rPr>
                        <a:t>Мероприятие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396065"/>
                  </a:ext>
                </a:extLst>
              </a:tr>
              <a:tr h="7338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latin typeface="Montserrat" panose="00000500000000000000" pitchFamily="2" charset="-52"/>
                        </a:rPr>
                        <a:t>1</a:t>
                      </a:r>
                      <a:endParaRPr lang="ru-RU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dirty="0">
                          <a:latin typeface="Montserrat" panose="00000500000000000000" pitchFamily="2" charset="-52"/>
                        </a:rPr>
                        <a:t>01.10.2024-01.01.2025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Оценка рынка сбыта во избежание появления избытка товара</a:t>
                      </a:r>
                      <a:endParaRPr lang="ru-RU" sz="1800" b="0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963147"/>
                  </a:ext>
                </a:extLst>
              </a:tr>
              <a:tr h="7338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dirty="0">
                          <a:latin typeface="Montserrat" panose="00000500000000000000" pitchFamily="2" charset="-52"/>
                        </a:rPr>
                        <a:t>2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dirty="0">
                          <a:latin typeface="Montserrat" panose="00000500000000000000" pitchFamily="2" charset="-52"/>
                        </a:rPr>
                        <a:t>01.01.2025-01.03.2025</a:t>
                      </a: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Испытание биологически активных компонентов, выделенных из растений</a:t>
                      </a:r>
                      <a:endParaRPr lang="ru-RU" sz="1800" b="0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108823"/>
                  </a:ext>
                </a:extLst>
              </a:tr>
              <a:tr h="10483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dirty="0">
                          <a:latin typeface="Montserrat" panose="00000500000000000000" pitchFamily="2" charset="-52"/>
                        </a:rPr>
                        <a:t>3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dirty="0">
                          <a:latin typeface="Montserrat" panose="00000500000000000000" pitchFamily="2" charset="-52"/>
                        </a:rPr>
                        <a:t>01.03.2025-01.05.2025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Научная разработка новых подобных товаров или вариантов в соответствии с потребительским спросом на рынке </a:t>
                      </a:r>
                      <a:endParaRPr lang="ru-RU" sz="1800" b="0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1588565"/>
                  </a:ext>
                </a:extLst>
              </a:tr>
              <a:tr h="7338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dirty="0">
                          <a:latin typeface="Montserrat" panose="00000500000000000000" pitchFamily="2" charset="-52"/>
                        </a:rPr>
                        <a:t>4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dirty="0">
                          <a:latin typeface="Montserrat" panose="00000500000000000000" pitchFamily="2" charset="-52"/>
                        </a:rPr>
                        <a:t>01.05.2025-01.06.2025</a:t>
                      </a: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Производство пробной партии коммерческих препаратов</a:t>
                      </a:r>
                      <a:endParaRPr lang="ru-RU" sz="1800" dirty="0"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238823"/>
                  </a:ext>
                </a:extLst>
              </a:tr>
              <a:tr h="980189"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 panose="00000500000000000000" pitchFamily="2" charset="-52"/>
                        </a:rPr>
                        <a:t>5</a:t>
                      </a: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 panose="00000500000000000000" pitchFamily="2" charset="-52"/>
                          <a:cs typeface="Arial" panose="020B0604020202020204" pitchFamily="34" charset="0"/>
                        </a:rPr>
                        <a:t>01.06.2025-01.07.2025</a:t>
                      </a: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Montserrat"/>
                          <a:cs typeface="Montserrat"/>
                          <a:sym typeface="Montserrat"/>
                        </a:rPr>
                        <a:t>Лицензирование технологии, получение разрешительной документации на производство </a:t>
                      </a:r>
                      <a:endParaRPr lang="ru-RU" sz="1800" b="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887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237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307894-2353-6345-9F7A-08C69F863B2A}"/>
              </a:ext>
            </a:extLst>
          </p:cNvPr>
          <p:cNvSpPr txBox="1"/>
          <p:nvPr/>
        </p:nvSpPr>
        <p:spPr>
          <a:xfrm>
            <a:off x="115416" y="5787040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8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37">
            <a:extLst>
              <a:ext uri="{FF2B5EF4-FFF2-40B4-BE49-F238E27FC236}">
                <a16:creationId xmlns:a16="http://schemas.microsoft.com/office/drawing/2014/main" id="{A2B65D16-2ADA-F64B-B68D-E5B1A5E37FFD}"/>
              </a:ext>
            </a:extLst>
          </p:cNvPr>
          <p:cNvSpPr txBox="1"/>
          <p:nvPr/>
        </p:nvSpPr>
        <p:spPr>
          <a:xfrm>
            <a:off x="2403961" y="299808"/>
            <a:ext cx="7400259" cy="1008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КОМАНДА ПРОЕКТА</a:t>
            </a:r>
            <a:endParaRPr lang="en-US" sz="4800" b="1" dirty="0">
              <a:latin typeface="Montserrat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B91D73-4A64-D427-7763-0651AB7CE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963" y="1503383"/>
            <a:ext cx="2042337" cy="21642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63DD43-B287-E550-55E8-02D4E1212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152" y="1503383"/>
            <a:ext cx="2066723" cy="2164268"/>
          </a:xfrm>
          <a:prstGeom prst="rect">
            <a:avLst/>
          </a:prstGeom>
        </p:spPr>
      </p:pic>
      <p:sp>
        <p:nvSpPr>
          <p:cNvPr id="9" name="Google Shape;201;p8">
            <a:extLst>
              <a:ext uri="{FF2B5EF4-FFF2-40B4-BE49-F238E27FC236}">
                <a16:creationId xmlns:a16="http://schemas.microsoft.com/office/drawing/2014/main" id="{A8098766-B8B2-99AD-1EFA-3C2CDE3C8683}"/>
              </a:ext>
            </a:extLst>
          </p:cNvPr>
          <p:cNvSpPr txBox="1"/>
          <p:nvPr/>
        </p:nvSpPr>
        <p:spPr>
          <a:xfrm>
            <a:off x="2255963" y="5873725"/>
            <a:ext cx="283215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kern="0" dirty="0">
                <a:solidFill>
                  <a:srgbClr val="00000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Leader ID:</a:t>
            </a:r>
            <a:r>
              <a:rPr lang="ru-RU" kern="0" dirty="0">
                <a:solidFill>
                  <a:srgbClr val="00000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 6519863</a:t>
            </a:r>
          </a:p>
        </p:txBody>
      </p:sp>
      <p:sp>
        <p:nvSpPr>
          <p:cNvPr id="10" name="Google Shape;204;p8">
            <a:extLst>
              <a:ext uri="{FF2B5EF4-FFF2-40B4-BE49-F238E27FC236}">
                <a16:creationId xmlns:a16="http://schemas.microsoft.com/office/drawing/2014/main" id="{925E3633-E73E-4121-EE46-842D2C7AE38A}"/>
              </a:ext>
            </a:extLst>
          </p:cNvPr>
          <p:cNvSpPr txBox="1"/>
          <p:nvPr/>
        </p:nvSpPr>
        <p:spPr>
          <a:xfrm>
            <a:off x="2248686" y="3710790"/>
            <a:ext cx="337442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4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Пашаев </a:t>
            </a:r>
            <a:r>
              <a:rPr lang="ru-RU" sz="2400" b="1" kern="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Вагид</a:t>
            </a:r>
            <a:r>
              <a:rPr lang="ru-RU" sz="24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400" b="1" kern="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Шарафудинович</a:t>
            </a:r>
            <a:endParaRPr sz="2400" b="1" kern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Google Shape;205;p8">
            <a:extLst>
              <a:ext uri="{FF2B5EF4-FFF2-40B4-BE49-F238E27FC236}">
                <a16:creationId xmlns:a16="http://schemas.microsoft.com/office/drawing/2014/main" id="{94F48930-A905-C19B-C548-89A9CBFD54B5}"/>
              </a:ext>
            </a:extLst>
          </p:cNvPr>
          <p:cNvSpPr txBox="1"/>
          <p:nvPr/>
        </p:nvSpPr>
        <p:spPr>
          <a:xfrm>
            <a:off x="2231031" y="4772619"/>
            <a:ext cx="283215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Координатор</a:t>
            </a:r>
            <a:endParaRPr sz="16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00;p8">
            <a:extLst>
              <a:ext uri="{FF2B5EF4-FFF2-40B4-BE49-F238E27FC236}">
                <a16:creationId xmlns:a16="http://schemas.microsoft.com/office/drawing/2014/main" id="{3A7191B3-B5F7-3EF8-53A0-EE0BC8AFAD37}"/>
              </a:ext>
            </a:extLst>
          </p:cNvPr>
          <p:cNvSpPr txBox="1"/>
          <p:nvPr/>
        </p:nvSpPr>
        <p:spPr>
          <a:xfrm>
            <a:off x="7583152" y="3680603"/>
            <a:ext cx="337442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2400" b="1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Делягина Полина Валерьевна</a:t>
            </a: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202;p8">
            <a:extLst>
              <a:ext uri="{FF2B5EF4-FFF2-40B4-BE49-F238E27FC236}">
                <a16:creationId xmlns:a16="http://schemas.microsoft.com/office/drawing/2014/main" id="{547C6A18-FA4D-B095-4358-36DB1CADDA41}"/>
              </a:ext>
            </a:extLst>
          </p:cNvPr>
          <p:cNvSpPr txBox="1"/>
          <p:nvPr/>
        </p:nvSpPr>
        <p:spPr>
          <a:xfrm>
            <a:off x="7583152" y="5873726"/>
            <a:ext cx="250511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kern="0" dirty="0">
                <a:solidFill>
                  <a:srgbClr val="00000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L</a:t>
            </a:r>
            <a:r>
              <a:rPr lang="en-US" kern="0" dirty="0" err="1">
                <a:solidFill>
                  <a:srgbClr val="00000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ea</a:t>
            </a:r>
            <a:r>
              <a:rPr lang="ru-RU" kern="0" dirty="0" err="1">
                <a:solidFill>
                  <a:srgbClr val="00000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der</a:t>
            </a:r>
            <a:r>
              <a:rPr lang="ru-RU" kern="0" dirty="0">
                <a:solidFill>
                  <a:srgbClr val="000000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 ID: 6255140</a:t>
            </a:r>
            <a:endParaRPr sz="1400" kern="0" dirty="0">
              <a:solidFill>
                <a:srgbClr val="000000"/>
              </a:solidFill>
              <a:latin typeface="Montserrat" panose="00000500000000000000" pitchFamily="2" charset="-52"/>
              <a:cs typeface="Arial"/>
              <a:sym typeface="Arial"/>
            </a:endParaRPr>
          </a:p>
        </p:txBody>
      </p:sp>
      <p:sp>
        <p:nvSpPr>
          <p:cNvPr id="20" name="Google Shape;203;p8">
            <a:extLst>
              <a:ext uri="{FF2B5EF4-FFF2-40B4-BE49-F238E27FC236}">
                <a16:creationId xmlns:a16="http://schemas.microsoft.com/office/drawing/2014/main" id="{0C8B29EE-3025-9F11-C510-4ADFD640003A}"/>
              </a:ext>
            </a:extLst>
          </p:cNvPr>
          <p:cNvSpPr txBox="1"/>
          <p:nvPr/>
        </p:nvSpPr>
        <p:spPr>
          <a:xfrm>
            <a:off x="7557076" y="4596978"/>
            <a:ext cx="253118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40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Институт ветеринарии, ветеринарной-санитарной экспертизы и агробезопасности</a:t>
            </a:r>
            <a:br>
              <a:rPr lang="ru-RU" sz="140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400" ker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Группа 21-ВС-5</a:t>
            </a: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05828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592</Words>
  <Application>Microsoft Office PowerPoint</Application>
  <PresentationFormat>Широкоэкранный</PresentationFormat>
  <Paragraphs>74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Gotham Pro Medium</vt:lpstr>
      <vt:lpstr>Montserrat</vt:lpstr>
      <vt:lpstr>Montserrat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Груздев</dc:creator>
  <cp:lastModifiedBy>Полина Делягина</cp:lastModifiedBy>
  <cp:revision>28</cp:revision>
  <dcterms:created xsi:type="dcterms:W3CDTF">2023-10-28T09:28:14Z</dcterms:created>
  <dcterms:modified xsi:type="dcterms:W3CDTF">2024-12-04T11:20:33Z</dcterms:modified>
</cp:coreProperties>
</file>