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7" r:id="rId2"/>
    <p:sldId id="269" r:id="rId3"/>
    <p:sldId id="281" r:id="rId4"/>
    <p:sldId id="282" r:id="rId5"/>
    <p:sldId id="272" r:id="rId6"/>
    <p:sldId id="275" r:id="rId7"/>
    <p:sldId id="283" r:id="rId8"/>
    <p:sldId id="277" r:id="rId9"/>
    <p:sldId id="278" r:id="rId10"/>
    <p:sldId id="279" r:id="rId11"/>
    <p:sldId id="287" r:id="rId12"/>
    <p:sldId id="280" r:id="rId13"/>
    <p:sldId id="270" r:id="rId14"/>
  </p:sldIdLst>
  <p:sldSz cx="12192000" cy="6858000"/>
  <p:notesSz cx="6888163" cy="100187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9595"/>
    <a:srgbClr val="9400FF"/>
    <a:srgbClr val="0544EB"/>
    <a:srgbClr val="C00000"/>
    <a:srgbClr val="FFFFFF"/>
    <a:srgbClr val="496176"/>
    <a:srgbClr val="0543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4E524A-481E-4C4F-B423-8BE6E36B50FA}" v="52" dt="2023-11-07T13:46:44.2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47" d="100"/>
          <a:sy n="47" d="100"/>
        </p:scale>
        <p:origin x="115" y="8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5"/>
          <c:y val="0.29907449068866393"/>
          <c:w val="0.82407407407407407"/>
          <c:h val="0.5965254343207099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Возраст</c:v>
                </c:pt>
              </c:strCache>
            </c:strRef>
          </c:tx>
          <c:dPt>
            <c:idx val="1"/>
            <c:bubble3D val="0"/>
            <c:explosion val="12"/>
            <c:extLst>
              <c:ext xmlns:c16="http://schemas.microsoft.com/office/drawing/2014/chart" uri="{C3380CC4-5D6E-409C-BE32-E72D297353CC}">
                <c16:uniqueId val="{00000002-5091-432A-A57B-1D83281CB8B6}"/>
              </c:ext>
            </c:extLst>
          </c:dPt>
          <c:dPt>
            <c:idx val="2"/>
            <c:bubble3D val="0"/>
            <c:explosion val="9"/>
            <c:extLst>
              <c:ext xmlns:c16="http://schemas.microsoft.com/office/drawing/2014/chart" uri="{C3380CC4-5D6E-409C-BE32-E72D297353CC}">
                <c16:uniqueId val="{00000003-5091-432A-A57B-1D83281CB8B6}"/>
              </c:ext>
            </c:extLst>
          </c:dPt>
          <c:dLbls>
            <c:dLbl>
              <c:idx val="3"/>
              <c:spPr/>
              <c:txPr>
                <a:bodyPr/>
                <a:lstStyle/>
                <a:p>
                  <a:pPr>
                    <a:defRPr>
                      <a:solidFill>
                        <a:sysClr val="windowText" lastClr="000000"/>
                      </a:solidFill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0-5091-432A-A57B-1D83281CB8B6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>
                      <a:solidFill>
                        <a:sysClr val="windowText" lastClr="000000"/>
                      </a:solidFill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5091-432A-A57B-1D83281CB8B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&lt;18 лет</c:v>
                </c:pt>
                <c:pt idx="1">
                  <c:v>18 - 35 лет</c:v>
                </c:pt>
                <c:pt idx="2">
                  <c:v>35-50 лет</c:v>
                </c:pt>
                <c:pt idx="3">
                  <c:v>50-65 лет</c:v>
                </c:pt>
                <c:pt idx="4">
                  <c:v>&gt;65 лет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</c:v>
                </c:pt>
                <c:pt idx="1">
                  <c:v>10</c:v>
                </c:pt>
                <c:pt idx="2">
                  <c:v>6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7A-4806-8248-E4D2FE396B6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overlay val="0"/>
    </c:legend>
    <c:plotVisOnly val="1"/>
    <c:dispBlanksAs val="zero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0C43B-CEFC-467B-B611-5FAE9B401CD6}" type="datetimeFigureOut">
              <a:rPr lang="ru-RU" smtClean="0"/>
              <a:pPr/>
              <a:t>23.11.2023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9E6D5E-2775-4CF9-B728-0E6DC37E38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771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F278F0-5800-2789-C1B4-9552D016CD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2DD5CC0-482C-6ACB-A887-662F7386DD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FAFDBF-1653-BEFB-AECE-3B2E99071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5BE2-3109-4919-A2EC-E89A08753112}" type="datetime1">
              <a:rPr lang="ru-RU" smtClean="0"/>
              <a:pPr/>
              <a:t>23.11.2023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3AC709-250F-98A1-C2B2-37A1EB26A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D86DDC-0DE4-4D33-E642-A07AC6D8C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987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15EFB1-1896-57D2-02E4-09F4FECBC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6BA4D2-6C14-7F52-09CA-0791EFC19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0354403-B6B3-8C98-4349-E47E1F695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60590-0616-4BE5-AE21-DB696A11C413}" type="datetime1">
              <a:rPr lang="ru-RU" smtClean="0"/>
              <a:pPr/>
              <a:t>23.11.2023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57E09B-4030-254D-0E1C-D8E88D849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7BF489-B972-4995-013B-14C2393DB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051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7C1240-E27E-890B-EE09-B2627B246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14E99C3-0334-EDE0-1344-6DC48B0D26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DDC296-0BD2-3BB4-A305-A466512F1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7267-F7E7-4732-B3A2-7D39DD18150F}" type="datetime1">
              <a:rPr lang="ru-RU" smtClean="0"/>
              <a:pPr/>
              <a:t>23.11.2023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B40D9E-6BCE-58A6-D23C-FDF95D362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DDFE78-41B6-A535-48A9-A28BD9636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036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AE779A-11BF-BFE4-2C47-DC6A27862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A876DB-B222-6B34-5092-D806D62B7B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E14C63C-E0EC-FAE5-EBAC-515E7DB961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918655-7CAF-134F-8ED8-0FB9AEDD7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BE8C5-DC90-4E2E-B4B0-A683922D4F4D}" type="datetime1">
              <a:rPr lang="ru-RU" smtClean="0"/>
              <a:pPr/>
              <a:t>23.11.2023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6C8F3A1-57D8-A659-DD3E-3FB4774CA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680BC54-E6AB-17C6-C115-A964D459B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49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7A8B1A-97F7-D640-39E7-98B10E74B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1DFAA4-C4CB-E119-3F28-8C7F3777C0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CBB8D2-1DB4-5A2E-E4E1-6D27B559B8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899E137-DD29-AF05-AD7F-CA6F119505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C63EBC5-5701-0970-FFF7-772A61E287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B38E8A4-CC07-45A9-1688-7277ED4C9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97EBA-672D-4B8C-9A05-A00CBCAB39B6}" type="datetime1">
              <a:rPr lang="ru-RU" smtClean="0"/>
              <a:pPr/>
              <a:t>23.11.2023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1422D4F-C25C-69CE-7862-3C38CB58B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047AF6-E767-6EEC-6ACC-85DC27A46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011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7EAE1B-1449-87E7-F809-E19F1151C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59F6E64-B09E-ED57-399B-DF52447BF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CAE12-872E-49DA-AE8B-956B5D6AA7A3}" type="datetime1">
              <a:rPr lang="ru-RU" smtClean="0"/>
              <a:pPr/>
              <a:t>23.11.2023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E872BAE-A8CD-B13B-75AC-7536663A2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61EA119-ED25-A7B3-5ED2-650D5151E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71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46366D8-65F8-DBA5-321D-35A40EAA3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C31F3-6866-4D07-8FC4-44CF19F3928B}" type="datetime1">
              <a:rPr lang="ru-RU" smtClean="0"/>
              <a:pPr/>
              <a:t>23.11.2023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281EE4A-07B4-4F96-DED8-414D39D3D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E949443-E445-A9B5-0D8B-FBCE5676E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51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E0D9E-15B8-5D30-655D-7125A6AA3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3C1A56-6B5A-D444-BFAB-C3E4935C4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5ACE38F-72AE-670C-3036-DD08D1D056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C3B60C8-5CF6-A98F-466A-33C9F4D6B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1A003-3768-48F7-9A32-6B3375907C1F}" type="datetime1">
              <a:rPr lang="ru-RU" smtClean="0"/>
              <a:pPr/>
              <a:t>23.11.2023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61752C-A61A-A622-5603-59003E602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29F71B0-1AA1-A467-F355-910C56251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542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D87E0B-FB72-669A-9CBC-F16E22DFD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ED58B83-6DEF-C628-E17E-09E14170B2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E3BCD31-0555-123F-A5FB-52D595A8C3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8154BA8-282A-D644-32C3-5C285F1AA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E177-82CF-4B4A-9A07-CA1A27210F69}" type="datetime1">
              <a:rPr lang="ru-RU" smtClean="0"/>
              <a:pPr/>
              <a:t>23.11.2023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21F336-72E3-EB9A-6BED-9555F0424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339784C-29E0-A9BC-BD72-D86F788F5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894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B0AF7B-FAD5-D5FB-9605-959053809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DA6CB38-3D62-B0BA-E28E-2463B43592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7BEC33-A6EE-A24D-C36C-4D56441D3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84C7D-9096-48CD-8D57-70D53E7F07B6}" type="datetime1">
              <a:rPr lang="ru-RU" smtClean="0"/>
              <a:pPr/>
              <a:t>23.11.2023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5DC647-D2A6-F352-FAF3-C11092180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446A22-D521-DFE6-5767-35E2D13C5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335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7ADF0B0-8728-1822-2277-48540B97A9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758A4A1-1512-1BD5-0360-81AD4056AE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57D9F9-59DD-A218-1E05-CD1E6F793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B221D-5CA5-4993-A28C-9870481ECC03}" type="datetime1">
              <a:rPr lang="ru-RU" smtClean="0"/>
              <a:pPr/>
              <a:t>23.11.2023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C738FB-90EB-A431-62C0-4B2503C23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B05C3A-4948-0126-D778-290522F61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838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75451C-D192-915A-8A09-B41022A49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32AB459-C358-FEE4-04FC-DFE0D424B4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96CB81-90E7-3414-F428-666751C6FF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3D549-186E-404F-BE1A-775639DB5BA3}" type="datetime1">
              <a:rPr lang="ru-RU" smtClean="0"/>
              <a:pPr/>
              <a:t>23.11.2023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2FDA96-6801-B1DB-B581-9C1157DAA2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B94117-F059-DF18-AC1C-3FEF1F2B66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21C8C-2651-4D0F-8EC9-1BD12F3C57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090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5.png"/><Relationship Id="rId5" Type="http://schemas.openxmlformats.org/officeDocument/2006/relationships/image" Target="../media/image4.png"/><Relationship Id="rId10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1.xlsx"/><Relationship Id="rId13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2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20.png"/><Relationship Id="rId5" Type="http://schemas.openxmlformats.org/officeDocument/2006/relationships/image" Target="../media/image4.png"/><Relationship Id="rId10" Type="http://schemas.openxmlformats.org/officeDocument/2006/relationships/image" Target="../media/image19.png"/><Relationship Id="rId4" Type="http://schemas.openxmlformats.org/officeDocument/2006/relationships/image" Target="../media/image3.png"/><Relationship Id="rId9" Type="http://schemas.openxmlformats.org/officeDocument/2006/relationships/image" Target="../media/image18.emf"/><Relationship Id="rId1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30.png"/><Relationship Id="rId5" Type="http://schemas.openxmlformats.org/officeDocument/2006/relationships/image" Target="../media/image4.png"/><Relationship Id="rId10" Type="http://schemas.openxmlformats.org/officeDocument/2006/relationships/image" Target="../media/image26.png"/><Relationship Id="rId4" Type="http://schemas.openxmlformats.org/officeDocument/2006/relationships/image" Target="../media/image3.png"/><Relationship Id="rId9" Type="http://schemas.openxmlformats.org/officeDocument/2006/relationships/image" Target="../media/image29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rodina-project.ru/statistika-o-kolicestve-ucashhixsya-v-skolax-rossii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hyperlink" Target="https://rosstat.gov.ru/free_doc/new_site/population/demo/progn2.htm" TargetMode="External"/><Relationship Id="rId4" Type="http://schemas.openxmlformats.org/officeDocument/2006/relationships/image" Target="../media/image3.png"/><Relationship Id="rId9" Type="http://schemas.openxmlformats.org/officeDocument/2006/relationships/hyperlink" Target="https://76.rosstat.gov.ru/storage/mediabank/itogi_vyborochnogo_nablyudeniya_sostoyaniya_zdorovya_naseleniya_za_2021-2022_gg..pdf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6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3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34.png"/><Relationship Id="rId5" Type="http://schemas.openxmlformats.org/officeDocument/2006/relationships/image" Target="../media/image4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0.png"/><Relationship Id="rId7" Type="http://schemas.openxmlformats.org/officeDocument/2006/relationships/image" Target="../media/image2.png"/><Relationship Id="rId12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image" Target="../media/image42.png"/><Relationship Id="rId10" Type="http://schemas.openxmlformats.org/officeDocument/2006/relationships/image" Target="../media/image5.png"/><Relationship Id="rId4" Type="http://schemas.openxmlformats.org/officeDocument/2006/relationships/image" Target="../media/image41.pn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Прямая соединительная линия 39"/>
          <p:cNvCxnSpPr>
            <a:cxnSpLocks/>
          </p:cNvCxnSpPr>
          <p:nvPr/>
        </p:nvCxnSpPr>
        <p:spPr>
          <a:xfrm>
            <a:off x="5230536" y="3242893"/>
            <a:ext cx="0" cy="19026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A64FCF2-1A7A-C4DB-C4C4-37C405B27F67}"/>
              </a:ext>
            </a:extLst>
          </p:cNvPr>
          <p:cNvSpPr/>
          <p:nvPr/>
        </p:nvSpPr>
        <p:spPr>
          <a:xfrm>
            <a:off x="-36692" y="1919671"/>
            <a:ext cx="473505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alt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Никитин Роман и команда</a:t>
            </a:r>
          </a:p>
          <a:p>
            <a:pPr algn="r"/>
            <a:endParaRPr lang="en-US" altLang="ru-RU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979162" y="1511371"/>
            <a:ext cx="9797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СЕТЕВОЙ АЛКСЕЛЕРАТОР ТЕХНОЛОГИЧЕСКОГО ПРЕДПРИНИМАТЕЛЬСТВА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«ЭКСПОНЕНТА</a:t>
            </a:r>
            <a:r>
              <a:rPr lang="en-US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</a:t>
            </a:r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</a:p>
        </p:txBody>
      </p:sp>
      <p:sp>
        <p:nvSpPr>
          <p:cNvPr id="25" name="Прямоугольник 3">
            <a:extLst>
              <a:ext uri="{FF2B5EF4-FFF2-40B4-BE49-F238E27FC236}">
                <a16:creationId xmlns:a16="http://schemas.microsoft.com/office/drawing/2014/main" id="{EF9BCB2A-816C-001E-F8FE-67CEB6326FC1}"/>
              </a:ext>
            </a:extLst>
          </p:cNvPr>
          <p:cNvSpPr/>
          <p:nvPr/>
        </p:nvSpPr>
        <p:spPr>
          <a:xfrm>
            <a:off x="3419372" y="6399688"/>
            <a:ext cx="53532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24 октября 202</a:t>
            </a:r>
            <a:r>
              <a:rPr lang="en-US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3</a:t>
            </a: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г.</a:t>
            </a:r>
            <a:endParaRPr lang="ru-RU" sz="1400" b="0" dirty="0">
              <a:solidFill>
                <a:srgbClr val="000000"/>
              </a:solidFill>
              <a:effectLst/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5982C5-22F3-DEE4-49F7-731B8EA1B1A9}"/>
              </a:ext>
            </a:extLst>
          </p:cNvPr>
          <p:cNvSpPr txBox="1"/>
          <p:nvPr/>
        </p:nvSpPr>
        <p:spPr>
          <a:xfrm>
            <a:off x="5483328" y="3239795"/>
            <a:ext cx="55402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Персональный газоанализатор-тренажер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012420D-667C-73EA-C356-F2E68569F96D}"/>
              </a:ext>
            </a:extLst>
          </p:cNvPr>
          <p:cNvGrpSpPr/>
          <p:nvPr/>
        </p:nvGrpSpPr>
        <p:grpSpPr>
          <a:xfrm>
            <a:off x="-285678" y="-85097"/>
            <a:ext cx="12453841" cy="1481268"/>
            <a:chOff x="-285678" y="-85097"/>
            <a:chExt cx="12453841" cy="1481268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384" y="106391"/>
              <a:ext cx="1289780" cy="128978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843" y="154356"/>
              <a:ext cx="2233320" cy="111666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08" y="-85097"/>
              <a:ext cx="2789282" cy="139464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135" y="59619"/>
              <a:ext cx="2333247" cy="116662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105930"/>
              <a:ext cx="2580481" cy="129024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7C5DBE8-D450-7551-4009-F0547DE45CA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508" y="215010"/>
              <a:ext cx="1928474" cy="964237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FDAE3E4-99B6-4D0C-B104-10D4526462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10999" y="3213172"/>
            <a:ext cx="3501385" cy="321313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66EE571-B41D-4563-9EDD-6386F316CC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2651" y="2381274"/>
            <a:ext cx="1933310" cy="1933310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B186865-5246-413C-83C2-999731EDECD2}"/>
              </a:ext>
            </a:extLst>
          </p:cNvPr>
          <p:cNvSpPr/>
          <p:nvPr/>
        </p:nvSpPr>
        <p:spPr>
          <a:xfrm>
            <a:off x="356328" y="5346629"/>
            <a:ext cx="2289071" cy="133014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9798E16-CA53-4BFF-9B64-A097122565FD}"/>
              </a:ext>
            </a:extLst>
          </p:cNvPr>
          <p:cNvSpPr/>
          <p:nvPr/>
        </p:nvSpPr>
        <p:spPr>
          <a:xfrm>
            <a:off x="549275" y="6087272"/>
            <a:ext cx="1781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Электронная почта</a:t>
            </a:r>
          </a:p>
          <a:p>
            <a:r>
              <a:rPr lang="ru-RU" sz="1400" dirty="0"/>
              <a:t>rnikitin@sfedu.ru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69AADC-2451-405E-8F43-E96551D7096C}"/>
              </a:ext>
            </a:extLst>
          </p:cNvPr>
          <p:cNvSpPr txBox="1"/>
          <p:nvPr/>
        </p:nvSpPr>
        <p:spPr>
          <a:xfrm>
            <a:off x="733284" y="5423400"/>
            <a:ext cx="1156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Контакты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5D442E2-2C30-4503-B8F5-154943652648}"/>
              </a:ext>
            </a:extLst>
          </p:cNvPr>
          <p:cNvSpPr/>
          <p:nvPr/>
        </p:nvSpPr>
        <p:spPr>
          <a:xfrm>
            <a:off x="560065" y="5797124"/>
            <a:ext cx="15249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/>
              <a:t>Тел. 89085180789</a:t>
            </a:r>
          </a:p>
        </p:txBody>
      </p:sp>
    </p:spTree>
    <p:extLst>
      <p:ext uri="{BB962C8B-B14F-4D97-AF65-F5344CB8AC3E}">
        <p14:creationId xmlns:p14="http://schemas.microsoft.com/office/powerpoint/2010/main" val="3696068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602986" y="148741"/>
            <a:ext cx="61270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Целевая аудитория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15" name="Rectangle 3">
            <a:extLst>
              <a:ext uri="{FF2B5EF4-FFF2-40B4-BE49-F238E27FC236}">
                <a16:creationId xmlns:a16="http://schemas.microsoft.com/office/drawing/2014/main" id="{4039FCB7-10CA-F5A7-694D-788DC026B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2124F574-D2EB-4F0E-BD77-019B5208E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671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Диаграмма 18">
            <a:extLst>
              <a:ext uri="{FF2B5EF4-FFF2-40B4-BE49-F238E27FC236}">
                <a16:creationId xmlns:a16="http://schemas.microsoft.com/office/drawing/2014/main" id="{9FD71457-0A32-E37D-E75C-A53B1F83AD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7657214"/>
              </p:ext>
            </p:extLst>
          </p:nvPr>
        </p:nvGraphicFramePr>
        <p:xfrm>
          <a:off x="6871061" y="2793298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0" name="Rectangle 7">
            <a:extLst>
              <a:ext uri="{FF2B5EF4-FFF2-40B4-BE49-F238E27FC236}">
                <a16:creationId xmlns:a16="http://schemas.microsoft.com/office/drawing/2014/main" id="{5086A3F0-A2F8-C52A-4EBC-40259DF783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" name="Rectangle 8">
            <a:extLst>
              <a:ext uri="{FF2B5EF4-FFF2-40B4-BE49-F238E27FC236}">
                <a16:creationId xmlns:a16="http://schemas.microsoft.com/office/drawing/2014/main" id="{C37B827C-3D23-99EF-6F21-AE3816021C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8195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D024704-7A9D-4BF7-83E7-44E3ACF39764}"/>
              </a:ext>
            </a:extLst>
          </p:cNvPr>
          <p:cNvSpPr/>
          <p:nvPr/>
        </p:nvSpPr>
        <p:spPr>
          <a:xfrm>
            <a:off x="7540443" y="5588639"/>
            <a:ext cx="48039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Опрос проводился среди наиболее активной части аудитории (сейчас и в будущем), достаточно платежеспособной для приобретения прибора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94D5230-D401-4EB3-A470-8EB523CC145B}"/>
              </a:ext>
            </a:extLst>
          </p:cNvPr>
          <p:cNvSpPr txBox="1"/>
          <p:nvPr/>
        </p:nvSpPr>
        <p:spPr>
          <a:xfrm>
            <a:off x="1496691" y="472824"/>
            <a:ext cx="6089720" cy="1754326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Население России в возрасте 18 – 55 лет – наиболее осознанный, платежеспособный контингент, который  следит за своим здоровьем и использует приборы первичной самодиагностики. При этом они заняты учебой/работой и им некогда посещать медицинские учреждения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C010036-247A-4D38-AB53-F982EDE143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19960" y="2218227"/>
            <a:ext cx="4223426" cy="2467566"/>
          </a:xfrm>
          <a:prstGeom prst="rect">
            <a:avLst/>
          </a:prstGeom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4C59AB75-0396-4C4D-B158-B625900AFFB4}"/>
              </a:ext>
            </a:extLst>
          </p:cNvPr>
          <p:cNvSpPr/>
          <p:nvPr/>
        </p:nvSpPr>
        <p:spPr>
          <a:xfrm>
            <a:off x="1765299" y="4641541"/>
            <a:ext cx="567934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Опрашиваемые активно применяют персональные приборы для первичной (непрофессиональной диагностики). Следовательно, могут «принять» еще один прибор. ЦА наиболее интересны аппараты для измерения АД и смарт-часы/фитнес-браслет. Поэтому создание прибора с функциями этих устройств + дополнительный функционал газоанализатора может быть положительно воспринят на рынке.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4ED644E3-4CA1-4DEB-91CF-EE98461EB21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54969" y="312946"/>
            <a:ext cx="3878239" cy="258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777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3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15" name="Rectangle 3">
            <a:extLst>
              <a:ext uri="{FF2B5EF4-FFF2-40B4-BE49-F238E27FC236}">
                <a16:creationId xmlns:a16="http://schemas.microsoft.com/office/drawing/2014/main" id="{4039FCB7-10CA-F5A7-694D-788DC026B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2124F574-D2EB-4F0E-BD77-019B5208E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671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5086A3F0-A2F8-C52A-4EBC-40259DF783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" name="Rectangle 8">
            <a:extLst>
              <a:ext uri="{FF2B5EF4-FFF2-40B4-BE49-F238E27FC236}">
                <a16:creationId xmlns:a16="http://schemas.microsoft.com/office/drawing/2014/main" id="{C37B827C-3D23-99EF-6F21-AE3816021C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8195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5DE79CC-291B-42EB-82BA-35A76A1D363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-22223" r="25171" b="-1"/>
          <a:stretch/>
        </p:blipFill>
        <p:spPr>
          <a:xfrm>
            <a:off x="1591181" y="477122"/>
            <a:ext cx="5296414" cy="529049"/>
          </a:xfrm>
          <a:prstGeom prst="rect">
            <a:avLst/>
          </a:prstGeom>
          <a:solidFill>
            <a:srgbClr val="E59595"/>
          </a:solidFill>
          <a:ln>
            <a:solidFill>
              <a:schemeClr val="accent1"/>
            </a:solidFill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A5B2987-0977-4974-90BB-57292A0A2E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36137" y="1094289"/>
            <a:ext cx="5416556" cy="186553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CD45C97-47A4-42C7-8D18-06DE7AF950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96018" y="2665078"/>
            <a:ext cx="5486876" cy="320067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383B633-0D90-4F87-804A-6529A4CEC87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22689" y="3594289"/>
            <a:ext cx="4370221" cy="291712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BA915EC0-0A66-4DBC-8506-BD2E9D0072A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65168" y="423296"/>
            <a:ext cx="4266431" cy="2844287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18A85B9-21BD-4A54-B7F4-7792903DA88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97878" y="88112"/>
            <a:ext cx="6163590" cy="4328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9ACD9A-9CB5-485C-ABFB-A135106824AE}"/>
              </a:ext>
            </a:extLst>
          </p:cNvPr>
          <p:cNvSpPr txBox="1"/>
          <p:nvPr/>
        </p:nvSpPr>
        <p:spPr>
          <a:xfrm>
            <a:off x="1854664" y="5555687"/>
            <a:ext cx="49575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Консультации с медицинскими экспертами показали востребованность подобного устройства-гаджета </a:t>
            </a:r>
          </a:p>
        </p:txBody>
      </p:sp>
    </p:spTree>
    <p:extLst>
      <p:ext uri="{BB962C8B-B14F-4D97-AF65-F5344CB8AC3E}">
        <p14:creationId xmlns:p14="http://schemas.microsoft.com/office/powerpoint/2010/main" val="740332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510577" y="233012"/>
            <a:ext cx="61270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Конкуренты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4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15" name="Rectangle 3">
            <a:extLst>
              <a:ext uri="{FF2B5EF4-FFF2-40B4-BE49-F238E27FC236}">
                <a16:creationId xmlns:a16="http://schemas.microsoft.com/office/drawing/2014/main" id="{4039FCB7-10CA-F5A7-694D-788DC026B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2124F574-D2EB-4F0E-BD77-019B5208E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671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5086A3F0-A2F8-C52A-4EBC-40259DF783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" name="Rectangle 8">
            <a:extLst>
              <a:ext uri="{FF2B5EF4-FFF2-40B4-BE49-F238E27FC236}">
                <a16:creationId xmlns:a16="http://schemas.microsoft.com/office/drawing/2014/main" id="{C37B827C-3D23-99EF-6F21-AE3816021C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8195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26" name="AutoShape 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0DF97405-8F97-45E9-B87B-EB44C58373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0520086"/>
              </p:ext>
            </p:extLst>
          </p:nvPr>
        </p:nvGraphicFramePr>
        <p:xfrm>
          <a:off x="1477963" y="762000"/>
          <a:ext cx="7113587" cy="426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8" imgW="12016917" imgH="7292529" progId="Excel.Sheet.12">
                  <p:embed/>
                </p:oleObj>
              </mc:Choice>
              <mc:Fallback>
                <p:oleObj name="Worksheet" r:id="rId8" imgW="12016917" imgH="7292529" progId="Excel.Sheet.12">
                  <p:embed/>
                  <p:pic>
                    <p:nvPicPr>
                      <p:cNvPr id="2" name="Объект 1">
                        <a:extLst>
                          <a:ext uri="{FF2B5EF4-FFF2-40B4-BE49-F238E27FC236}">
                            <a16:creationId xmlns:a16="http://schemas.microsoft.com/office/drawing/2014/main" id="{0DF97405-8F97-45E9-B87B-EB44C58373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477963" y="762000"/>
                        <a:ext cx="7113587" cy="4264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E4F188A-5655-4969-AB4A-FCA615B66F5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77963" y="4417817"/>
            <a:ext cx="1515225" cy="228107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1B04C0C-A9F1-42C7-9FA5-5A7DADE478C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8272" t="2342" r="9659"/>
          <a:stretch/>
        </p:blipFill>
        <p:spPr>
          <a:xfrm>
            <a:off x="2907043" y="4489520"/>
            <a:ext cx="3682455" cy="219099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E61FF78-5B6C-4666-864A-AE0DAA479F8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87850" y="3895725"/>
            <a:ext cx="1856525" cy="2784787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B191440-5DEE-4F93-8BED-6EFE79E44522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1107" t="6205" r="21818" b="6040"/>
          <a:stretch/>
        </p:blipFill>
        <p:spPr>
          <a:xfrm>
            <a:off x="8293196" y="4327836"/>
            <a:ext cx="1856525" cy="242887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BE4E5F0-BE4D-4939-9851-80EDF65DD303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16416" t="259" r="13981"/>
          <a:stretch/>
        </p:blipFill>
        <p:spPr>
          <a:xfrm>
            <a:off x="6678398" y="4472633"/>
            <a:ext cx="1688840" cy="242013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6A75C86-548A-4391-85E6-FEA88D87F09D}"/>
              </a:ext>
            </a:extLst>
          </p:cNvPr>
          <p:cNvSpPr txBox="1"/>
          <p:nvPr/>
        </p:nvSpPr>
        <p:spPr>
          <a:xfrm>
            <a:off x="8724035" y="715625"/>
            <a:ext cx="319716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Ближайшие аналоги – это как правило громоздкие приборы, используемые медицинским персоналом и не предназначенные для домашнего пользования. Кроме того, в них отсутствуют такие функциональные возможности как одновременное измерение O2, CO2, примеси ацетона (</a:t>
            </a:r>
            <a:r>
              <a:rPr lang="en-US" dirty="0"/>
              <a:t>C₃H₆O</a:t>
            </a:r>
            <a:r>
              <a:rPr lang="ru-RU" dirty="0"/>
              <a:t>), спирт</a:t>
            </a:r>
          </a:p>
        </p:txBody>
      </p:sp>
    </p:spTree>
    <p:extLst>
      <p:ext uri="{BB962C8B-B14F-4D97-AF65-F5344CB8AC3E}">
        <p14:creationId xmlns:p14="http://schemas.microsoft.com/office/powerpoint/2010/main" val="3273693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523742" y="234649"/>
            <a:ext cx="61270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Предлагаемое решение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5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15" name="Rectangle 3">
            <a:extLst>
              <a:ext uri="{FF2B5EF4-FFF2-40B4-BE49-F238E27FC236}">
                <a16:creationId xmlns:a16="http://schemas.microsoft.com/office/drawing/2014/main" id="{4039FCB7-10CA-F5A7-694D-788DC026B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2124F574-D2EB-4F0E-BD77-019B5208E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671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5086A3F0-A2F8-C52A-4EBC-40259DF783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" name="Rectangle 8">
            <a:extLst>
              <a:ext uri="{FF2B5EF4-FFF2-40B4-BE49-F238E27FC236}">
                <a16:creationId xmlns:a16="http://schemas.microsoft.com/office/drawing/2014/main" id="{C37B827C-3D23-99EF-6F21-AE3816021C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8195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8CEDA04-C9F9-4FD0-B12E-ABDD22BBDD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451" y="571566"/>
            <a:ext cx="9565728" cy="325523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BA35A2A-E29D-485C-A55E-9A92F8FA417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012" y="3904639"/>
            <a:ext cx="4019549" cy="26796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A83E62B-FAA2-4691-B725-685C8C431405}"/>
              </a:ext>
            </a:extLst>
          </p:cNvPr>
          <p:cNvSpPr txBox="1"/>
          <p:nvPr/>
        </p:nvSpPr>
        <p:spPr>
          <a:xfrm>
            <a:off x="2361477" y="4228825"/>
            <a:ext cx="43136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Портативный прибор, с помощью которого можно оперативно в домашних условиях провести первичную диагностику состояния легких по анализу выдыхаемого человеком воздуха. В случае негативного результата – вовремя обратиться к врачу за лечением </a:t>
            </a:r>
          </a:p>
        </p:txBody>
      </p:sp>
    </p:spTree>
    <p:extLst>
      <p:ext uri="{BB962C8B-B14F-4D97-AF65-F5344CB8AC3E}">
        <p14:creationId xmlns:p14="http://schemas.microsoft.com/office/powerpoint/2010/main" val="3497115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6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15" name="Rectangle 3">
            <a:extLst>
              <a:ext uri="{FF2B5EF4-FFF2-40B4-BE49-F238E27FC236}">
                <a16:creationId xmlns:a16="http://schemas.microsoft.com/office/drawing/2014/main" id="{4039FCB7-10CA-F5A7-694D-788DC026B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2124F574-D2EB-4F0E-BD77-019B5208E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671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21" name="Rectangle 8">
            <a:extLst>
              <a:ext uri="{FF2B5EF4-FFF2-40B4-BE49-F238E27FC236}">
                <a16:creationId xmlns:a16="http://schemas.microsoft.com/office/drawing/2014/main" id="{C37B827C-3D23-99EF-6F21-AE3816021C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8195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AEE30F2-8E71-418A-9AFA-60B5E8D446AF}"/>
              </a:ext>
            </a:extLst>
          </p:cNvPr>
          <p:cNvSpPr/>
          <p:nvPr/>
        </p:nvSpPr>
        <p:spPr>
          <a:xfrm>
            <a:off x="7811107" y="229532"/>
            <a:ext cx="34361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Выдыхаемый воздух – вывод о состоянии легких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EAAC6DC-1180-4322-B0FF-861FBB2012B0}"/>
              </a:ext>
            </a:extLst>
          </p:cNvPr>
          <p:cNvSpPr/>
          <p:nvPr/>
        </p:nvSpPr>
        <p:spPr>
          <a:xfrm>
            <a:off x="1636136" y="505771"/>
            <a:ext cx="3448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Courier New" panose="02070309020205020404" pitchFamily="49" charset="0"/>
              </a:rPr>
              <a:t>Перечень функций устройства 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7493F8F-7372-4726-A4E3-F84FFED73C59}"/>
              </a:ext>
            </a:extLst>
          </p:cNvPr>
          <p:cNvSpPr/>
          <p:nvPr/>
        </p:nvSpPr>
        <p:spPr>
          <a:xfrm>
            <a:off x="1417274" y="923674"/>
            <a:ext cx="5804915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Портативная диагностическая система для оценки функционального состояния в покое и при дозированной физической нагрузке. </a:t>
            </a:r>
          </a:p>
          <a:p>
            <a:r>
              <a:rPr lang="ru-RU" dirty="0"/>
              <a:t>Позволяет оценить влияние нагрузки на метаболическую систему человека</a:t>
            </a:r>
          </a:p>
          <a:p>
            <a:r>
              <a:rPr lang="ru-RU" dirty="0"/>
              <a:t>Позволяет проводить оценку работоспособности человека</a:t>
            </a:r>
          </a:p>
          <a:p>
            <a:r>
              <a:rPr lang="ru-RU" dirty="0"/>
              <a:t>Оценка изменения состояния окружающей среды и выдача рекомендаций по минимизации негативных воздействий на человека</a:t>
            </a:r>
          </a:p>
          <a:p>
            <a:endParaRPr lang="ru-RU" dirty="0"/>
          </a:p>
          <a:p>
            <a:r>
              <a:rPr lang="ru-RU" dirty="0"/>
              <a:t>Прибор осуществляет контроль выдыхаемых человеком газов: O2, CO2, примеси ацетона (</a:t>
            </a:r>
            <a:r>
              <a:rPr lang="en-US" dirty="0"/>
              <a:t>C₃H₆O</a:t>
            </a:r>
            <a:r>
              <a:rPr lang="ru-RU" dirty="0"/>
              <a:t>), спирт.</a:t>
            </a:r>
          </a:p>
          <a:p>
            <a:endParaRPr lang="ru-RU" dirty="0"/>
          </a:p>
          <a:p>
            <a:r>
              <a:rPr lang="ru-RU" dirty="0"/>
              <a:t>*</a:t>
            </a:r>
            <a:r>
              <a:rPr lang="ru-RU" sz="1400" dirty="0"/>
              <a:t>Дополнительные функции (расширенный функционал) </a:t>
            </a:r>
          </a:p>
          <a:p>
            <a:r>
              <a:rPr lang="ru-RU" sz="1400" dirty="0"/>
              <a:t>Прибор дает информацию о навигации  и движении человека во время исследования:</a:t>
            </a:r>
          </a:p>
          <a:p>
            <a:pPr lvl="0"/>
            <a:r>
              <a:rPr lang="ru-RU" sz="1400" dirty="0"/>
              <a:t>Определение положения и скорости</a:t>
            </a:r>
          </a:p>
          <a:p>
            <a:pPr lvl="0"/>
            <a:r>
              <a:rPr lang="ru-RU" sz="1400" dirty="0"/>
              <a:t>Точное определение высоты над уровнем моря</a:t>
            </a:r>
          </a:p>
          <a:p>
            <a:pPr lvl="0"/>
            <a:r>
              <a:rPr lang="ru-RU" sz="1400" dirty="0"/>
              <a:t>информация о стиле движения</a:t>
            </a:r>
          </a:p>
          <a:p>
            <a:pPr lvl="0"/>
            <a:r>
              <a:rPr lang="ru-RU" sz="1400" dirty="0"/>
              <a:t>информация о положении торса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39B817D1-4FD7-44A9-8B4D-0239D7EAA42D}"/>
              </a:ext>
            </a:extLst>
          </p:cNvPr>
          <p:cNvSpPr/>
          <p:nvPr/>
        </p:nvSpPr>
        <p:spPr>
          <a:xfrm>
            <a:off x="8669531" y="1806244"/>
            <a:ext cx="1002521" cy="974769"/>
          </a:xfrm>
          <a:prstGeom prst="ellipse">
            <a:avLst/>
          </a:prstGeom>
          <a:solidFill>
            <a:srgbClr val="E595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544EB"/>
              </a:solidFill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F789C3DF-72FC-4D4B-9D97-62B554FEA48E}"/>
              </a:ext>
            </a:extLst>
          </p:cNvPr>
          <p:cNvSpPr/>
          <p:nvPr/>
        </p:nvSpPr>
        <p:spPr>
          <a:xfrm>
            <a:off x="9005541" y="2575466"/>
            <a:ext cx="902575" cy="8535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C5AFBD11-2848-4B96-B5F7-A57D86BBEB57}"/>
              </a:ext>
            </a:extLst>
          </p:cNvPr>
          <p:cNvSpPr/>
          <p:nvPr/>
        </p:nvSpPr>
        <p:spPr>
          <a:xfrm>
            <a:off x="9448473" y="1911587"/>
            <a:ext cx="898038" cy="861587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: вниз 17">
            <a:extLst>
              <a:ext uri="{FF2B5EF4-FFF2-40B4-BE49-F238E27FC236}">
                <a16:creationId xmlns:a16="http://schemas.microsoft.com/office/drawing/2014/main" id="{C637A7CF-9556-45E1-890D-8E76343F001E}"/>
              </a:ext>
            </a:extLst>
          </p:cNvPr>
          <p:cNvSpPr/>
          <p:nvPr/>
        </p:nvSpPr>
        <p:spPr>
          <a:xfrm>
            <a:off x="8761217" y="967219"/>
            <a:ext cx="327660" cy="4387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: вниз 21">
            <a:extLst>
              <a:ext uri="{FF2B5EF4-FFF2-40B4-BE49-F238E27FC236}">
                <a16:creationId xmlns:a16="http://schemas.microsoft.com/office/drawing/2014/main" id="{206D466C-0408-48CB-AAFB-B9A907DF79BB}"/>
              </a:ext>
            </a:extLst>
          </p:cNvPr>
          <p:cNvSpPr/>
          <p:nvPr/>
        </p:nvSpPr>
        <p:spPr>
          <a:xfrm>
            <a:off x="9365375" y="948049"/>
            <a:ext cx="327660" cy="4387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Стрелка: вниз 22">
            <a:extLst>
              <a:ext uri="{FF2B5EF4-FFF2-40B4-BE49-F238E27FC236}">
                <a16:creationId xmlns:a16="http://schemas.microsoft.com/office/drawing/2014/main" id="{4A29C8C2-6BBA-4080-A237-BB08A93E779E}"/>
              </a:ext>
            </a:extLst>
          </p:cNvPr>
          <p:cNvSpPr/>
          <p:nvPr/>
        </p:nvSpPr>
        <p:spPr>
          <a:xfrm>
            <a:off x="9867818" y="948460"/>
            <a:ext cx="327660" cy="4387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015CA15-520B-44D5-B53E-EDA7E97D457A}"/>
              </a:ext>
            </a:extLst>
          </p:cNvPr>
          <p:cNvSpPr txBox="1"/>
          <p:nvPr/>
        </p:nvSpPr>
        <p:spPr>
          <a:xfrm>
            <a:off x="8669532" y="1988165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Норма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664AC7A-6FA2-4968-B7B1-A4AEAD1D8A12}"/>
              </a:ext>
            </a:extLst>
          </p:cNvPr>
          <p:cNvSpPr txBox="1"/>
          <p:nvPr/>
        </p:nvSpPr>
        <p:spPr>
          <a:xfrm>
            <a:off x="9005553" y="2865319"/>
            <a:ext cx="10025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Отклонения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3760D99-B4A0-440B-812E-5E57A91DA28D}"/>
              </a:ext>
            </a:extLst>
          </p:cNvPr>
          <p:cNvSpPr txBox="1"/>
          <p:nvPr/>
        </p:nvSpPr>
        <p:spPr>
          <a:xfrm>
            <a:off x="9456379" y="2191361"/>
            <a:ext cx="8707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/>
              <a:t>Нарушения</a:t>
            </a:r>
          </a:p>
        </p:txBody>
      </p:sp>
      <p:sp>
        <p:nvSpPr>
          <p:cNvPr id="27" name="Стрелка: вниз 26">
            <a:extLst>
              <a:ext uri="{FF2B5EF4-FFF2-40B4-BE49-F238E27FC236}">
                <a16:creationId xmlns:a16="http://schemas.microsoft.com/office/drawing/2014/main" id="{F1E49B9A-F902-44C6-B595-5A9158FAE1E0}"/>
              </a:ext>
            </a:extLst>
          </p:cNvPr>
          <p:cNvSpPr/>
          <p:nvPr/>
        </p:nvSpPr>
        <p:spPr>
          <a:xfrm>
            <a:off x="9344393" y="3412317"/>
            <a:ext cx="327660" cy="4387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Стрелка: вниз 27">
            <a:extLst>
              <a:ext uri="{FF2B5EF4-FFF2-40B4-BE49-F238E27FC236}">
                <a16:creationId xmlns:a16="http://schemas.microsoft.com/office/drawing/2014/main" id="{18E260F2-653B-4C97-80BE-DE86BE5AF64C}"/>
              </a:ext>
            </a:extLst>
          </p:cNvPr>
          <p:cNvSpPr/>
          <p:nvPr/>
        </p:nvSpPr>
        <p:spPr>
          <a:xfrm>
            <a:off x="9959516" y="2773091"/>
            <a:ext cx="327660" cy="10779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6256F81D-FD64-4A1B-856D-F5922ABA96DB}"/>
              </a:ext>
            </a:extLst>
          </p:cNvPr>
          <p:cNvSpPr/>
          <p:nvPr/>
        </p:nvSpPr>
        <p:spPr>
          <a:xfrm>
            <a:off x="8868451" y="3911670"/>
            <a:ext cx="1478060" cy="841498"/>
          </a:xfrm>
          <a:prstGeom prst="ellipse">
            <a:avLst/>
          </a:prstGeom>
          <a:solidFill>
            <a:srgbClr val="94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D965005-FAFA-426F-A10D-F80A985A7BA4}"/>
              </a:ext>
            </a:extLst>
          </p:cNvPr>
          <p:cNvSpPr txBox="1"/>
          <p:nvPr/>
        </p:nvSpPr>
        <p:spPr>
          <a:xfrm>
            <a:off x="9074003" y="4115153"/>
            <a:ext cx="11042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/>
              <a:t>Обратитесь </a:t>
            </a:r>
          </a:p>
          <a:p>
            <a:pPr algn="ctr"/>
            <a:r>
              <a:rPr lang="ru-RU" sz="1400" dirty="0"/>
              <a:t>к врачу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6247BB9A-70BC-4D69-A343-C977D1D542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21219" y="1458966"/>
            <a:ext cx="4305567" cy="5489597"/>
          </a:xfrm>
          <a:prstGeom prst="rect">
            <a:avLst/>
          </a:prstGeom>
        </p:spPr>
      </p:pic>
      <p:sp>
        <p:nvSpPr>
          <p:cNvPr id="35" name="Облако 34">
            <a:extLst>
              <a:ext uri="{FF2B5EF4-FFF2-40B4-BE49-F238E27FC236}">
                <a16:creationId xmlns:a16="http://schemas.microsoft.com/office/drawing/2014/main" id="{33009C08-A0CB-45E4-8EA6-764F79B03439}"/>
              </a:ext>
            </a:extLst>
          </p:cNvPr>
          <p:cNvSpPr/>
          <p:nvPr/>
        </p:nvSpPr>
        <p:spPr>
          <a:xfrm>
            <a:off x="7646008" y="54098"/>
            <a:ext cx="3601294" cy="974769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1710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7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15" name="Rectangle 3">
            <a:extLst>
              <a:ext uri="{FF2B5EF4-FFF2-40B4-BE49-F238E27FC236}">
                <a16:creationId xmlns:a16="http://schemas.microsoft.com/office/drawing/2014/main" id="{4039FCB7-10CA-F5A7-694D-788DC026B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2124F574-D2EB-4F0E-BD77-019B5208E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671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21" name="Rectangle 8">
            <a:extLst>
              <a:ext uri="{FF2B5EF4-FFF2-40B4-BE49-F238E27FC236}">
                <a16:creationId xmlns:a16="http://schemas.microsoft.com/office/drawing/2014/main" id="{C37B827C-3D23-99EF-6F21-AE3816021C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8195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AEE30F2-8E71-418A-9AFA-60B5E8D446AF}"/>
              </a:ext>
            </a:extLst>
          </p:cNvPr>
          <p:cNvSpPr/>
          <p:nvPr/>
        </p:nvSpPr>
        <p:spPr>
          <a:xfrm>
            <a:off x="1585746" y="763956"/>
            <a:ext cx="985942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Каналы сбыта:</a:t>
            </a:r>
            <a:r>
              <a:rPr lang="ru-RU" dirty="0"/>
              <a:t> маркет-</a:t>
            </a:r>
            <a:r>
              <a:rPr lang="ru-RU" dirty="0" err="1"/>
              <a:t>плейсы</a:t>
            </a:r>
            <a:r>
              <a:rPr lang="ru-RU" dirty="0"/>
              <a:t>, магазины электронной бытовой техники, магазины медтехники, аптеки, медицинские учреждения,  собственный сайт, </a:t>
            </a:r>
          </a:p>
          <a:p>
            <a:endParaRPr lang="ru-RU" dirty="0"/>
          </a:p>
          <a:p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Каналы продвижения</a:t>
            </a:r>
            <a:r>
              <a:rPr lang="ru-RU" dirty="0"/>
              <a:t>:</a:t>
            </a:r>
          </a:p>
          <a:p>
            <a:r>
              <a:rPr lang="ru-RU" dirty="0"/>
              <a:t>Конференции, научно-технические выставки, социальные сети, СМИ, таргетированная реклама, радио, рекламные баннеры. </a:t>
            </a:r>
          </a:p>
          <a:p>
            <a:endParaRPr lang="ru-RU" dirty="0"/>
          </a:p>
          <a:p>
            <a:r>
              <a:rPr lang="ru-RU" dirty="0"/>
              <a:t>Для создания ценности и получения прибыли планируется также взаимодействовать с частными медицинскими центрами и поликлиниками, больницами и врачами (в том числе занимающихся индивидуальной частной практикой), которые специализируются на диагностике дыхательной системы. </a:t>
            </a:r>
          </a:p>
          <a:p>
            <a:endParaRPr lang="ru-RU" dirty="0"/>
          </a:p>
          <a:p>
            <a:r>
              <a:rPr lang="ru-RU" dirty="0"/>
              <a:t>Путь клиента: </a:t>
            </a:r>
          </a:p>
          <a:p>
            <a:r>
              <a:rPr lang="ru-RU" dirty="0"/>
              <a:t>   частный медицинский центр (реклама, листовки, баннер в помещении и др.) →</a:t>
            </a:r>
          </a:p>
          <a:p>
            <a:r>
              <a:rPr lang="ru-RU" dirty="0"/>
              <a:t>- специалист(врач) рекомендует пациенту прибор</a:t>
            </a:r>
          </a:p>
          <a:p>
            <a:r>
              <a:rPr lang="ru-RU" dirty="0"/>
              <a:t>- сайт  →страница сообщества в VK → звонок → покупка газоанализатора-тренажёра. </a:t>
            </a:r>
          </a:p>
          <a:p>
            <a:endParaRPr lang="ru-RU" dirty="0"/>
          </a:p>
          <a:p>
            <a:r>
              <a:rPr lang="ru-RU" dirty="0"/>
              <a:t>Основная структура </a:t>
            </a:r>
            <a:r>
              <a:rPr lang="ru-RU" b="1" i="1" dirty="0"/>
              <a:t>затрат</a:t>
            </a:r>
            <a:r>
              <a:rPr lang="ru-RU" dirty="0"/>
              <a:t>: изготовление прототипа, оплата труда, налоги, закупка расходных материалов, оплата за рекламу, оплата бухгалтера, оплата банковского счета, оплата доменов и хостинга, оплата разработки и администрирования сайта. </a:t>
            </a:r>
          </a:p>
          <a:p>
            <a:r>
              <a:rPr lang="ru-RU" b="1" i="1" dirty="0"/>
              <a:t>Доходы</a:t>
            </a:r>
            <a:r>
              <a:rPr lang="ru-RU" dirty="0"/>
              <a:t>: продажа устройства, доп. продажи расширенных функций приложения для телефона (например, экспресс консультация с врачом), продажа патента на изобретение, продажа патента на полезную модель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EAAC6DC-1180-4322-B0FF-861FBB2012B0}"/>
              </a:ext>
            </a:extLst>
          </p:cNvPr>
          <p:cNvSpPr/>
          <p:nvPr/>
        </p:nvSpPr>
        <p:spPr>
          <a:xfrm>
            <a:off x="1585746" y="367895"/>
            <a:ext cx="17727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Courier New" panose="02070309020205020404" pitchFamily="49" charset="0"/>
              </a:rPr>
              <a:t>Бизнес-модель 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534A82C-DD5D-48F2-9371-001A294866E2}"/>
              </a:ext>
            </a:extLst>
          </p:cNvPr>
          <p:cNvSpPr/>
          <p:nvPr/>
        </p:nvSpPr>
        <p:spPr>
          <a:xfrm>
            <a:off x="5899472" y="3244334"/>
            <a:ext cx="393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→</a:t>
            </a:r>
          </a:p>
        </p:txBody>
      </p:sp>
      <p:sp>
        <p:nvSpPr>
          <p:cNvPr id="6" name="Рамка 5">
            <a:extLst>
              <a:ext uri="{FF2B5EF4-FFF2-40B4-BE49-F238E27FC236}">
                <a16:creationId xmlns:a16="http://schemas.microsoft.com/office/drawing/2014/main" id="{9B5C74EE-67A9-4CA7-9ED1-92DB402C5012}"/>
              </a:ext>
            </a:extLst>
          </p:cNvPr>
          <p:cNvSpPr/>
          <p:nvPr/>
        </p:nvSpPr>
        <p:spPr>
          <a:xfrm>
            <a:off x="1345477" y="3846822"/>
            <a:ext cx="9335943" cy="1594642"/>
          </a:xfrm>
          <a:prstGeom prst="frame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439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523742" y="377388"/>
            <a:ext cx="61270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Бизнес-модель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8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15" name="Rectangle 3">
            <a:extLst>
              <a:ext uri="{FF2B5EF4-FFF2-40B4-BE49-F238E27FC236}">
                <a16:creationId xmlns:a16="http://schemas.microsoft.com/office/drawing/2014/main" id="{4039FCB7-10CA-F5A7-694D-788DC026B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2124F574-D2EB-4F0E-BD77-019B5208E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671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5086A3F0-A2F8-C52A-4EBC-40259DF783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" name="Rectangle 8">
            <a:extLst>
              <a:ext uri="{FF2B5EF4-FFF2-40B4-BE49-F238E27FC236}">
                <a16:creationId xmlns:a16="http://schemas.microsoft.com/office/drawing/2014/main" id="{C37B827C-3D23-99EF-6F21-AE3816021C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8195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ED55A04-3F1F-5A15-960E-8A437A000996}"/>
              </a:ext>
            </a:extLst>
          </p:cNvPr>
          <p:cNvSpPr txBox="1"/>
          <p:nvPr/>
        </p:nvSpPr>
        <p:spPr>
          <a:xfrm>
            <a:off x="1840054" y="822395"/>
            <a:ext cx="98551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Проект планирует зарабатывать на продаже самих устройств. Мобильное приложение доступно для скачивания бесплатно. </a:t>
            </a:r>
          </a:p>
        </p:txBody>
      </p:sp>
      <p:pic>
        <p:nvPicPr>
          <p:cNvPr id="19" name="Рисунок 18" descr="forpptx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636136" y="1811447"/>
            <a:ext cx="10348684" cy="401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846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510577" y="233012"/>
            <a:ext cx="61270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Уровень готовности продукта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9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2112895" y="904455"/>
            <a:ext cx="39999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Разработаны: </a:t>
            </a:r>
          </a:p>
          <a:p>
            <a:endParaRPr lang="ru-RU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ru-RU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Принцип работы АПК </a:t>
            </a:r>
          </a:p>
          <a:p>
            <a:r>
              <a:rPr lang="ru-RU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Структура работы АПК</a:t>
            </a:r>
          </a:p>
          <a:p>
            <a:r>
              <a:rPr lang="ru-RU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Алгоритм программного обеспечения</a:t>
            </a:r>
          </a:p>
          <a:p>
            <a:r>
              <a:rPr lang="ru-RU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Концепция дизайн-проекта </a:t>
            </a:r>
            <a:r>
              <a:rPr lang="en-US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MVP</a:t>
            </a:r>
            <a:r>
              <a:rPr lang="ru-RU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  <a:p>
            <a:endParaRPr lang="ru-RU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15" name="Rectangle 3">
            <a:extLst>
              <a:ext uri="{FF2B5EF4-FFF2-40B4-BE49-F238E27FC236}">
                <a16:creationId xmlns:a16="http://schemas.microsoft.com/office/drawing/2014/main" id="{4039FCB7-10CA-F5A7-694D-788DC026B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2124F574-D2EB-4F0E-BD77-019B5208E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671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5086A3F0-A2F8-C52A-4EBC-40259DF783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" name="Rectangle 8">
            <a:extLst>
              <a:ext uri="{FF2B5EF4-FFF2-40B4-BE49-F238E27FC236}">
                <a16:creationId xmlns:a16="http://schemas.microsoft.com/office/drawing/2014/main" id="{C37B827C-3D23-99EF-6F21-AE3816021C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8195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72001DD-E1CE-459D-8A9D-84AF503530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448" y="256547"/>
            <a:ext cx="5025392" cy="646002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36E1846-096E-450B-B068-27AEFC9BC90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0" t="-965" r="10916"/>
          <a:stretch/>
        </p:blipFill>
        <p:spPr>
          <a:xfrm>
            <a:off x="1677299" y="2676210"/>
            <a:ext cx="2647567" cy="3353824"/>
          </a:xfrm>
          <a:prstGeom prst="rect">
            <a:avLst/>
          </a:prstGeom>
        </p:spPr>
      </p:pic>
      <p:sp>
        <p:nvSpPr>
          <p:cNvPr id="22" name="Овал 21">
            <a:extLst>
              <a:ext uri="{FF2B5EF4-FFF2-40B4-BE49-F238E27FC236}">
                <a16:creationId xmlns:a16="http://schemas.microsoft.com/office/drawing/2014/main" id="{629A76BB-D8C7-4529-BB2B-A81D69CE44FB}"/>
              </a:ext>
            </a:extLst>
          </p:cNvPr>
          <p:cNvSpPr/>
          <p:nvPr/>
        </p:nvSpPr>
        <p:spPr>
          <a:xfrm>
            <a:off x="5777315" y="2861185"/>
            <a:ext cx="1002521" cy="974769"/>
          </a:xfrm>
          <a:prstGeom prst="ellipse">
            <a:avLst/>
          </a:prstGeom>
          <a:solidFill>
            <a:srgbClr val="E595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544EB"/>
              </a:solidFill>
            </a:endParaRP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D1F92363-6D6C-4BE3-AF4C-B3C1197E8455}"/>
              </a:ext>
            </a:extLst>
          </p:cNvPr>
          <p:cNvSpPr/>
          <p:nvPr/>
        </p:nvSpPr>
        <p:spPr>
          <a:xfrm>
            <a:off x="6113325" y="3630407"/>
            <a:ext cx="902575" cy="8535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072AAD57-7419-4EB2-B8D0-5AEBFECAB030}"/>
              </a:ext>
            </a:extLst>
          </p:cNvPr>
          <p:cNvSpPr/>
          <p:nvPr/>
        </p:nvSpPr>
        <p:spPr>
          <a:xfrm>
            <a:off x="6556257" y="2966528"/>
            <a:ext cx="898038" cy="861587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92FF5FA-6F51-48F0-8A28-843F9AE5D8F9}"/>
              </a:ext>
            </a:extLst>
          </p:cNvPr>
          <p:cNvSpPr txBox="1"/>
          <p:nvPr/>
        </p:nvSpPr>
        <p:spPr>
          <a:xfrm>
            <a:off x="5777316" y="3043106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Норма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54D322A-8901-44CB-9A41-5EB7D82A04C5}"/>
              </a:ext>
            </a:extLst>
          </p:cNvPr>
          <p:cNvSpPr txBox="1"/>
          <p:nvPr/>
        </p:nvSpPr>
        <p:spPr>
          <a:xfrm>
            <a:off x="6113337" y="3920260"/>
            <a:ext cx="10025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Отклонения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8EE0567-CD9C-4D6D-9DB6-4FF24B19C3D0}"/>
              </a:ext>
            </a:extLst>
          </p:cNvPr>
          <p:cNvSpPr txBox="1"/>
          <p:nvPr/>
        </p:nvSpPr>
        <p:spPr>
          <a:xfrm>
            <a:off x="6564163" y="3246302"/>
            <a:ext cx="8707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/>
              <a:t>Нарушения</a:t>
            </a:r>
          </a:p>
        </p:txBody>
      </p:sp>
      <p:sp>
        <p:nvSpPr>
          <p:cNvPr id="28" name="Стрелка: вниз 27">
            <a:extLst>
              <a:ext uri="{FF2B5EF4-FFF2-40B4-BE49-F238E27FC236}">
                <a16:creationId xmlns:a16="http://schemas.microsoft.com/office/drawing/2014/main" id="{9C25F6D4-24F6-442F-8CC5-644248019FAB}"/>
              </a:ext>
            </a:extLst>
          </p:cNvPr>
          <p:cNvSpPr/>
          <p:nvPr/>
        </p:nvSpPr>
        <p:spPr>
          <a:xfrm>
            <a:off x="6452177" y="4467258"/>
            <a:ext cx="327660" cy="4387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Стрелка: вниз 28">
            <a:extLst>
              <a:ext uri="{FF2B5EF4-FFF2-40B4-BE49-F238E27FC236}">
                <a16:creationId xmlns:a16="http://schemas.microsoft.com/office/drawing/2014/main" id="{79D5484E-8C54-43B1-B932-713D990A7FE4}"/>
              </a:ext>
            </a:extLst>
          </p:cNvPr>
          <p:cNvSpPr/>
          <p:nvPr/>
        </p:nvSpPr>
        <p:spPr>
          <a:xfrm>
            <a:off x="7067300" y="3828032"/>
            <a:ext cx="327660" cy="10779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F3EA6974-035D-4053-AD70-B78FC827254B}"/>
              </a:ext>
            </a:extLst>
          </p:cNvPr>
          <p:cNvSpPr/>
          <p:nvPr/>
        </p:nvSpPr>
        <p:spPr>
          <a:xfrm>
            <a:off x="5976235" y="4966611"/>
            <a:ext cx="1478060" cy="841498"/>
          </a:xfrm>
          <a:prstGeom prst="ellipse">
            <a:avLst/>
          </a:prstGeom>
          <a:solidFill>
            <a:srgbClr val="94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28EB1A2-F4F5-45F1-899F-B6E5E60E2A14}"/>
              </a:ext>
            </a:extLst>
          </p:cNvPr>
          <p:cNvSpPr txBox="1"/>
          <p:nvPr/>
        </p:nvSpPr>
        <p:spPr>
          <a:xfrm>
            <a:off x="6181787" y="5170094"/>
            <a:ext cx="11042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/>
              <a:t>Обратитесь </a:t>
            </a:r>
          </a:p>
          <a:p>
            <a:pPr algn="ctr"/>
            <a:r>
              <a:rPr lang="ru-RU" sz="1400" dirty="0"/>
              <a:t>к врачу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6EB775F-F8C1-4D14-9C98-B7ED7CDFDDB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21400"/>
          <a:stretch/>
        </p:blipFill>
        <p:spPr>
          <a:xfrm>
            <a:off x="4044563" y="2425295"/>
            <a:ext cx="4305567" cy="431480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513D7EA-CAFB-4478-9091-9BB6A6294BB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400000">
            <a:off x="4337773" y="3563995"/>
            <a:ext cx="1184240" cy="810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726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510577" y="233012"/>
            <a:ext cx="61270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План дальнейшего развития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10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1534292" y="646376"/>
            <a:ext cx="5558188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>
                <a:ea typeface="Lato" panose="020F0502020204030203" pitchFamily="34" charset="0"/>
                <a:cs typeface="Lato" panose="020F0502020204030203" pitchFamily="34" charset="0"/>
              </a:rPr>
              <a:t>Разработка схемы электрической структурной газоанализатора-тренажера</a:t>
            </a:r>
          </a:p>
          <a:p>
            <a:pPr marL="342900" indent="-342900">
              <a:buAutoNum type="arabicPeriod"/>
            </a:pPr>
            <a:r>
              <a:rPr lang="ru-RU" sz="2000" dirty="0">
                <a:ea typeface="Lato" panose="020F0502020204030203" pitchFamily="34" charset="0"/>
                <a:cs typeface="Lato" panose="020F0502020204030203" pitchFamily="34" charset="0"/>
              </a:rPr>
              <a:t>Разработка схемы электрической принципиальной газоанализатора-тренажера</a:t>
            </a:r>
          </a:p>
          <a:p>
            <a:pPr marL="342900" indent="-342900">
              <a:buAutoNum type="arabicPeriod"/>
            </a:pPr>
            <a:r>
              <a:rPr lang="ru-RU" sz="2000" dirty="0">
                <a:ea typeface="Lato" panose="020F0502020204030203" pitchFamily="34" charset="0"/>
                <a:cs typeface="Lato" panose="020F0502020204030203" pitchFamily="34" charset="0"/>
              </a:rPr>
              <a:t>Разработка корпуса газоанализатора-тренажера</a:t>
            </a:r>
          </a:p>
          <a:p>
            <a:pPr marL="342900" indent="-342900">
              <a:buAutoNum type="arabicPeriod"/>
            </a:pPr>
            <a:r>
              <a:rPr lang="ru-RU" sz="2000" dirty="0">
                <a:ea typeface="Lato" panose="020F0502020204030203" pitchFamily="34" charset="0"/>
                <a:cs typeface="Lato" panose="020F0502020204030203" pitchFamily="34" charset="0"/>
              </a:rPr>
              <a:t>Разработка ПО газоанализатора-тренажера</a:t>
            </a:r>
          </a:p>
          <a:p>
            <a:pPr marL="342900" indent="-342900">
              <a:buAutoNum type="arabicPeriod"/>
            </a:pPr>
            <a:r>
              <a:rPr lang="ru-RU" sz="2000" dirty="0">
                <a:ea typeface="Lato" panose="020F0502020204030203" pitchFamily="34" charset="0"/>
                <a:cs typeface="Lato" panose="020F0502020204030203" pitchFamily="34" charset="0"/>
              </a:rPr>
              <a:t>Привлечение инвестиций,  подача заявки на СТАРТ-1, УМНИК, Студенческий стартап</a:t>
            </a:r>
          </a:p>
          <a:p>
            <a:pPr marL="342900" indent="-342900">
              <a:buAutoNum type="arabicPeriod"/>
            </a:pPr>
            <a:r>
              <a:rPr lang="ru-RU" sz="2000" dirty="0">
                <a:ea typeface="Lato" panose="020F0502020204030203" pitchFamily="34" charset="0"/>
                <a:cs typeface="Lato" panose="020F0502020204030203" pitchFamily="34" charset="0"/>
              </a:rPr>
              <a:t>Провести сбор и анализ обратной связи от потенциальных потребителей</a:t>
            </a:r>
          </a:p>
          <a:p>
            <a:pPr marL="342900" indent="-342900">
              <a:buAutoNum type="arabicPeriod"/>
            </a:pPr>
            <a:r>
              <a:rPr lang="ru-RU" sz="2000" dirty="0">
                <a:ea typeface="Lato" panose="020F0502020204030203" pitchFamily="34" charset="0"/>
                <a:cs typeface="Lato" panose="020F0502020204030203" pitchFamily="34" charset="0"/>
              </a:rPr>
              <a:t>Разработка демо-версии приложения для смартфона</a:t>
            </a:r>
          </a:p>
          <a:p>
            <a:pPr marL="342900" indent="-342900">
              <a:buAutoNum type="arabicPeriod"/>
            </a:pPr>
            <a:r>
              <a:rPr lang="ru-RU" sz="2000" dirty="0"/>
              <a:t>Тестирование приложения для смартфона</a:t>
            </a:r>
          </a:p>
          <a:p>
            <a:pPr marL="342900" indent="-342900">
              <a:buAutoNum type="arabicPeriod"/>
            </a:pPr>
            <a:r>
              <a:rPr lang="ru-RU" sz="2000" dirty="0"/>
              <a:t>Взаимодействие с экспертами медицинских учреждений, специализирующихся на заболеваниях дыхательной системы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15" name="Rectangle 3">
            <a:extLst>
              <a:ext uri="{FF2B5EF4-FFF2-40B4-BE49-F238E27FC236}">
                <a16:creationId xmlns:a16="http://schemas.microsoft.com/office/drawing/2014/main" id="{4039FCB7-10CA-F5A7-694D-788DC026B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2124F574-D2EB-4F0E-BD77-019B5208E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671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5086A3F0-A2F8-C52A-4EBC-40259DF783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" name="Rectangle 8">
            <a:extLst>
              <a:ext uri="{FF2B5EF4-FFF2-40B4-BE49-F238E27FC236}">
                <a16:creationId xmlns:a16="http://schemas.microsoft.com/office/drawing/2014/main" id="{C37B827C-3D23-99EF-6F21-AE3816021C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8195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17EA129-21B4-4554-9BE2-5EF41889F1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81380" y="1060278"/>
            <a:ext cx="4606540" cy="306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726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11</a:t>
            </a:fld>
            <a:endParaRPr lang="ru-RU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9975C52-52ED-13B8-952C-C93080724B88}"/>
              </a:ext>
            </a:extLst>
          </p:cNvPr>
          <p:cNvSpPr txBox="1"/>
          <p:nvPr/>
        </p:nvSpPr>
        <p:spPr>
          <a:xfrm>
            <a:off x="4274652" y="69415"/>
            <a:ext cx="30956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spc="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РЫНКА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E6A601-AD56-97C0-A9E7-C627A9B57A1A}"/>
              </a:ext>
            </a:extLst>
          </p:cNvPr>
          <p:cNvSpPr txBox="1"/>
          <p:nvPr/>
        </p:nvSpPr>
        <p:spPr>
          <a:xfrm>
            <a:off x="1840054" y="628835"/>
            <a:ext cx="9663728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следящие за своим здоровьем (18-55лет)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7 596 000 чел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(Росстат).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2F43E7-483F-0484-5E4B-A7B0054E568A}"/>
              </a:ext>
            </a:extLst>
          </p:cNvPr>
          <p:cNvSpPr txBox="1"/>
          <p:nvPr/>
        </p:nvSpPr>
        <p:spPr>
          <a:xfrm>
            <a:off x="1828800" y="2671744"/>
            <a:ext cx="9657567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стоимость устройства 3000 рублей, то объем рынка для целевой аудитории составляет: </a:t>
            </a:r>
          </a:p>
          <a:p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ТАМ: </a:t>
            </a:r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7 596 000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* </a:t>
            </a:r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3000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= </a:t>
            </a:r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22 788 000 000</a:t>
            </a:r>
            <a:r>
              <a:rPr lang="ru-RU" b="1" dirty="0"/>
              <a:t> ₽</a:t>
            </a:r>
            <a:endParaRPr lang="ru-RU" sz="18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SAM</a:t>
            </a:r>
            <a:r>
              <a:rPr lang="ru-RU" sz="18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</a:rPr>
              <a:t>22 788 000 000</a:t>
            </a:r>
            <a:r>
              <a:rPr lang="ru-RU" b="1" dirty="0"/>
              <a:t> ₽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* </a:t>
            </a:r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13 % 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= </a:t>
            </a:r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2 962 440 000</a:t>
            </a:r>
            <a:r>
              <a:rPr lang="ru-RU" b="1" dirty="0"/>
              <a:t> ₽</a:t>
            </a:r>
            <a:endParaRPr lang="ru-RU" sz="18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SOM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</a:rPr>
              <a:t>2 962 440 000</a:t>
            </a:r>
            <a:r>
              <a:rPr lang="ru-RU" b="1" dirty="0"/>
              <a:t> ₽ 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* </a:t>
            </a:r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8%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= </a:t>
            </a:r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236 995 200</a:t>
            </a:r>
            <a:r>
              <a:rPr lang="ru-RU" b="1" dirty="0"/>
              <a:t> ₽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EAAC9A-8B28-312B-78FA-F6DE16F0F590}"/>
              </a:ext>
            </a:extLst>
          </p:cNvPr>
          <p:cNvSpPr txBox="1"/>
          <p:nvPr/>
        </p:nvSpPr>
        <p:spPr>
          <a:xfrm>
            <a:off x="1752773" y="6119336"/>
            <a:ext cx="97384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800" dirty="0">
                <a:solidFill>
                  <a:srgbClr val="2C2D2E"/>
                </a:solidFill>
                <a:latin typeface="Arial" panose="020B0604020202020204" pitchFamily="34" charset="0"/>
              </a:rPr>
              <a:t>Источники:</a:t>
            </a:r>
          </a:p>
          <a:p>
            <a:r>
              <a:rPr lang="ru-RU" sz="800" dirty="0">
                <a:solidFill>
                  <a:srgbClr val="2C2D2E"/>
                </a:solidFill>
                <a:latin typeface="Arial" panose="020B0604020202020204" pitchFamily="34" charset="0"/>
              </a:rPr>
              <a:t>1.</a:t>
            </a:r>
            <a:r>
              <a:rPr lang="ru-RU" sz="800" b="0" i="0" u="none" strike="noStrike" dirty="0">
                <a:solidFill>
                  <a:srgbClr val="2C2D2E"/>
                </a:solidFill>
                <a:effectLst/>
                <a:latin typeface="Arial" panose="020B0604020202020204" pitchFamily="34" charset="0"/>
                <a:hlinkClick r:id="rId8"/>
              </a:rPr>
              <a:t> </a:t>
            </a:r>
            <a:r>
              <a:rPr lang="en-US" sz="800" dirty="0">
                <a:solidFill>
                  <a:srgbClr val="2C2D2E"/>
                </a:solidFill>
                <a:latin typeface="Arial" panose="020B0604020202020204" pitchFamily="34" charset="0"/>
                <a:hlinkClick r:id="rId9"/>
              </a:rPr>
              <a:t>https://76.rosstat.gov.ru/storage/mediabank/itogi_vyborochnogo_nablyudeniya_sostoyaniya_zdorovya_naseleniya_za_2021-2022_gg..</a:t>
            </a:r>
            <a:r>
              <a:rPr lang="en-US" sz="800" dirty="0" err="1">
                <a:solidFill>
                  <a:srgbClr val="2C2D2E"/>
                </a:solidFill>
                <a:latin typeface="Arial" panose="020B0604020202020204" pitchFamily="34" charset="0"/>
                <a:hlinkClick r:id="rId9"/>
              </a:rPr>
              <a:t>pdf</a:t>
            </a:r>
            <a:endParaRPr lang="en-US" sz="800" b="0" i="0" dirty="0">
              <a:solidFill>
                <a:srgbClr val="2C2D2E"/>
              </a:solidFill>
              <a:effectLst/>
              <a:latin typeface="Arial" panose="020B0604020202020204" pitchFamily="34" charset="0"/>
            </a:endParaRPr>
          </a:p>
          <a:p>
            <a:r>
              <a:rPr lang="ru-RU" sz="800" b="0" i="0" dirty="0">
                <a:solidFill>
                  <a:srgbClr val="2C2D2E"/>
                </a:solidFill>
                <a:effectLst/>
                <a:latin typeface="Arial" panose="020B0604020202020204" pitchFamily="34" charset="0"/>
              </a:rPr>
              <a:t>2. </a:t>
            </a:r>
            <a:r>
              <a:rPr lang="en-US" sz="800" u="sng" dirty="0">
                <a:solidFill>
                  <a:srgbClr val="2C2D2E"/>
                </a:solidFill>
                <a:latin typeface="Arial" panose="020B0604020202020204" pitchFamily="34" charset="0"/>
                <a:hlinkClick r:id="rId10"/>
              </a:rPr>
              <a:t>https://rosstat.gov.ru/free_doc/new_site/population/demo/progn2.htm</a:t>
            </a:r>
            <a:endParaRPr lang="ru-RU" b="0" i="0" u="sng" dirty="0">
              <a:solidFill>
                <a:srgbClr val="2C2D2E"/>
              </a:solidFill>
              <a:effectLst/>
              <a:latin typeface="Arial" panose="020B0604020202020204" pitchFamily="34" charset="0"/>
            </a:endParaRPr>
          </a:p>
          <a:p>
            <a:pPr algn="l" rtl="0"/>
            <a:endParaRPr lang="en-US" b="0" i="0" dirty="0">
              <a:solidFill>
                <a:srgbClr val="2C2D2E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7844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510577" y="233012"/>
            <a:ext cx="61270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Команда проекта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12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15" name="Rectangle 3">
            <a:extLst>
              <a:ext uri="{FF2B5EF4-FFF2-40B4-BE49-F238E27FC236}">
                <a16:creationId xmlns:a16="http://schemas.microsoft.com/office/drawing/2014/main" id="{4039FCB7-10CA-F5A7-694D-788DC026B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2124F574-D2EB-4F0E-BD77-019B5208E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671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5086A3F0-A2F8-C52A-4EBC-40259DF783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" name="Rectangle 8">
            <a:extLst>
              <a:ext uri="{FF2B5EF4-FFF2-40B4-BE49-F238E27FC236}">
                <a16:creationId xmlns:a16="http://schemas.microsoft.com/office/drawing/2014/main" id="{C37B827C-3D23-99EF-6F21-AE3816021C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8195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5CD144-1878-469D-A00A-046CFF2D96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42073" y="2372831"/>
            <a:ext cx="1714500" cy="171450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02313C-EE08-4A69-9694-F7311AF29B24}"/>
              </a:ext>
            </a:extLst>
          </p:cNvPr>
          <p:cNvSpPr/>
          <p:nvPr/>
        </p:nvSpPr>
        <p:spPr>
          <a:xfrm>
            <a:off x="1767628" y="4202632"/>
            <a:ext cx="20679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Валерий </a:t>
            </a:r>
            <a:r>
              <a:rPr lang="ru-RU" dirty="0" err="1"/>
              <a:t>Шкаруппа</a:t>
            </a:r>
            <a:endParaRPr lang="ru-RU" dirty="0"/>
          </a:p>
          <a:p>
            <a:r>
              <a:rPr lang="ru-RU" sz="1400" dirty="0"/>
              <a:t>Разработчик ПО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6B19BD5-388D-4E8E-BCD3-28EE9A75371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08371" y="462013"/>
            <a:ext cx="1714500" cy="1714500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C5C1175-10D1-4FF4-A837-4766689AA790}"/>
              </a:ext>
            </a:extLst>
          </p:cNvPr>
          <p:cNvSpPr/>
          <p:nvPr/>
        </p:nvSpPr>
        <p:spPr>
          <a:xfrm>
            <a:off x="5477896" y="525244"/>
            <a:ext cx="17570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Никитин Роман </a:t>
            </a:r>
          </a:p>
          <a:p>
            <a:pPr algn="ctr"/>
            <a:r>
              <a:rPr lang="ru-RU" dirty="0"/>
              <a:t>Лидер 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9566DDD-E145-4BEC-8C24-FB056ED82A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16858" y="2325151"/>
            <a:ext cx="1714500" cy="1714500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06FBAD5-BDF2-4D77-9C83-D09392CF6344}"/>
              </a:ext>
            </a:extLst>
          </p:cNvPr>
          <p:cNvSpPr/>
          <p:nvPr/>
        </p:nvSpPr>
        <p:spPr>
          <a:xfrm>
            <a:off x="3986847" y="4041752"/>
            <a:ext cx="21979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Данила </a:t>
            </a:r>
            <a:r>
              <a:rPr lang="ru-RU" dirty="0" err="1"/>
              <a:t>Шарабарин</a:t>
            </a:r>
            <a:endParaRPr lang="ru-RU" dirty="0"/>
          </a:p>
          <a:p>
            <a:pPr algn="ctr"/>
            <a:r>
              <a:rPr lang="ru-RU" sz="1400" dirty="0"/>
              <a:t>Разработчик аппаратной части проекта</a:t>
            </a:r>
          </a:p>
          <a:p>
            <a:endParaRPr lang="ru-RU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0005DAC-C082-4785-82D5-EC01DC4BEDC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80336" y="2303398"/>
            <a:ext cx="1714500" cy="1714500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A9C4FCB-E440-4B08-9E85-5DBF360B6923}"/>
              </a:ext>
            </a:extLst>
          </p:cNvPr>
          <p:cNvSpPr/>
          <p:nvPr/>
        </p:nvSpPr>
        <p:spPr>
          <a:xfrm>
            <a:off x="6573318" y="4064383"/>
            <a:ext cx="2352119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Владислав Власенко</a:t>
            </a:r>
          </a:p>
          <a:p>
            <a:r>
              <a:rPr lang="ru-RU" sz="1600" dirty="0"/>
              <a:t>Проектировщик модели 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8919AC1-5E06-440D-A189-6588467B0F8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23086" y="4838700"/>
            <a:ext cx="1714500" cy="1714500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01E6D9F2-2434-4D55-AF66-9B2E9FE1DAC3}"/>
              </a:ext>
            </a:extLst>
          </p:cNvPr>
          <p:cNvSpPr/>
          <p:nvPr/>
        </p:nvSpPr>
        <p:spPr>
          <a:xfrm>
            <a:off x="7637586" y="6228328"/>
            <a:ext cx="275908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Вадим </a:t>
            </a:r>
            <a:r>
              <a:rPr lang="ru-RU" dirty="0" err="1"/>
              <a:t>Чижонок</a:t>
            </a:r>
            <a:endParaRPr lang="ru-RU" dirty="0"/>
          </a:p>
          <a:p>
            <a:r>
              <a:rPr lang="ru-RU" sz="1200" dirty="0"/>
              <a:t>Разработчик аппаратной части проекта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A497FC87-C16D-45AA-ADE9-4A54D75C4C7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95479" y="4349175"/>
            <a:ext cx="1654943" cy="1654943"/>
          </a:xfrm>
          <a:prstGeom prst="rect">
            <a:avLst/>
          </a:prstGeom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9D7116E5-AF82-44F1-9083-C2DEF5BF09A5}"/>
              </a:ext>
            </a:extLst>
          </p:cNvPr>
          <p:cNvSpPr/>
          <p:nvPr/>
        </p:nvSpPr>
        <p:spPr>
          <a:xfrm>
            <a:off x="9791885" y="3741218"/>
            <a:ext cx="19806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Алексей </a:t>
            </a:r>
            <a:r>
              <a:rPr lang="ru-RU" dirty="0" err="1"/>
              <a:t>Мушенко</a:t>
            </a:r>
            <a:endParaRPr lang="ru-RU" dirty="0"/>
          </a:p>
          <a:p>
            <a:pPr algn="ctr"/>
            <a:r>
              <a:rPr lang="ru-RU" dirty="0" err="1"/>
              <a:t>Трекер</a:t>
            </a:r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4E72C5EE-38E1-4250-91AD-6941C2D76BB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27491" y="4872863"/>
            <a:ext cx="1714500" cy="1714500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36378FF8-D16C-4D53-903D-30F6EF46E9FB}"/>
              </a:ext>
            </a:extLst>
          </p:cNvPr>
          <p:cNvSpPr/>
          <p:nvPr/>
        </p:nvSpPr>
        <p:spPr>
          <a:xfrm>
            <a:off x="1559073" y="6046131"/>
            <a:ext cx="20340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Кирилл Приходько</a:t>
            </a:r>
          </a:p>
          <a:p>
            <a:r>
              <a:rPr lang="ru-RU" sz="1400" dirty="0"/>
              <a:t>Разработчик ПО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57D8728-7F6D-4B49-AF6B-5D0B71D3F09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35922" y="1536400"/>
            <a:ext cx="1714500" cy="1714500"/>
          </a:xfrm>
          <a:prstGeom prst="rect">
            <a:avLst/>
          </a:prstGeom>
        </p:spPr>
      </p:pic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D11469CD-5128-42A6-8472-307E686E5F76}"/>
              </a:ext>
            </a:extLst>
          </p:cNvPr>
          <p:cNvSpPr/>
          <p:nvPr/>
        </p:nvSpPr>
        <p:spPr>
          <a:xfrm>
            <a:off x="9742058" y="636742"/>
            <a:ext cx="20304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Антонина Леонова </a:t>
            </a:r>
          </a:p>
          <a:p>
            <a:pPr algn="ctr"/>
            <a:r>
              <a:rPr lang="ru-RU" dirty="0"/>
              <a:t>Наставник</a:t>
            </a:r>
          </a:p>
        </p:txBody>
      </p:sp>
    </p:spTree>
    <p:extLst>
      <p:ext uri="{BB962C8B-B14F-4D97-AF65-F5344CB8AC3E}">
        <p14:creationId xmlns:p14="http://schemas.microsoft.com/office/powerpoint/2010/main" val="535726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2">
            <a:extLst>
              <a:ext uri="{FF2B5EF4-FFF2-40B4-BE49-F238E27FC236}">
                <a16:creationId xmlns:a16="http://schemas.microsoft.com/office/drawing/2014/main" id="{71BBCC71-0513-0B0E-9C2F-85D0464538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22617"/>
            <a:ext cx="2698601" cy="320395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70264AF-65B3-B526-8ADB-C77FA98B07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110" y="2452255"/>
            <a:ext cx="4405745" cy="44057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C16AE3-87A5-C7B3-2A09-2F9F574539ED}"/>
              </a:ext>
            </a:extLst>
          </p:cNvPr>
          <p:cNvSpPr txBox="1"/>
          <p:nvPr/>
        </p:nvSpPr>
        <p:spPr>
          <a:xfrm>
            <a:off x="2297776" y="604902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https://exponenta.sfedu.ru/</a:t>
            </a:r>
            <a:endParaRPr lang="ru-RU" sz="1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1">
            <a:extLst>
              <a:ext uri="{FF2B5EF4-FFF2-40B4-BE49-F238E27FC236}">
                <a16:creationId xmlns:a16="http://schemas.microsoft.com/office/drawing/2014/main" id="{55CAF350-D254-C324-09D0-F7CD0E23D9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205" y="2490510"/>
            <a:ext cx="2698601" cy="3203957"/>
          </a:xfrm>
          <a:prstGeom prst="rect">
            <a:avLst/>
          </a:prstGeom>
        </p:spPr>
      </p:pic>
      <p:pic>
        <p:nvPicPr>
          <p:cNvPr id="9" name="Рисунок 5">
            <a:extLst>
              <a:ext uri="{FF2B5EF4-FFF2-40B4-BE49-F238E27FC236}">
                <a16:creationId xmlns:a16="http://schemas.microsoft.com/office/drawing/2014/main" id="{A6F186BE-A107-9646-4FB0-9281EE76F88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95" y="2483583"/>
            <a:ext cx="2698601" cy="3203957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02862C53-7C1C-D9FD-ED4F-437209946DBF}"/>
              </a:ext>
            </a:extLst>
          </p:cNvPr>
          <p:cNvGrpSpPr/>
          <p:nvPr/>
        </p:nvGrpSpPr>
        <p:grpSpPr>
          <a:xfrm>
            <a:off x="-285678" y="-85097"/>
            <a:ext cx="12453841" cy="1481268"/>
            <a:chOff x="-285678" y="-85097"/>
            <a:chExt cx="12453841" cy="1481268"/>
          </a:xfrm>
        </p:grpSpPr>
        <p:pic>
          <p:nvPicPr>
            <p:cNvPr id="26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FE0165FA-3485-B94E-2E7D-27742F07C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384" y="106391"/>
              <a:ext cx="1289780" cy="128978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406F113-C0E1-5D9D-5219-2AAB64D87B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843" y="154356"/>
              <a:ext cx="2233320" cy="111666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77F07DDB-A901-3E96-778E-F344E1936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08" y="-85097"/>
              <a:ext cx="2789282" cy="1394641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DFFD8D6-79AF-D9A3-3A56-4D73EE5F1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135" y="59619"/>
              <a:ext cx="2333247" cy="1166624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86CF87A-E4C6-C51B-260F-0D9153D8BE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105930"/>
              <a:ext cx="2580481" cy="129024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FAD4E90E-04E2-DCA4-DF19-48398E4A8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508" y="215010"/>
              <a:ext cx="1928474" cy="964237"/>
            </a:xfrm>
            <a:prstGeom prst="rect">
              <a:avLst/>
            </a:prstGeom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57E28289-5803-BB6C-13F5-F1F318FA81C4}"/>
              </a:ext>
            </a:extLst>
          </p:cNvPr>
          <p:cNvSpPr txBox="1"/>
          <p:nvPr/>
        </p:nvSpPr>
        <p:spPr>
          <a:xfrm>
            <a:off x="979162" y="1511371"/>
            <a:ext cx="9797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СЕТЕВОЙ АЛКСЕЛЕРАТОР ТЕХНОЛОГИЧЕСКОГО ПРЕДПРИНИМАТЕЛЬСТВА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«ЭКСПОНЕНТА</a:t>
            </a:r>
            <a:r>
              <a:rPr lang="en-US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</a:t>
            </a:r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</a:p>
        </p:txBody>
      </p:sp>
      <p:pic>
        <p:nvPicPr>
          <p:cNvPr id="13" name="Рисунок 12" descr="Изображение выглядит как текст, Графика, Шрифт, круг&#10;&#10;Автоматически созданное описание">
            <a:extLst>
              <a:ext uri="{FF2B5EF4-FFF2-40B4-BE49-F238E27FC236}">
                <a16:creationId xmlns:a16="http://schemas.microsoft.com/office/drawing/2014/main" id="{2DFEBFF1-2F2E-FBB4-6EB2-957E2A07421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040" y="2674620"/>
            <a:ext cx="2255520" cy="2278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9152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4231</TotalTime>
  <Words>838</Words>
  <Application>Microsoft Office PowerPoint</Application>
  <PresentationFormat>Широкоэкранный</PresentationFormat>
  <Paragraphs>119</Paragraphs>
  <Slides>13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Lato</vt:lpstr>
      <vt:lpstr>Times New Roman</vt:lpstr>
      <vt:lpstr>Тема Office</vt:lpstr>
      <vt:lpstr>Worksheet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Южный Федеральный Университет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Свечников Андрей Александрович</dc:creator>
  <cp:lastModifiedBy>Никитин Роман Сергеевич</cp:lastModifiedBy>
  <cp:revision>90</cp:revision>
  <cp:lastPrinted>2022-09-29T12:11:38Z</cp:lastPrinted>
  <dcterms:created xsi:type="dcterms:W3CDTF">2022-09-27T13:57:51Z</dcterms:created>
  <dcterms:modified xsi:type="dcterms:W3CDTF">2023-11-23T13:04:13Z</dcterms:modified>
</cp:coreProperties>
</file>