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Raleway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97">
          <p15:clr>
            <a:srgbClr val="9AA0A6"/>
          </p15:clr>
        </p15:guide>
        <p15:guide id="2" pos="3976">
          <p15:clr>
            <a:srgbClr val="9AA0A6"/>
          </p15:clr>
        </p15:guide>
        <p15:guide id="3" pos="257">
          <p15:clr>
            <a:srgbClr val="9AA0A6"/>
          </p15:clr>
        </p15:guide>
        <p15:guide id="4" pos="7423">
          <p15:clr>
            <a:srgbClr val="9AA0A6"/>
          </p15:clr>
        </p15:guide>
        <p15:guide id="5" orient="horz" pos="2636">
          <p15:clr>
            <a:srgbClr val="9AA0A6"/>
          </p15:clr>
        </p15:guide>
        <p15:guide id="6" orient="horz" pos="278">
          <p15:clr>
            <a:srgbClr val="9AA0A6"/>
          </p15:clr>
        </p15:guide>
        <p15:guide id="7" orient="horz" pos="822">
          <p15:clr>
            <a:srgbClr val="9AA0A6"/>
          </p15:clr>
        </p15:guide>
        <p15:guide id="8" pos="2116">
          <p15:clr>
            <a:srgbClr val="9AA0A6"/>
          </p15:clr>
        </p15:guide>
        <p15:guide id="9" orient="horz" pos="2478">
          <p15:clr>
            <a:srgbClr val="9AA0A6"/>
          </p15:clr>
        </p15:guide>
        <p15:guide id="10" pos="2865">
          <p15:clr>
            <a:srgbClr val="9AA0A6"/>
          </p15:clr>
        </p15:guide>
        <p15:guide id="11" pos="5382">
          <p15:clr>
            <a:srgbClr val="9AA0A6"/>
          </p15:clr>
        </p15:guide>
        <p15:guide id="12" pos="3500">
          <p15:clr>
            <a:srgbClr val="9AA0A6"/>
          </p15:clr>
        </p15:guide>
        <p15:guide id="13" orient="horz" pos="958">
          <p15:clr>
            <a:srgbClr val="9AA0A6"/>
          </p15:clr>
        </p15:guide>
        <p15:guide id="14" orient="horz" pos="2999">
          <p15:clr>
            <a:srgbClr val="9AA0A6"/>
          </p15:clr>
        </p15:guide>
        <p15:guide id="15" orient="horz" pos="4042">
          <p15:clr>
            <a:srgbClr val="9AA0A6"/>
          </p15:clr>
        </p15:guide>
        <p15:guide id="16" orient="horz" pos="3816">
          <p15:clr>
            <a:srgbClr val="9AA0A6"/>
          </p15:clr>
        </p15:guide>
      </p15:sldGuideLst>
    </p:ext>
    <p:ext uri="GoogleSlidesCustomDataVersion2">
      <go:slidesCustomData xmlns:go="http://customooxmlschemas.google.com/" r:id="rId28" roundtripDataSignature="AMtx7miRoqmeMOxe7okMI0AuinIX2Wyl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97" orient="horz"/>
        <p:guide pos="3976"/>
        <p:guide pos="257"/>
        <p:guide pos="7423"/>
        <p:guide pos="2636" orient="horz"/>
        <p:guide pos="278" orient="horz"/>
        <p:guide pos="822" orient="horz"/>
        <p:guide pos="2116"/>
        <p:guide pos="2478" orient="horz"/>
        <p:guide pos="2865"/>
        <p:guide pos="5382"/>
        <p:guide pos="3500"/>
        <p:guide pos="958" orient="horz"/>
        <p:guide pos="2999" orient="horz"/>
        <p:guide pos="4042" orient="horz"/>
        <p:guide pos="381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aleway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customschemas.google.com/relationships/presentationmetadata" Target="meta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8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18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/>
          <p:nvPr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Google Shape;13;p30"/>
          <p:cNvSpPr/>
          <p:nvPr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4;p30"/>
          <p:cNvSpPr/>
          <p:nvPr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15;p30"/>
          <p:cNvSpPr/>
          <p:nvPr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0"/>
          <p:cNvSpPr/>
          <p:nvPr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" name="Google Shape;17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3499" y="498736"/>
            <a:ext cx="1137668" cy="34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0"/>
          <p:cNvPicPr preferRelativeResize="0"/>
          <p:nvPr/>
        </p:nvPicPr>
        <p:blipFill rotWithShape="1">
          <a:blip r:embed="rId4">
            <a:alphaModFix/>
          </a:blip>
          <a:srcRect b="91527" l="-1" r="94682" t="0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417" y="666671"/>
            <a:ext cx="2572388" cy="2530561"/>
          </a:xfrm>
          <a:custGeom>
            <a:rect b="b" l="l" r="r" t="t"/>
            <a:pathLst>
              <a:path extrusionOk="0" h="3457575" w="3514725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1" name="Google Shape;2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34697" y="112570"/>
            <a:ext cx="849028" cy="1333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устой слайд">
  <p:cSld name="6_Пустой слайд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1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24" name="Google Shape;24;p31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5" name="Google Shape;25;p31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6" name="Google Shape;26;p31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" name="Google Shape;27;p31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8" name="Google Shape;28;p31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9;p31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" name="Google Shape;30;p31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1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" name="Google Shape;32;p31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33" name="Google Shape;3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1"/>
          <p:cNvPicPr preferRelativeResize="0"/>
          <p:nvPr/>
        </p:nvPicPr>
        <p:blipFill rotWithShape="1">
          <a:blip r:embed="rId5">
            <a:alphaModFix/>
          </a:blip>
          <a:srcRect b="91527" l="-1" r="94682" t="0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43174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10842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" name="Google Shape;4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4" name="Google Shape;5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устой слайд">
  <p:cSld name="1_Пустой слайд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39"/>
          <p:cNvGrpSpPr/>
          <p:nvPr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85" name="Google Shape;85;p3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6" name="Google Shape;86;p3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7" name="Google Shape;87;p3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8" name="Google Shape;88;p3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9" name="Google Shape;89;p3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90" name="Google Shape;90;p3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39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9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39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94" name="Google Shape;9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устой слайд">
  <p:cSld name="2_Пустой слайд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0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40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9" name="Google Shape;99;p40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0" name="Google Shape;100;p40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1" name="Google Shape;101;p40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2" name="Google Shape;102;p40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3" name="Google Shape;103;p40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04" name="Google Shape;104;p40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0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40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107" name="Google Shape;10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устой слайд">
  <p:cSld name="3_Пустой слайд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1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41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11" name="Google Shape;111;p41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112" name="Google Shape;112;p41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3" name="Google Shape;113;p41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4" name="Google Shape;114;p41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5" name="Google Shape;115;p41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6" name="Google Shape;116;p41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17" name="Google Shape;117;p41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1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устой слайд">
  <p:cSld name="5_Пустой слайд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2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22" name="Google Shape;122;p42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3" name="Google Shape;123;p42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4" name="Google Shape;124;p42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5" name="Google Shape;125;p42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6" name="Google Shape;126;p42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27" name="Google Shape;127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2"/>
          <p:cNvPicPr preferRelativeResize="0"/>
          <p:nvPr/>
        </p:nvPicPr>
        <p:blipFill rotWithShape="1">
          <a:blip r:embed="rId4">
            <a:alphaModFix/>
          </a:blip>
          <a:srcRect b="91527" l="-1" r="94682" t="0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2230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2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42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b="1" i="0" lang="ru-RU" sz="10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2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42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символ, круг, Графика, логотип&#10;&#10;Автоматически созданное описание" id="135" name="Google Shape;135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39898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Пустой слайд">
  <p:cSld name="7_Пустой слайд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3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3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43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5" name="Google Shape;145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6" name="Google Shape;14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3" name="Google Shape;15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устой слайд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9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4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0" i="0" sz="1351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7" name="Google Shape;177;p49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78" name="Google Shape;178;p4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9" name="Google Shape;179;p4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0" name="Google Shape;180;p4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1" name="Google Shape;181;p4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4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83" name="Google Shape;183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9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9"/>
          <p:cNvPicPr preferRelativeResize="0"/>
          <p:nvPr/>
        </p:nvPicPr>
        <p:blipFill rotWithShape="1">
          <a:blip r:embed="rId5">
            <a:alphaModFix/>
          </a:blip>
          <a:srcRect b="91527" l="-1" r="94682" t="0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6781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7471" y="6455213"/>
            <a:ext cx="4334632" cy="298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0" name="Google Shape;170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en.wikipedia.org/wiki/Agriculture_in_Russia" TargetMode="External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yberleninka.ru/article/n/obzor-rynka-selskohozyaystvennyh-robotov-i-ih-vliyanie-na-ekonomicheskoe-razvitie" TargetMode="External"/><Relationship Id="rId4" Type="http://schemas.openxmlformats.org/officeDocument/2006/relationships/hyperlink" Target="https://cyberleninka.ru/article/n/obzor-rynka-selskohozyaystvennyh-robotov-i-ih-vliyanie-na-ekonomicheskoe-razviti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ggeek.net/ru-blog/top-5-reshenij-po-sputnikovomu-monitoringu-posevov" TargetMode="External"/><Relationship Id="rId4" Type="http://schemas.openxmlformats.org/officeDocument/2006/relationships/hyperlink" Target="https://rb.ru/longread/agrotech-investments/" TargetMode="External"/><Relationship Id="rId5" Type="http://schemas.openxmlformats.org/officeDocument/2006/relationships/hyperlink" Target="https://aggeek.net/ru-blog/top-5-reshenij-po-sputnikovomu-monitoringu-posevov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robspider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Стартап-акселератор</a:t>
            </a:r>
            <a:endParaRPr/>
          </a:p>
        </p:txBody>
      </p:sp>
      <p:sp>
        <p:nvSpPr>
          <p:cNvPr id="196" name="Google Shape;196;p2"/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«Космос для жизни»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/>
          <p:cNvSpPr txBox="1"/>
          <p:nvPr/>
        </p:nvSpPr>
        <p:spPr>
          <a:xfrm>
            <a:off x="2377350" y="1782257"/>
            <a:ext cx="7437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Работ-паук исследователь параметров растениеводства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2525249" y="3305698"/>
            <a:ext cx="7141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Робот-паук исследователь параметров растениеводства - это инновационный проект, направленный на создание самоходного устройства, способного определять состояние растений и параметры окружающей среды с помощью машинного зрения и датчиков.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"/>
          <p:cNvSpPr txBox="1"/>
          <p:nvPr/>
        </p:nvSpPr>
        <p:spPr>
          <a:xfrm>
            <a:off x="2358189" y="1317402"/>
            <a:ext cx="7162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625250" y="2013150"/>
            <a:ext cx="70941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ru-RU" sz="1100">
                <a:solidFill>
                  <a:schemeClr val="dk1"/>
                </a:solidFill>
              </a:rPr>
              <a:t>Проект относится к </a:t>
            </a:r>
            <a:r>
              <a:rPr b="1" lang="ru-RU" sz="1100">
                <a:solidFill>
                  <a:schemeClr val="dk1"/>
                </a:solidFill>
              </a:rPr>
              <a:t>“Технетике”</a:t>
            </a:r>
            <a:r>
              <a:rPr lang="ru-RU" sz="1100">
                <a:solidFill>
                  <a:schemeClr val="dk1"/>
                </a:solidFill>
              </a:rPr>
              <a:t> рынка НТИ - разработке и применению роботов, мехатронных систем, нейронных интерфейсов и искусственного интеллекта.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-RU" sz="1100">
                <a:solidFill>
                  <a:schemeClr val="dk1"/>
                </a:solidFill>
              </a:rPr>
              <a:t>Идея проекта - создать робота-паука, который анализирует состояние растений и параметры окружающей среды с помощью машинного зрения и датчиков, и управляется нейронным интерфейсом.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-RU" sz="1100">
                <a:solidFill>
                  <a:schemeClr val="dk1"/>
                </a:solidFill>
              </a:rPr>
              <a:t>Основные технологические параметры проекта: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Конструкция робота-паука</a:t>
            </a:r>
            <a:r>
              <a:rPr lang="ru-RU" sz="1100">
                <a:solidFill>
                  <a:schemeClr val="dk1"/>
                </a:solidFill>
              </a:rPr>
              <a:t>: Восемь ножек, камера, микрофон, динамик и антенна.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Машинное зрение</a:t>
            </a:r>
            <a:r>
              <a:rPr lang="ru-RU" sz="1100">
                <a:solidFill>
                  <a:schemeClr val="dk1"/>
                </a:solidFill>
              </a:rPr>
              <a:t>: Распознавание растений, определение их здоровья, выявление болезней и вредителей, классификация по сортам и урожайности.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Датчики</a:t>
            </a:r>
            <a:r>
              <a:rPr lang="ru-RU" sz="1100">
                <a:solidFill>
                  <a:schemeClr val="dk1"/>
                </a:solidFill>
              </a:rPr>
              <a:t>: Температура, влажность воздуха и почвы, освещенность, pH и уровень азота в почве.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Нейронный интерфейс</a:t>
            </a:r>
            <a:r>
              <a:rPr lang="ru-RU" sz="1100">
                <a:solidFill>
                  <a:schemeClr val="dk1"/>
                </a:solidFill>
              </a:rPr>
              <a:t>: Получение команд от оператора с помощью ЭЭГ или других методов, обмен данными и координация действий с другими роботами-пауками через нейронную сеть.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-RU" sz="1100">
                <a:solidFill>
                  <a:schemeClr val="dk1"/>
                </a:solidFill>
              </a:rPr>
              <a:t>Технологические риски проекта: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Сложность разработки</a:t>
            </a:r>
            <a:r>
              <a:rPr lang="ru-RU" sz="1100">
                <a:solidFill>
                  <a:schemeClr val="dk1"/>
                </a:solidFill>
              </a:rPr>
              <a:t>: Высокая квалификация и опыт, большие затраты на материалы, оборудование и тестирование.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Низкая надежность</a:t>
            </a:r>
            <a:r>
              <a:rPr lang="ru-RU" sz="1100">
                <a:solidFill>
                  <a:schemeClr val="dk1"/>
                </a:solidFill>
              </a:rPr>
              <a:t>: Механические повреждения, сбои программного обеспечения, помехи в связи, взлом или кража.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Негативное воздействие на окружающую среду</a:t>
            </a:r>
            <a:r>
              <a:rPr lang="ru-RU" sz="1100">
                <a:solidFill>
                  <a:schemeClr val="dk1"/>
                </a:solidFill>
              </a:rPr>
              <a:t>: Ущерб растениям или почве при перемещении по полю, загрязнение окружающей среды при изготовлении, использовании или утилизации.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209" name="Google Shape;20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8000" y="2013158"/>
            <a:ext cx="4167849" cy="416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/>
        </p:nvSpPr>
        <p:spPr>
          <a:xfrm>
            <a:off x="2662417" y="1351777"/>
            <a:ext cx="6094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5456075" y="2346850"/>
            <a:ext cx="6094800" cy="36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Сельское хозяйство в России является важной частью экономики Российской Федерации, но сталкивается с рядом проблем, связанных с изменением климата, лесными пожарами, вырубкой лесов, низкой урожайностью и неэффективным использованием ресурсов</a:t>
            </a:r>
            <a:endParaRPr sz="1200" u="sng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Одна из проблем - это отсутствие достоверной информации о фактическом состоянии растений в процессе роста и параметрах окружающей среды, которые влияют на их развитие. Это приводит к потере урожая, снижению качества продукции, увеличению затрат на удобрения, пестициды и полив.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Существующие методы мониторинга растений и почвы недостаточно эффективны, так как они требуют большого количества ручного труда, времени и денег. Кроме того, они не могут обеспечить полноту и точность данных, а также оперативность их обработки и анализа.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>
                <a:solidFill>
                  <a:schemeClr val="dk1"/>
                </a:solidFill>
              </a:rPr>
              <a:t>Поэтому существует потребность в создании нового технологического решения, которое бы позволило получать достоверную информацию о состоянии растений и параметрах окружающей среды в режиме реального времени, а также использовать эту информацию для оптимизации процессов растениеводства.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16" name="Google Shape;21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675" y="1997975"/>
            <a:ext cx="4457851" cy="445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 txBox="1"/>
          <p:nvPr/>
        </p:nvSpPr>
        <p:spPr>
          <a:xfrm>
            <a:off x="4690597" y="144115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222" name="Google Shape;222;p7"/>
          <p:cNvSpPr txBox="1"/>
          <p:nvPr/>
        </p:nvSpPr>
        <p:spPr>
          <a:xfrm>
            <a:off x="5153971" y="2355642"/>
            <a:ext cx="60948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Разработка робота-паука, способного перемещаться по полю и собирать данные о растениях и окружающей среде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Применение машинного зрения для определения состояния растений и выявления проблем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Локальный контроль и оптимизация параметров растениеводства с помощью облачной платформы и мобильного приложения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Повышение урожайности и снижение затрат на сельское хозяйство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/>
              <a:t>Детали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Робот-паук имеет габаритные размеры 500мм х 700мм х 300мм и массу 40 кг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Робот-паук оснащен аккумулятором емкостью 30 Ач, который позволяет работать до 4 часов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Робот-паук использует 3 электропривода для перемещения по полю и 6 датчиков для измерения температуры, влажности воздуха и почвы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Робот-паук имеет 3 камеры машинного зрения, которые анализируют состояние растений, наличие вредителей и болезней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Робот-паук передает данные в облако, где они обрабатываются и формируются рекомендации по агротехническим мероприятиям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-RU" sz="1200"/>
              <a:t>Робот-паук может быть управляем с помощью мобильного приложения, которое также показывает текущие параметры растениеводства и окружающей среды</a:t>
            </a:r>
            <a:endParaRPr sz="1200"/>
          </a:p>
        </p:txBody>
      </p:sp>
      <p:pic>
        <p:nvPicPr>
          <p:cNvPr id="223" name="Google Shape;22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825" y="2200737"/>
            <a:ext cx="4465713" cy="446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/>
          <p:nvPr/>
        </p:nvSpPr>
        <p:spPr>
          <a:xfrm>
            <a:off x="3048575" y="1197669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29" name="Google Shape;229;p8"/>
          <p:cNvSpPr txBox="1"/>
          <p:nvPr/>
        </p:nvSpPr>
        <p:spPr>
          <a:xfrm>
            <a:off x="6465126" y="2496100"/>
            <a:ext cx="5421600" cy="3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ru-RU" sz="1100">
                <a:solidFill>
                  <a:schemeClr val="dk1"/>
                </a:solidFill>
              </a:rPr>
              <a:t>Робот-паук - это инновационное устройство для мониторинга и оптимизации растениеводства, которое разрабатывается в рамках проекта СтС-307153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ru-RU" sz="1100">
                <a:solidFill>
                  <a:schemeClr val="dk1"/>
                </a:solidFill>
              </a:rPr>
              <a:t>Робот-паук собирает данные о растениях и окружающей среде с помощью машинного зрения и датчиков, которые измеряют температуру, влажность воздуха и почвы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ru-RU" sz="1100">
                <a:solidFill>
                  <a:schemeClr val="dk1"/>
                </a:solidFill>
              </a:rPr>
              <a:t>Робот-паук передает данные в облако, где они анализируются и формируются рекомендации по агротехническим мероприятиям, таким как полив, удобрение, защита от вредителей и болезней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ru-RU" sz="1100">
                <a:solidFill>
                  <a:schemeClr val="dk1"/>
                </a:solidFill>
              </a:rPr>
              <a:t>Робот-паук может быть управляем с помощью мобильного приложения, которое также показывает текущие параметры растениеводства и окружающей среды, а также позволяет выбирать маршрут перемещения робота по полю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ru-RU" sz="1100">
                <a:solidFill>
                  <a:schemeClr val="dk1"/>
                </a:solidFill>
              </a:rPr>
              <a:t>Робот-паук помогает повысить урожайность и снизить затраты на сельское хозяйство, так как он позволяет определять состояние растений и выявлять проблемы в реальном времени, а также контролировать и оптимизировать параметры растениеводства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230" name="Google Shape;23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400" y="2047925"/>
            <a:ext cx="4996375" cy="4267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/>
        </p:nvSpPr>
        <p:spPr>
          <a:xfrm>
            <a:off x="2828697" y="1248757"/>
            <a:ext cx="6094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Рост, рынок и потенциальные заказчики</a:t>
            </a:r>
            <a:endParaRPr/>
          </a:p>
        </p:txBody>
      </p:sp>
      <p:sp>
        <p:nvSpPr>
          <p:cNvPr id="236" name="Google Shape;236;p9"/>
          <p:cNvSpPr txBox="1"/>
          <p:nvPr/>
        </p:nvSpPr>
        <p:spPr>
          <a:xfrm>
            <a:off x="1671300" y="2852750"/>
            <a:ext cx="88494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Наш стартап </a:t>
            </a:r>
            <a:r>
              <a:rPr b="1" lang="ru-RU">
                <a:solidFill>
                  <a:schemeClr val="dk1"/>
                </a:solidFill>
              </a:rPr>
              <a:t>Робот-паук</a:t>
            </a:r>
            <a:r>
              <a:rPr lang="ru-RU">
                <a:solidFill>
                  <a:schemeClr val="dk1"/>
                </a:solidFill>
              </a:rPr>
              <a:t> предлагает уникальное решение для мониторинга и анализа растений и окружающей среды с помощью самоходного прибора, оснащенного камерой и датчиками.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Наша цель - создать </a:t>
            </a:r>
            <a:r>
              <a:rPr b="1" lang="ru-RU">
                <a:solidFill>
                  <a:schemeClr val="dk1"/>
                </a:solidFill>
              </a:rPr>
              <a:t>опытный образец</a:t>
            </a:r>
            <a:r>
              <a:rPr lang="ru-RU">
                <a:solidFill>
                  <a:schemeClr val="dk1"/>
                </a:solidFill>
              </a:rPr>
              <a:t> робота-паука и провести </a:t>
            </a:r>
            <a:r>
              <a:rPr b="1" lang="ru-RU">
                <a:solidFill>
                  <a:schemeClr val="dk1"/>
                </a:solidFill>
              </a:rPr>
              <a:t>исследования</a:t>
            </a:r>
            <a:r>
              <a:rPr lang="ru-RU">
                <a:solidFill>
                  <a:schemeClr val="dk1"/>
                </a:solidFill>
              </a:rPr>
              <a:t> его работы на полевых условиях, а также привлечь </a:t>
            </a:r>
            <a:r>
              <a:rPr b="1" lang="ru-RU">
                <a:solidFill>
                  <a:schemeClr val="dk1"/>
                </a:solidFill>
              </a:rPr>
              <a:t>инвесторов</a:t>
            </a:r>
            <a:r>
              <a:rPr lang="ru-RU">
                <a:solidFill>
                  <a:schemeClr val="dk1"/>
                </a:solidFill>
              </a:rPr>
              <a:t> и </a:t>
            </a:r>
            <a:r>
              <a:rPr b="1" lang="ru-RU">
                <a:solidFill>
                  <a:schemeClr val="dk1"/>
                </a:solidFill>
              </a:rPr>
              <a:t>клиентов</a:t>
            </a:r>
            <a:r>
              <a:rPr lang="ru-RU">
                <a:solidFill>
                  <a:schemeClr val="dk1"/>
                </a:solidFill>
              </a:rPr>
              <a:t> для серийного производства и маркетинга.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Наш </a:t>
            </a:r>
            <a:r>
              <a:rPr b="1" lang="ru-RU">
                <a:solidFill>
                  <a:schemeClr val="dk1"/>
                </a:solidFill>
              </a:rPr>
              <a:t>рынок</a:t>
            </a:r>
            <a:r>
              <a:rPr lang="ru-RU">
                <a:solidFill>
                  <a:schemeClr val="dk1"/>
                </a:solidFill>
              </a:rPr>
              <a:t> - сельскохозяйственные организации в </a:t>
            </a:r>
            <a:r>
              <a:rPr b="1" lang="ru-RU">
                <a:solidFill>
                  <a:schemeClr val="dk1"/>
                </a:solidFill>
              </a:rPr>
              <a:t>России</a:t>
            </a:r>
            <a:r>
              <a:rPr lang="ru-RU">
                <a:solidFill>
                  <a:schemeClr val="dk1"/>
                </a:solidFill>
              </a:rPr>
              <a:t>, которые нуждаются в точном земледелии и повышении урожайности. По нашим оценкам, потенциал рынка составляет </a:t>
            </a:r>
            <a:r>
              <a:rPr b="1" lang="ru-RU">
                <a:solidFill>
                  <a:schemeClr val="dk1"/>
                </a:solidFill>
              </a:rPr>
              <a:t>порядка 100 тысяч штук</a:t>
            </a:r>
            <a:r>
              <a:rPr lang="ru-RU">
                <a:solidFill>
                  <a:schemeClr val="dk1"/>
                </a:solidFill>
              </a:rPr>
              <a:t> роботов-пауков.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Наш </a:t>
            </a:r>
            <a:r>
              <a:rPr b="1" lang="ru-RU">
                <a:solidFill>
                  <a:schemeClr val="dk1"/>
                </a:solidFill>
              </a:rPr>
              <a:t>график роста</a:t>
            </a:r>
            <a:r>
              <a:rPr lang="ru-RU">
                <a:solidFill>
                  <a:schemeClr val="dk1"/>
                </a:solidFill>
              </a:rPr>
              <a:t> показывает, что мы планируем начать продажи роботов-пауков в </a:t>
            </a:r>
            <a:r>
              <a:rPr b="1" lang="ru-RU">
                <a:solidFill>
                  <a:schemeClr val="dk1"/>
                </a:solidFill>
              </a:rPr>
              <a:t>2024 году</a:t>
            </a:r>
            <a:r>
              <a:rPr lang="ru-RU">
                <a:solidFill>
                  <a:schemeClr val="dk1"/>
                </a:solidFill>
              </a:rPr>
              <a:t>, после получения необходимых сертификатов и лицензий. Мы ожидаем, что наша выручка будет увеличиваться с каждым годом, достигая </a:t>
            </a:r>
            <a:r>
              <a:rPr b="1" lang="ru-RU">
                <a:solidFill>
                  <a:schemeClr val="dk1"/>
                </a:solidFill>
              </a:rPr>
              <a:t>1 миллиарда рублей</a:t>
            </a:r>
            <a:r>
              <a:rPr lang="ru-RU">
                <a:solidFill>
                  <a:schemeClr val="dk1"/>
                </a:solidFill>
              </a:rPr>
              <a:t> в </a:t>
            </a:r>
            <a:r>
              <a:rPr b="1" lang="ru-RU">
                <a:solidFill>
                  <a:schemeClr val="dk1"/>
                </a:solidFill>
              </a:rPr>
              <a:t>2027 году</a:t>
            </a:r>
            <a:r>
              <a:rPr lang="ru-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 txBox="1"/>
          <p:nvPr/>
        </p:nvSpPr>
        <p:spPr>
          <a:xfrm>
            <a:off x="2930548" y="1276151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</a:t>
            </a:r>
            <a:endParaRPr/>
          </a:p>
        </p:txBody>
      </p:sp>
      <p:sp>
        <p:nvSpPr>
          <p:cNvPr id="242" name="Google Shape;242;p19"/>
          <p:cNvSpPr txBox="1"/>
          <p:nvPr/>
        </p:nvSpPr>
        <p:spPr>
          <a:xfrm>
            <a:off x="1117945" y="2395156"/>
            <a:ext cx="6094800" cy="3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Рынок роботов-пауков</a:t>
            </a:r>
            <a:r>
              <a:rPr lang="ru-RU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для мониторинга растений — это часть рынка сельскохозяйственных технологий, который в 2020 году составил $1,1 млрд и к 2025 году может вырасти до $3,1 млрд 1</a:t>
            </a:r>
            <a:r>
              <a:rPr lang="ru-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Основные потребители</a:t>
            </a:r>
            <a:r>
              <a:rPr lang="ru-RU">
                <a:solidFill>
                  <a:schemeClr val="dk1"/>
                </a:solidFill>
              </a:rPr>
              <a:t> роботов-пауков — это сельскохозяйственные организации в России, которые нуждаются в точном земледелии и повышении урожайности. По нашим оценкам, потенциал рынка составляет порядка 100 тысяч штук роботов-пауков.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Конкурентное преимущество</a:t>
            </a:r>
            <a:r>
              <a:rPr lang="ru-RU">
                <a:solidFill>
                  <a:schemeClr val="dk1"/>
                </a:solidFill>
              </a:rPr>
              <a:t> нашего стартапа — это уникальная технология машинного зрения и датчиков, которая позволяет определять состояние растений и выявлять проблемы в реальном времени, а также контролировать и оптимизировать параметры растениеводства.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/>
          <p:nvPr/>
        </p:nvSpPr>
        <p:spPr>
          <a:xfrm>
            <a:off x="2744919" y="1197667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623624" y="2251025"/>
            <a:ext cx="10337400" cy="4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Конкуренты</a:t>
            </a:r>
            <a:r>
              <a:rPr lang="ru-RU">
                <a:solidFill>
                  <a:schemeClr val="dk1"/>
                </a:solidFill>
              </a:rPr>
              <a:t> нашего стартапа — это компании, которые предлагают решения для мониторинга растений с использованием дронов, спутников или сенсоров.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Примеры конкурентов</a:t>
            </a:r>
            <a:r>
              <a:rPr lang="ru-RU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АгроДронГрупп — российский стартап, который создает систему мониторинга состояния посевных площадей и здоровья растений с использованием дронов</a:t>
            </a:r>
            <a:r>
              <a:rPr lang="ru-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Farmers Edge — канадская компания, которая предоставляет платформу для спутникового мониторинга посевов, погоды, телеметрии и скаутинга</a:t>
            </a:r>
            <a:r>
              <a:rPr lang="ru-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</a:rPr>
              <a:t>iris! </a:t>
            </a:r>
            <a:r>
              <a:rPr lang="ru-RU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— немецкий стартап, который разработал робота для мониторинга растений в теплицах, способного прогнозировать стресс растений и обладающего уникальным интеллектом</a:t>
            </a:r>
            <a:r>
              <a:rPr lang="ru-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Наши преимущества</a:t>
            </a:r>
            <a:r>
              <a:rPr lang="ru-RU">
                <a:solidFill>
                  <a:schemeClr val="dk1"/>
                </a:solidFill>
              </a:rPr>
              <a:t> перед конкурентами: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</a:rPr>
              <a:t>Наш робот-паук может работать в любых условиях, не зависит от погоды, облачности или доступности спутников.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</a:rPr>
              <a:t>Наш робот-паук может собирать данные с высокой точностью и разрешением, а также взаимодействовать с растениями, например, проводить обрезку или опыление.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</a:rPr>
              <a:t>Наш робот-паук может адаптироваться к разным видам растений и их фенологическим стадиям, а также обучаться на своем опыте и опыте других роботов-пауков.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1"/>
          <p:cNvSpPr txBox="1"/>
          <p:nvPr/>
        </p:nvSpPr>
        <p:spPr>
          <a:xfrm>
            <a:off x="2670437" y="1425687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54" name="Google Shape;254;p21"/>
          <p:cNvSpPr txBox="1"/>
          <p:nvPr/>
        </p:nvSpPr>
        <p:spPr>
          <a:xfrm>
            <a:off x="876950" y="2529675"/>
            <a:ext cx="10533300" cy="25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Наша идея заключается в том, чтобы продавать роботов-пауков и предоставлять услуги по их обслуживанию и консультированию по агротехнике.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хотим работать с региональными представителями, которые будут продвигать наш продукт среди сельхозпроизводителей.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считаем, что наш продукт будет востребован на рынке России и стран СНГ, где есть потенциал для развития сельского хозяйства с применением инноваций.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уверены в успехе нашего проекта и прогнозируем, что в течение первых двух лет мы сможем реализовать не менее 100 роботов-пауков по цене 1 млн рублей за единицу, а также заработать на услугах по обслуживанию и консультациям еще 10% от этой суммы. Таким образом, наш оборот составит 110 млн рублей, а чистая прибыль 22 млн рублей. В третий год мы планируем удвоить наши показатели и достигнуть прибыли в 44 млн рублей.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"/>
          <p:cNvSpPr txBox="1"/>
          <p:nvPr/>
        </p:nvSpPr>
        <p:spPr>
          <a:xfrm>
            <a:off x="4703199" y="1116459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</p:txBody>
      </p:sp>
      <p:sp>
        <p:nvSpPr>
          <p:cNvPr id="260" name="Google Shape;260;p22"/>
          <p:cNvSpPr txBox="1"/>
          <p:nvPr/>
        </p:nvSpPr>
        <p:spPr>
          <a:xfrm>
            <a:off x="343750" y="1834275"/>
            <a:ext cx="104250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получили 1 млн рублей грант и планируем запустить пилотный проект в 2024 году, чтобы проверить нашу идею на практике и показать ее преимущества потенциальным клиентам и инвесторам.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рассчитали зону устойчивого роста нашей компании и увидели, что мы достигнем безубыточности в 2028 году и получим прибыль в размере 200 млн рублей в 2029 году.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определили потребность в оборотном капитале, который необходим для финансирования текущей деятельности нашего стартапа, и установили, что он составляет 10 млн рублей в 2025 году и увеличивается до 50 млн рублей в 2029 году.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надеемся, что результаты пилотного проекта будут впечатляющими и помогут нам привлечь инвесторов для дальнейшего развития нашего стартапа.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"/>
          <p:cNvSpPr txBox="1"/>
          <p:nvPr/>
        </p:nvSpPr>
        <p:spPr>
          <a:xfrm>
            <a:off x="4608094" y="137240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</a:t>
            </a:r>
            <a:endParaRPr/>
          </a:p>
        </p:txBody>
      </p:sp>
      <p:sp>
        <p:nvSpPr>
          <p:cNvPr id="266" name="Google Shape;266;p23"/>
          <p:cNvSpPr txBox="1"/>
          <p:nvPr/>
        </p:nvSpPr>
        <p:spPr>
          <a:xfrm>
            <a:off x="1103575" y="2493000"/>
            <a:ext cx="100800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Нам нужно </a:t>
            </a:r>
            <a:r>
              <a:rPr b="1" lang="ru-RU">
                <a:solidFill>
                  <a:schemeClr val="dk1"/>
                </a:solidFill>
              </a:rPr>
              <a:t>10 млн рублей</a:t>
            </a:r>
            <a:r>
              <a:rPr lang="ru-RU">
                <a:solidFill>
                  <a:schemeClr val="dk1"/>
                </a:solidFill>
              </a:rPr>
              <a:t> на разработку и тестирование опытного образца робота-паука, а также на получение необходимых сертификатов и лицензий.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Мы предлагаем инвестору </a:t>
            </a:r>
            <a:r>
              <a:rPr b="1" lang="ru-RU">
                <a:solidFill>
                  <a:schemeClr val="dk1"/>
                </a:solidFill>
              </a:rPr>
              <a:t>20% долю</a:t>
            </a:r>
            <a:r>
              <a:rPr lang="ru-RU">
                <a:solidFill>
                  <a:schemeClr val="dk1"/>
                </a:solidFill>
              </a:rPr>
              <a:t> в нашем стартапе за инвестирование в наш проект. Мы оцениваем наш стартап в </a:t>
            </a:r>
            <a:r>
              <a:rPr b="1" lang="ru-RU">
                <a:solidFill>
                  <a:schemeClr val="dk1"/>
                </a:solidFill>
              </a:rPr>
              <a:t>50 млн рублей</a:t>
            </a:r>
            <a:r>
              <a:rPr lang="ru-RU">
                <a:solidFill>
                  <a:schemeClr val="dk1"/>
                </a:solidFill>
              </a:rPr>
              <a:t> на основе нашего потенциала рынка и конкурентных преимуществ.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Мы обещаем инвестору </a:t>
            </a:r>
            <a:r>
              <a:rPr b="1" lang="ru-RU">
                <a:solidFill>
                  <a:schemeClr val="dk1"/>
                </a:solidFill>
              </a:rPr>
              <a:t>высокую доходность</a:t>
            </a:r>
            <a:r>
              <a:rPr lang="ru-RU">
                <a:solidFill>
                  <a:schemeClr val="dk1"/>
                </a:solidFill>
              </a:rPr>
              <a:t> от нашего проекта, так как мы планируем начать продажи роботов-пауков в 2024 году и достичь прибыли в 44 млн рублей в 2027 году. Мы рассчитываем, что срок возврата инвестиций составит </a:t>
            </a:r>
            <a:r>
              <a:rPr b="1" lang="ru-RU">
                <a:solidFill>
                  <a:schemeClr val="dk1"/>
                </a:solidFill>
              </a:rPr>
              <a:t>4 года</a:t>
            </a:r>
            <a:r>
              <a:rPr lang="ru-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</a:rPr>
              <a:t>Мы предусматриваем </a:t>
            </a:r>
            <a:r>
              <a:rPr b="1" lang="ru-RU">
                <a:solidFill>
                  <a:schemeClr val="dk1"/>
                </a:solidFill>
              </a:rPr>
              <a:t>два возможных пути выхода</a:t>
            </a:r>
            <a:r>
              <a:rPr lang="ru-RU">
                <a:solidFill>
                  <a:schemeClr val="dk1"/>
                </a:solidFill>
              </a:rPr>
              <a:t> инвестора из проекта: продажа своей доли другому инвестору или участие в IPO нашего стартапа.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"/>
          <p:cNvSpPr txBox="1"/>
          <p:nvPr/>
        </p:nvSpPr>
        <p:spPr>
          <a:xfrm>
            <a:off x="3048596" y="1197579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Риски</a:t>
            </a:r>
            <a:endParaRPr/>
          </a:p>
        </p:txBody>
      </p:sp>
      <p:sp>
        <p:nvSpPr>
          <p:cNvPr id="272" name="Google Shape;272;p24"/>
          <p:cNvSpPr txBox="1"/>
          <p:nvPr/>
        </p:nvSpPr>
        <p:spPr>
          <a:xfrm>
            <a:off x="730799" y="1999000"/>
            <a:ext cx="107304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Санкции и ограничения</a:t>
            </a:r>
            <a:r>
              <a:rPr lang="ru-RU">
                <a:solidFill>
                  <a:schemeClr val="dk1"/>
                </a:solidFill>
              </a:rPr>
              <a:t> на импорт ресурсов и технологий для роботов-пауков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Низкий спрос</a:t>
            </a:r>
            <a:r>
              <a:rPr lang="ru-RU">
                <a:solidFill>
                  <a:schemeClr val="dk1"/>
                </a:solidFill>
              </a:rPr>
              <a:t> на продукт из-за недооценки, высокой цены и сложности обслуживания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Конкуренция</a:t>
            </a:r>
            <a:r>
              <a:rPr lang="ru-RU">
                <a:solidFill>
                  <a:schemeClr val="dk1"/>
                </a:solidFill>
              </a:rPr>
              <a:t> с другими решениями мониторинга и оптимизации растениеводства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Нарушение прав</a:t>
            </a:r>
            <a:r>
              <a:rPr lang="ru-RU">
                <a:solidFill>
                  <a:schemeClr val="dk1"/>
                </a:solidFill>
              </a:rPr>
              <a:t> на интеллектуальную собственность, патенты или лицензии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ru-RU">
                <a:solidFill>
                  <a:schemeClr val="dk1"/>
                </a:solidFill>
              </a:rPr>
              <a:t>Отсутствие квалифицированных кадров</a:t>
            </a:r>
            <a:r>
              <a:rPr lang="ru-RU">
                <a:solidFill>
                  <a:schemeClr val="dk1"/>
                </a:solidFill>
              </a:rPr>
              <a:t> для работы в команде и с клиентами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Для преодоления рисков мы планируем: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Искать и использовать отечественные или независимые источники поставок и разрабатывать собственные технологии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Проводить маркетинговые исследования и анализы потребностей и ожиданий целевой аудитории, а также разрабатывать стратегии продвижения и продажи продукта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Отслеживать и анализировать действия конкурентов и постоянно улучшать качество, функциональность и ценовую конкурентоспособность нашего продукта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Защищать наши права на интеллектуальную собственность, патенты и лицензии, а также соблюдать права и требования других правообладателей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Привлекать и обучать квалифицированных специалистов для работы в нашей команде, а также создавать партнерские отношения с учебными и научными учреждениями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/>
          <p:nvPr/>
        </p:nvSpPr>
        <p:spPr>
          <a:xfrm>
            <a:off x="2600540" y="1200525"/>
            <a:ext cx="60948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Интеллектуальная собственность</a:t>
            </a:r>
            <a:endParaRPr/>
          </a:p>
        </p:txBody>
      </p:sp>
      <p:sp>
        <p:nvSpPr>
          <p:cNvPr id="278" name="Google Shape;278;p25"/>
          <p:cNvSpPr txBox="1"/>
          <p:nvPr/>
        </p:nvSpPr>
        <p:spPr>
          <a:xfrm>
            <a:off x="778425" y="2541650"/>
            <a:ext cx="10030800" cy="25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Наш проект основан на уникальной идее создания робота-паука, который будет исследовать параметры растениеводства и помогать фермерам улучшать свои урожаи.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Наша идея требует защиты следующих объектов интеллектуальной собственности: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</a:rPr>
              <a:t>Патент на изобретение “Робот-паук для мониторинга растений и окружающей среды” (планируется подать заявку в ФИПС в ближайшее время)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ru-RU">
                <a:solidFill>
                  <a:schemeClr val="dk1"/>
                </a:solidFill>
              </a:rPr>
              <a:t>Свидетельство о регистрации программы для ЭВМ “Платформа для анализа данных с робота-паука” (планируется разработать и зарегистрировать программу в течение года)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-RU">
                <a:solidFill>
                  <a:schemeClr val="dk1"/>
                </a:solidFill>
              </a:rPr>
              <a:t>Мы планируем оформить права на интеллектуальную собственность на наш стартап и его основателей, а также заключать договоры с партнерами, поставщиками и клиентами, которые будут уважать и соблюдать наши права и интересы.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6"/>
          <p:cNvSpPr txBox="1"/>
          <p:nvPr/>
        </p:nvSpPr>
        <p:spPr>
          <a:xfrm>
            <a:off x="3048572" y="1098578"/>
            <a:ext cx="609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Дорожная карта проекта</a:t>
            </a:r>
            <a:endParaRPr/>
          </a:p>
        </p:txBody>
      </p:sp>
      <p:sp>
        <p:nvSpPr>
          <p:cNvPr id="284" name="Google Shape;284;p26"/>
          <p:cNvSpPr txBox="1"/>
          <p:nvPr/>
        </p:nvSpPr>
        <p:spPr>
          <a:xfrm>
            <a:off x="1138849" y="2069575"/>
            <a:ext cx="10346100" cy="35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1" lang="ru-RU" sz="1100">
                <a:solidFill>
                  <a:schemeClr val="dk1"/>
                </a:solidFill>
              </a:rPr>
              <a:t>2024 год</a:t>
            </a:r>
            <a:r>
              <a:rPr lang="ru-RU" sz="1100">
                <a:solidFill>
                  <a:schemeClr val="dk1"/>
                </a:solidFill>
              </a:rPr>
              <a:t>: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 квартал</a:t>
            </a:r>
            <a:r>
              <a:rPr lang="ru-RU" sz="1100">
                <a:solidFill>
                  <a:schemeClr val="dk1"/>
                </a:solidFill>
              </a:rPr>
              <a:t>: Разработка и тестирование опытного образца робота-паука, получение необходимых сертификатов и лицензий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II квартал</a:t>
            </a:r>
            <a:r>
              <a:rPr lang="ru-RU" sz="1100">
                <a:solidFill>
                  <a:schemeClr val="dk1"/>
                </a:solidFill>
              </a:rPr>
              <a:t>: Запуск пилотного проекта на одном из сельскохозяйственных предприятий, сбор и анализ обратной связи от клиентов и потенциальных инвесторов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III квартал</a:t>
            </a:r>
            <a:r>
              <a:rPr lang="ru-RU" sz="1100">
                <a:solidFill>
                  <a:schemeClr val="dk1"/>
                </a:solidFill>
              </a:rPr>
              <a:t>: Улучшение качества и функциональности робота-паука, разработка маркетинговой стратегии и бизнес-модели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IV квартал</a:t>
            </a:r>
            <a:r>
              <a:rPr lang="ru-RU" sz="1100">
                <a:solidFill>
                  <a:schemeClr val="dk1"/>
                </a:solidFill>
              </a:rPr>
              <a:t>: Начало серийного производства и продажи роботов-пауков, привлечение первых заказов и доходов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1" lang="ru-RU" sz="1100">
                <a:solidFill>
                  <a:schemeClr val="dk1"/>
                </a:solidFill>
              </a:rPr>
              <a:t>2025 год</a:t>
            </a:r>
            <a:r>
              <a:rPr lang="ru-RU" sz="1100">
                <a:solidFill>
                  <a:schemeClr val="dk1"/>
                </a:solidFill>
              </a:rPr>
              <a:t>: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 квартал</a:t>
            </a:r>
            <a:r>
              <a:rPr lang="ru-RU" sz="1100">
                <a:solidFill>
                  <a:schemeClr val="dk1"/>
                </a:solidFill>
              </a:rPr>
              <a:t>: Расширение рынка и увеличение объема продаж, поиск и заключение партнерских соглашений с региональными представителями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II квартал</a:t>
            </a:r>
            <a:r>
              <a:rPr lang="ru-RU" sz="1100">
                <a:solidFill>
                  <a:schemeClr val="dk1"/>
                </a:solidFill>
              </a:rPr>
              <a:t>: Внедрение новых технологий и функций в робота-паука, таких как нейронный интерфейс, обрезка и опыление растений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III квартал</a:t>
            </a:r>
            <a:r>
              <a:rPr lang="ru-RU" sz="1100">
                <a:solidFill>
                  <a:schemeClr val="dk1"/>
                </a:solidFill>
              </a:rPr>
              <a:t>: Повышение надежности и безопасности робота-паука, защита прав на интеллектуальную собственность, патенты и лицензии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IV квартал</a:t>
            </a:r>
            <a:r>
              <a:rPr lang="ru-RU" sz="1100">
                <a:solidFill>
                  <a:schemeClr val="dk1"/>
                </a:solidFill>
              </a:rPr>
              <a:t>: Достижение безубыточности и получение прибыли в размере 22 млн рублей, привлечение дополнительных инвестиций для дальнейшего развития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1" lang="ru-RU" sz="1100">
                <a:solidFill>
                  <a:schemeClr val="dk1"/>
                </a:solidFill>
              </a:rPr>
              <a:t>2026 год</a:t>
            </a:r>
            <a:r>
              <a:rPr lang="ru-RU" sz="1100">
                <a:solidFill>
                  <a:schemeClr val="dk1"/>
                </a:solidFill>
              </a:rPr>
              <a:t>: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 квартал</a:t>
            </a:r>
            <a:r>
              <a:rPr lang="ru-RU" sz="1100">
                <a:solidFill>
                  <a:schemeClr val="dk1"/>
                </a:solidFill>
              </a:rPr>
              <a:t>: Вход на международный рынок, освоение новых сегментов и ниш, участие в выставках и конкурсах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II квартал</a:t>
            </a:r>
            <a:r>
              <a:rPr lang="ru-RU" sz="1100">
                <a:solidFill>
                  <a:schemeClr val="dk1"/>
                </a:solidFill>
              </a:rPr>
              <a:t>: Создание сети обслуживания и консультирования клиентов, обучение и поддержка пользователей робота-паука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III квартал</a:t>
            </a:r>
            <a:r>
              <a:rPr lang="ru-RU" sz="1100">
                <a:solidFill>
                  <a:schemeClr val="dk1"/>
                </a:solidFill>
              </a:rPr>
              <a:t>: Развитие собственной облачной платформы и мобильного приложения для управления и мониторинга роботов-пауков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b="1" lang="ru-RU" sz="1100">
                <a:solidFill>
                  <a:schemeClr val="dk1"/>
                </a:solidFill>
              </a:rPr>
              <a:t>IV квартал</a:t>
            </a:r>
            <a:r>
              <a:rPr lang="ru-RU" sz="1100">
                <a:solidFill>
                  <a:schemeClr val="dk1"/>
                </a:solidFill>
              </a:rPr>
              <a:t>: Достижение прибыли в размере 44 млн рублей, подготовка к IPO нашего стартапа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"/>
          <p:cNvSpPr txBox="1"/>
          <p:nvPr/>
        </p:nvSpPr>
        <p:spPr>
          <a:xfrm>
            <a:off x="2841172" y="146865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90" name="Google Shape;290;p27"/>
          <p:cNvSpPr txBox="1"/>
          <p:nvPr/>
        </p:nvSpPr>
        <p:spPr>
          <a:xfrm>
            <a:off x="2497550" y="2852758"/>
            <a:ext cx="67821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/>
              <a:t>Долгов Никита Валерьевич - Лидер</a:t>
            </a:r>
            <a:endParaRPr sz="23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300"/>
            </a:br>
            <a:r>
              <a:rPr lang="ru-RU" sz="2300"/>
              <a:t>Бакиров Сергей Мударисович </a:t>
            </a:r>
            <a:r>
              <a:rPr lang="ru-RU" sz="2000"/>
              <a:t>- Наставник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"/>
          <p:cNvSpPr txBox="1"/>
          <p:nvPr/>
        </p:nvSpPr>
        <p:spPr>
          <a:xfrm>
            <a:off x="2799920" y="1399905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Контактная информация</a:t>
            </a:r>
            <a:endParaRPr/>
          </a:p>
        </p:txBody>
      </p:sp>
      <p:sp>
        <p:nvSpPr>
          <p:cNvPr id="296" name="Google Shape;296;p28"/>
          <p:cNvSpPr txBox="1"/>
          <p:nvPr/>
        </p:nvSpPr>
        <p:spPr>
          <a:xfrm>
            <a:off x="2971800" y="2706159"/>
            <a:ext cx="6626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Никита Валерьевич </a:t>
            </a:r>
            <a:br>
              <a:rPr lang="ru-RU" sz="2000"/>
            </a:br>
            <a:r>
              <a:rPr lang="ru-RU" sz="2000"/>
              <a:t>тел. +7 927 910 74 66</a:t>
            </a:r>
            <a:br>
              <a:rPr lang="ru-RU" sz="2000"/>
            </a:br>
            <a:r>
              <a:rPr lang="ru-RU" sz="2000"/>
              <a:t>Почта </a:t>
            </a:r>
            <a:r>
              <a:rPr lang="ru-RU" sz="2000" u="sng">
                <a:solidFill>
                  <a:schemeClr val="hlink"/>
                </a:solidFill>
                <a:hlinkClick r:id="rId3"/>
              </a:rPr>
              <a:t>robspider@yandex.ru</a:t>
            </a:r>
            <a:r>
              <a:rPr lang="ru-RU" sz="2000"/>
              <a:t> </a:t>
            </a:r>
            <a:br>
              <a:rPr lang="ru-RU" sz="2000"/>
            </a:br>
            <a:r>
              <a:rPr lang="ru-RU" sz="2000"/>
              <a:t>телеграмм @b0nnn3</a:t>
            </a:r>
            <a:br>
              <a:rPr lang="ru-RU" sz="2000"/>
            </a:br>
            <a:br>
              <a:rPr lang="ru-RU" sz="2000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