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Oswa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253CF7-34F8-4138-89CD-A554DD497F88}">
  <a:tblStyle styleId="{8E253CF7-34F8-4138-89CD-A554DD497F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06C8EF0-63A4-4E87-B443-EEE0A14DD01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Oswal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6b2b57ecb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6b2b57ecb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b2b57ecb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b2b57ecb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6b2b57ecb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6b2b57ecb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6b2b57ecb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6b2b57ecb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6b2b57ecbe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6b2b57ecb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6b2b57ecbe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6b2b57ecb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6e992abac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6e992abac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6e992abac6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6e992abac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6b2b57ecb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6b2b57ecb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6e992abac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6e992abac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6b2b57ecbe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6b2b57ecbe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6b2b57ecbe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6b2b57ecb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hyperlink" Target="https://apteka.ru/product/povyazka-iz-volokon-kalcziya-alginata-sorbalgonsorbalgon-10x10-sm-10-sht-5e327039f5a9ae000140c1b2/" TargetMode="External"/><Relationship Id="rId5" Type="http://schemas.openxmlformats.org/officeDocument/2006/relationships/hyperlink" Target="http://www.surv24.ru/product/krovoostanavlivayushchee-sredstvo-boevaya-salfetka-20-10-gemostaticheskoe-perevyazochnoe-sredstvo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Медицинские салфетки для пулевых ранений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66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КНИТУ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Инициативная разработка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2133600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title"/>
          </p:nvPr>
        </p:nvSpPr>
        <p:spPr>
          <a:xfrm>
            <a:off x="561625" y="445025"/>
            <a:ext cx="51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>
                <a:latin typeface="Oswald"/>
                <a:ea typeface="Oswald"/>
                <a:cs typeface="Oswald"/>
                <a:sym typeface="Oswald"/>
              </a:rPr>
              <a:t>Пользователь и его проблема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04250" y="1459575"/>
            <a:ext cx="553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В настоящее время крайне актуальны и необходимы </a:t>
            </a:r>
            <a:r>
              <a:rPr lang="ru">
                <a:solidFill>
                  <a:schemeClr val="dk1"/>
                </a:solidFill>
              </a:rPr>
              <a:t>инновационные</a:t>
            </a:r>
            <a:r>
              <a:rPr lang="ru">
                <a:solidFill>
                  <a:schemeClr val="dk1"/>
                </a:solidFill>
              </a:rPr>
              <a:t> разработки в сфере полевой медицины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В сложившейся ситуации у солдат нет подходящего аналога раневой повязки, способного быстро и эффективно справиться с кровотечением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6375" y="1167000"/>
            <a:ext cx="2668700" cy="266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>
            <p:ph type="title"/>
          </p:nvPr>
        </p:nvSpPr>
        <p:spPr>
          <a:xfrm>
            <a:off x="561625" y="445025"/>
            <a:ext cx="51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>
                <a:latin typeface="Oswald"/>
                <a:ea typeface="Oswald"/>
                <a:cs typeface="Oswald"/>
                <a:sym typeface="Oswald"/>
              </a:rPr>
              <a:t>Решение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259525" y="1279200"/>
            <a:ext cx="553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Провести опыты и испытания на более дешевом чем в аналогах материале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Проверить соответствует ли он необходимым требованиям представляемым разрабатываемому продукту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Разработать </a:t>
            </a:r>
            <a:r>
              <a:rPr lang="ru">
                <a:solidFill>
                  <a:schemeClr val="dk1"/>
                </a:solidFill>
              </a:rPr>
              <a:t>подходящий</a:t>
            </a:r>
            <a:r>
              <a:rPr lang="ru">
                <a:solidFill>
                  <a:schemeClr val="dk1"/>
                </a:solidFill>
              </a:rPr>
              <a:t> и более доступный в цене продукт, </a:t>
            </a:r>
            <a:r>
              <a:rPr lang="ru">
                <a:solidFill>
                  <a:schemeClr val="dk1"/>
                </a:solidFill>
              </a:rPr>
              <a:t>удовлетворяющий</a:t>
            </a:r>
            <a:r>
              <a:rPr lang="ru">
                <a:solidFill>
                  <a:schemeClr val="dk1"/>
                </a:solidFill>
              </a:rPr>
              <a:t> требованию потребителя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0600" y="1017725"/>
            <a:ext cx="2789350" cy="278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>
            <p:ph type="title"/>
          </p:nvPr>
        </p:nvSpPr>
        <p:spPr>
          <a:xfrm>
            <a:off x="561625" y="445025"/>
            <a:ext cx="51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>
                <a:latin typeface="Oswald"/>
                <a:ea typeface="Oswald"/>
                <a:cs typeface="Oswald"/>
                <a:sym typeface="Oswald"/>
              </a:rPr>
              <a:t>Заинтересованные стороны 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446275" y="1256825"/>
            <a:ext cx="510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В</a:t>
            </a:r>
            <a:r>
              <a:rPr lang="ru">
                <a:solidFill>
                  <a:schemeClr val="dk1"/>
                </a:solidFill>
              </a:rPr>
              <a:t>оенные и мирные гражданы получившие огнестрельные ранения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Госпитали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Операционные осуществляющие помощь военным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4537" y="1185225"/>
            <a:ext cx="2900575" cy="29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2133600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>
            <p:ph type="title"/>
          </p:nvPr>
        </p:nvSpPr>
        <p:spPr>
          <a:xfrm>
            <a:off x="2018238" y="169200"/>
            <a:ext cx="51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>
                <a:latin typeface="Oswald"/>
                <a:ea typeface="Oswald"/>
                <a:cs typeface="Oswald"/>
                <a:sym typeface="Oswald"/>
              </a:rPr>
              <a:t>Аналоги решения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0" name="Google Shape;90;p17"/>
          <p:cNvGraphicFramePr/>
          <p:nvPr/>
        </p:nvGraphicFramePr>
        <p:xfrm>
          <a:off x="142663" y="81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{8E253CF7-34F8-4138-89CD-A554DD497F88}</a:tableStyleId>
              </a:tblPr>
              <a:tblGrid>
                <a:gridCol w="1271975"/>
                <a:gridCol w="1152075"/>
                <a:gridCol w="2112050"/>
                <a:gridCol w="2051200"/>
                <a:gridCol w="2234125"/>
              </a:tblGrid>
              <a:tr h="692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Название</a:t>
                      </a:r>
                      <a:endParaRPr b="1"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Ссылка</a:t>
                      </a:r>
                      <a:endParaRPr b="1"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Преимущества</a:t>
                      </a:r>
                      <a:endParaRPr b="1"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(с точки зрения пользователя)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Недостатки</a:t>
                      </a:r>
                      <a:endParaRPr b="1"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(с точки зрения пользователя)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Отличия</a:t>
                      </a:r>
                      <a:endParaRPr b="1"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(от вашего решения)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6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Повязка из волокон кальция-альгината sorbalgon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sng">
                          <a:solidFill>
                            <a:schemeClr val="hlink"/>
                          </a:solidFill>
                          <a:hlinkClick r:id="rId4"/>
                        </a:rPr>
                        <a:t>sobralgon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>
                          <a:solidFill>
                            <a:srgbClr val="272727"/>
                          </a:solidFill>
                          <a:highlight>
                            <a:srgbClr val="FFFFFF"/>
                          </a:highlight>
                        </a:rPr>
                        <a:t>1.</a:t>
                      </a:r>
                      <a:r>
                        <a:rPr lang="ru" sz="1000">
                          <a:solidFill>
                            <a:schemeClr val="dk1"/>
                          </a:solidFill>
                        </a:rPr>
                        <a:t> Может использоваться для ран с обильной экссудацией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2. Образует заживляющую микросреду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3. Гидрофильный гель не </a:t>
                      </a:r>
                      <a:r>
                        <a:rPr lang="ru" sz="1000">
                          <a:solidFill>
                            <a:schemeClr val="dk1"/>
                          </a:solidFill>
                        </a:rPr>
                        <a:t>приклеивается</a:t>
                      </a:r>
                      <a:r>
                        <a:rPr lang="ru" sz="1000">
                          <a:solidFill>
                            <a:schemeClr val="dk1"/>
                          </a:solidFill>
                        </a:rPr>
                        <a:t> к ране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4. </a:t>
                      </a:r>
                      <a:r>
                        <a:rPr lang="ru" sz="1000">
                          <a:solidFill>
                            <a:srgbClr val="272727"/>
                          </a:solidFill>
                        </a:rPr>
                        <a:t>Сильная впитывающая способность повязки позволяет проводить перевязки через большие временные интервалы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1.Очень высокая цена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2. Импортируемый товар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3. Оставляет волокна в ране при удалении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4. Неудобно в использовании для сухих ран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5. Необходимо фиксировать повязкой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Представляет собой обычный бинт по форме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Не рассчитана для применения в полевых условиях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Высокая цена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Остановка кровотечения, путем образования геля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677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81818"/>
                          </a:solidFill>
                        </a:rPr>
                        <a:t>Кровоостанавливающее средство Боевая салфетка</a:t>
                      </a:r>
                      <a:endParaRPr sz="1000">
                        <a:solidFill>
                          <a:srgbClr val="181818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sng">
                          <a:solidFill>
                            <a:schemeClr val="hlink"/>
                          </a:solidFill>
                          <a:hlinkClick r:id="rId5"/>
                        </a:rPr>
                        <a:t>боеваясалфетка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1. </a:t>
                      </a:r>
                      <a:r>
                        <a:rPr lang="ru" sz="1000"/>
                        <a:t>Позволяет в кратчайшие сроки остановить кровь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2. Подходит для резаных рваных и разможенных ран, порезов и рассечений, либо любых других наружных повреждений.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3. Форм-фактор салфетки, сложенной вкруговую 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4. Может как просовываться в рану , так и накладываться или наматываться поверх нее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1. Не справляется с обильными кровотечениями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2. Гель тяжело удаляется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3. Набухает, при впитывании крови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4. Оставляет остатки в ране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5 .Выталкивается пульсирующим кровотечением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6. Не обеспечивает </a:t>
                      </a:r>
                      <a:r>
                        <a:rPr lang="ru" sz="1000"/>
                        <a:t>обеззараживающий</a:t>
                      </a:r>
                      <a:r>
                        <a:rPr lang="ru" sz="1000"/>
                        <a:t> эффект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Не обеспечивает обеззараживающий и </a:t>
                      </a:r>
                      <a:r>
                        <a:rPr lang="ru" sz="1000"/>
                        <a:t>обезболивающий</a:t>
                      </a:r>
                      <a:r>
                        <a:rPr lang="ru" sz="1000"/>
                        <a:t> эффекты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Остановка кровотечения, путем образования геля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Неэффективна при обильных кровотечениях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2133600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6" name="Google Shape;96;p18"/>
          <p:cNvGraphicFramePr/>
          <p:nvPr/>
        </p:nvGraphicFramePr>
        <p:xfrm>
          <a:off x="552850" y="89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{206C8EF0-63A4-4E87-B443-EEE0A14DD01A}</a:tableStyleId>
              </a:tblPr>
              <a:tblGrid>
                <a:gridCol w="2009575"/>
                <a:gridCol w="2009575"/>
                <a:gridCol w="2009575"/>
                <a:gridCol w="2009575"/>
              </a:tblGrid>
              <a:tr h="542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H - гипотезы </a:t>
                      </a:r>
                      <a:r>
                        <a:rPr lang="ru" sz="1200"/>
                        <a:t>(какие гипотезы вы проверяли)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A - действия </a:t>
                      </a:r>
                      <a:r>
                        <a:rPr lang="ru" sz="1300"/>
                        <a:t>(что вы для этого делали)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D - данные </a:t>
                      </a:r>
                      <a:r>
                        <a:rPr lang="ru" sz="1300"/>
                        <a:t>(что вам удалось узнать)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I - выводы </a:t>
                      </a:r>
                      <a:r>
                        <a:rPr lang="ru" sz="1300"/>
                        <a:t>(и что вы будете делать дальше)</a:t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49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Если использовать в качестве материала холлофайбер это сильно удешевит производство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Были проанализированы аналоги и сопоставлены цены их компонентов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Холлофайбер очень дешевый, по сравнению с другим материалами, которые используется в раневых повязках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Так как цена один из ключевых </a:t>
                      </a:r>
                      <a:r>
                        <a:rPr lang="ru" sz="900"/>
                        <a:t>недостатков</a:t>
                      </a:r>
                      <a:r>
                        <a:rPr lang="ru" sz="900"/>
                        <a:t> гемостатических повязок, использование холлофайбера будет приоритетно в дальнейшей разработке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52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Если холлофайбер имеет свойство ускорять коагуляцию крови и удерживать ее в себе, то продукт будет предотвращать кровотечение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Так как еще не было возможности проверить это на специальной крови, пока это гипотеза подтверждается только опытом с маслом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Холлофайбер очень хорошо удерживает жидкости, похожие своими свойствами на биологические жидкости, при этом хорошо отпуская воду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Еще одно преимущество материала, склоняет к выбору именно его в своей продукции; Далее необходимо исследование уже с жидкостью , повторяющий свойства крови и исследование пропитки, которая могла бы улучшить гемостатические свойства материала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52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Если внешняя оболочка будет выполнена материалом не цепляющимся за биологические ткани, то извлечения тампона будет происходить гораздо проще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На поверхности повторяющие качества кожного покрова было </a:t>
                      </a:r>
                      <a:r>
                        <a:rPr lang="ru" sz="900"/>
                        <a:t>испытано</a:t>
                      </a:r>
                      <a:r>
                        <a:rPr lang="ru" sz="900"/>
                        <a:t> несколько </a:t>
                      </a:r>
                      <a:r>
                        <a:rPr lang="ru" sz="900"/>
                        <a:t>нетканых</a:t>
                      </a:r>
                      <a:r>
                        <a:rPr lang="ru" sz="900"/>
                        <a:t> материалов на способность во влажном состоянии удаляться из зажима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Материал используемый в производстве влажных салфетках хорошо скользит по ткани и мог бы использоваться для пропитки его обеззараживающим или обезболивающим средством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Вискозный материал будет эффективен и удобен в использовании; Далее можно было бы исследовать пропитки, которые могут улучшить свойства конечного продукта</a:t>
                      </a:r>
                      <a:endParaRPr sz="9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7" name="Google Shape;97;p18"/>
          <p:cNvSpPr txBox="1"/>
          <p:nvPr>
            <p:ph idx="4294967295" type="title"/>
          </p:nvPr>
        </p:nvSpPr>
        <p:spPr>
          <a:xfrm>
            <a:off x="490350" y="318300"/>
            <a:ext cx="80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Результаты исследования: HADI-таблица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type="title"/>
          </p:nvPr>
        </p:nvSpPr>
        <p:spPr>
          <a:xfrm>
            <a:off x="252925" y="318300"/>
            <a:ext cx="572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Результаты исследования: экономика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129225" y="1219575"/>
            <a:ext cx="5569800" cy="31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</a:rPr>
              <a:t>Затраты на материалы: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Холлофайбер 1*1.5м -71 руб.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Спанлейс рулон м² - 149 руб.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Кровоостанавливающее капромин 30мл - 289 руб.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Обеззараживатель 100 мл - 399 руб.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05" name="Google Shape;105;p19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9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2413" y="1114600"/>
            <a:ext cx="2884824" cy="202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6193375" y="3279925"/>
            <a:ext cx="2802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Прогнозы </a:t>
            </a:r>
            <a:r>
              <a:rPr lang="ru">
                <a:latin typeface="Oswald"/>
                <a:ea typeface="Oswald"/>
                <a:cs typeface="Oswald"/>
                <a:sym typeface="Oswald"/>
              </a:rPr>
              <a:t>мирового</a:t>
            </a:r>
            <a:r>
              <a:rPr lang="ru">
                <a:latin typeface="Oswald"/>
                <a:ea typeface="Oswald"/>
                <a:cs typeface="Oswald"/>
                <a:sym typeface="Oswald"/>
              </a:rPr>
              <a:t> рынка перевязочных материалов для ран (млрд.руб.)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>
            <p:ph type="title"/>
          </p:nvPr>
        </p:nvSpPr>
        <p:spPr>
          <a:xfrm>
            <a:off x="252925" y="318300"/>
            <a:ext cx="572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Результаты исследования: экономика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252925" y="1219575"/>
            <a:ext cx="5569800" cy="31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</a:rPr>
              <a:t>Что будет если не решить проблему: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Из-за санкций сократиться доступность аналогов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Стоимость материалов неуклонно растет, из - за чего стоимость повысится и на Российские аналоги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Все аналоги имеют высокую цену, что затрудняет их оборот и использование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115" name="Google Shape;115;p20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8975" y="1183350"/>
            <a:ext cx="2791700" cy="279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1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2133600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166500" y="0"/>
            <a:ext cx="5569800" cy="7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</a:rPr>
              <a:t>Стоимость аналогов решения: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3" name="Google Shape;123;p21"/>
          <p:cNvGraphicFramePr/>
          <p:nvPr/>
        </p:nvGraphicFramePr>
        <p:xfrm>
          <a:off x="214500" y="71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{206C8EF0-63A4-4E87-B443-EEE0A14DD01A}</a:tableStyleId>
              </a:tblPr>
              <a:tblGrid>
                <a:gridCol w="2065050"/>
                <a:gridCol w="2065050"/>
                <a:gridCol w="2065050"/>
                <a:gridCol w="2065050"/>
              </a:tblGrid>
              <a:tr h="68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Вид повязки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Название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Производитель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Цена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(Руб.)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68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Бинты и марли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Россия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20-200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68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Повязка из волокон кальция-альгината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Собралгон 10x10 СМ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Hartman </a:t>
                      </a:r>
                      <a:r>
                        <a:rPr lang="ru" sz="1100">
                          <a:solidFill>
                            <a:schemeClr val="dk1"/>
                          </a:solidFill>
                        </a:rPr>
                        <a:t>(Германия)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336-400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68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414141"/>
                          </a:solidFill>
                          <a:highlight>
                            <a:srgbClr val="FFFFFF"/>
                          </a:highlight>
                        </a:rPr>
                        <a:t>волокна натриевой соли карбоксиметилцеллюлозы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Боевая салфетка 10x CM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Россия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530-600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68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414141"/>
                          </a:solidFill>
                          <a:highlight>
                            <a:srgbClr val="FFFFFF"/>
                          </a:highlight>
                        </a:rPr>
                        <a:t>Пленочная</a:t>
                      </a:r>
                      <a:endParaRPr sz="1100">
                        <a:solidFill>
                          <a:srgbClr val="41414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Гидрофильм рулон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Hartman (Германия)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900-1300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682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414141"/>
                          </a:solidFill>
                          <a:highlight>
                            <a:srgbClr val="FFFFFF"/>
                          </a:highlight>
                        </a:rPr>
                        <a:t>Силиконовая</a:t>
                      </a:r>
                      <a:endParaRPr sz="1100">
                        <a:solidFill>
                          <a:srgbClr val="41414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Мепиформ 10x18 CM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Molnlycke Health Care (Швеция)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900-1300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>
            <p:ph type="title"/>
          </p:nvPr>
        </p:nvSpPr>
        <p:spPr>
          <a:xfrm>
            <a:off x="514350" y="318300"/>
            <a:ext cx="53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Результаты исследования: сценарий AS IS</a:t>
            </a:r>
            <a:r>
              <a:rPr lang="ru" sz="3000">
                <a:latin typeface="Oswald"/>
                <a:ea typeface="Oswald"/>
                <a:cs typeface="Oswald"/>
                <a:sym typeface="Oswald"/>
              </a:rPr>
              <a:t> 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330475" y="1264325"/>
            <a:ext cx="556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Акторы:</a:t>
            </a:r>
            <a:r>
              <a:rPr lang="ru" sz="1200">
                <a:solidFill>
                  <a:schemeClr val="dk1"/>
                </a:solidFill>
              </a:rPr>
              <a:t> Солдат/ Солдаты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Предусловия:</a:t>
            </a:r>
            <a:r>
              <a:rPr lang="ru" sz="1200">
                <a:solidFill>
                  <a:schemeClr val="dk1"/>
                </a:solidFill>
              </a:rPr>
              <a:t> Пулевое ранение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Ожидаемый результат:</a:t>
            </a:r>
            <a:r>
              <a:rPr lang="ru" sz="1200">
                <a:solidFill>
                  <a:schemeClr val="dk1"/>
                </a:solidFill>
              </a:rPr>
              <a:t> Смерть/ Остановка кровотечения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Шаги сценария: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Солдат оказывается ранен выстрелом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Рана начинает кровоточить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Солдат пытается остановить кровотечение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&lt;Проблема&gt;</a:t>
            </a:r>
            <a:r>
              <a:rPr lang="ru" sz="1200">
                <a:solidFill>
                  <a:schemeClr val="dk1"/>
                </a:solidFill>
              </a:rPr>
              <a:t> Будучи раненным наложить обычную повязку или жгут в одиночку не представляется возможным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Слишком обильная потеря крови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Смерть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&lt;Конец&gt;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9475" y="1336400"/>
            <a:ext cx="2470700" cy="247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3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>
            <p:ph type="title"/>
          </p:nvPr>
        </p:nvSpPr>
        <p:spPr>
          <a:xfrm>
            <a:off x="514350" y="318300"/>
            <a:ext cx="53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Результаты исследования: сценарий AS IS</a:t>
            </a:r>
            <a:r>
              <a:rPr lang="ru" sz="3000">
                <a:latin typeface="Oswald"/>
                <a:ea typeface="Oswald"/>
                <a:cs typeface="Oswald"/>
                <a:sym typeface="Oswald"/>
              </a:rPr>
              <a:t> 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186350" y="1177775"/>
            <a:ext cx="6462900" cy="40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Варианты: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155CC"/>
                </a:solidFill>
              </a:rPr>
              <a:t>Ситуация А</a:t>
            </a:r>
            <a:endParaRPr b="1" sz="1200">
              <a:solidFill>
                <a:srgbClr val="1155CC"/>
              </a:solidFill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Солдату помогли наложить повязку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Солдат возвращается с поле боя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&lt;Проблема&gt;</a:t>
            </a:r>
            <a:r>
              <a:rPr lang="ru" sz="1200">
                <a:solidFill>
                  <a:schemeClr val="dk1"/>
                </a:solidFill>
              </a:rPr>
              <a:t> это не остановило кровотечение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E69138"/>
                </a:solidFill>
              </a:rPr>
              <a:t>Ситуация Б</a:t>
            </a:r>
            <a:endParaRPr b="1" sz="1200">
              <a:solidFill>
                <a:srgbClr val="E69138"/>
              </a:solidFill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</a:t>
            </a:r>
            <a:r>
              <a:rPr lang="ru" sz="1200">
                <a:solidFill>
                  <a:schemeClr val="dk1"/>
                </a:solidFill>
              </a:rPr>
              <a:t>олдату помогли наложить повязку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Солдат возвращается с поле боя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&lt;Проблема&gt;</a:t>
            </a:r>
            <a:r>
              <a:rPr lang="ru" sz="1200">
                <a:solidFill>
                  <a:schemeClr val="dk1"/>
                </a:solidFill>
              </a:rPr>
              <a:t> Рана загноилась или в нее занеслась инфекция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CC0000"/>
                </a:solidFill>
              </a:rPr>
              <a:t>Ситуация В</a:t>
            </a:r>
            <a:endParaRPr b="1" sz="1200">
              <a:solidFill>
                <a:srgbClr val="CC0000"/>
              </a:solidFill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Солдату помогли наложить повязку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ru" sz="1200">
                <a:solidFill>
                  <a:schemeClr val="dk1"/>
                </a:solidFill>
              </a:rPr>
              <a:t>Солдат возвращается с поле боя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&lt;Проблема&gt;</a:t>
            </a:r>
            <a:r>
              <a:rPr lang="ru" sz="1200">
                <a:solidFill>
                  <a:schemeClr val="dk1"/>
                </a:solidFill>
              </a:rPr>
              <a:t> Снятие повязки проходит болезненно или с осложнениями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0" name="Google Shape;140;p23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7200" y="1334125"/>
            <a:ext cx="2475250" cy="247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4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>
            <p:ph type="title"/>
          </p:nvPr>
        </p:nvSpPr>
        <p:spPr>
          <a:xfrm>
            <a:off x="252925" y="318300"/>
            <a:ext cx="572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Oswald"/>
                <a:ea typeface="Oswald"/>
                <a:cs typeface="Oswald"/>
                <a:sym typeface="Oswald"/>
              </a:rPr>
              <a:t>Переход к разработке: TO BE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93025" y="1051050"/>
            <a:ext cx="6044700" cy="39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ru" sz="1300">
                <a:solidFill>
                  <a:schemeClr val="dk1"/>
                </a:solidFill>
              </a:rPr>
              <a:t>Шаги сценария: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Солдат оказывается ранен выстрелом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Рана начинает кровоточить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Солдат пытается остановить кровотечение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С помощью легко-распакуемого тампона, оказывающего обеззараживающий и обезболивающий эффект, солдат затыкает рану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Кровь в тампоне сворачивается, останавливая кровотечение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Препарат на внешней оболочке оказывает обезболивающий эффект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Препарат внутри тампона окончательно останавливает кровь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Тампон закрепляется пластырем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ru" sz="1300">
                <a:solidFill>
                  <a:schemeClr val="dk1"/>
                </a:solidFill>
              </a:rPr>
              <a:t>Кровотечение останавливается, солдат остается в частичной дееспособности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ru" sz="1300">
                <a:solidFill>
                  <a:schemeClr val="dk1"/>
                </a:solidFill>
              </a:rPr>
              <a:t>&lt;Конец&gt;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1260"/>
          </a:p>
        </p:txBody>
      </p:sp>
      <p:sp>
        <p:nvSpPr>
          <p:cNvPr id="149" name="Google Shape;149;p24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1950" y="1198875"/>
            <a:ext cx="2745750" cy="274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5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676975" y="1333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 txBox="1"/>
          <p:nvPr>
            <p:ph type="title"/>
          </p:nvPr>
        </p:nvSpPr>
        <p:spPr>
          <a:xfrm>
            <a:off x="561625" y="459925"/>
            <a:ext cx="51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>
                <a:latin typeface="Oswald"/>
                <a:ea typeface="Oswald"/>
                <a:cs typeface="Oswald"/>
                <a:sym typeface="Oswald"/>
              </a:rPr>
              <a:t>Команда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315625" y="1032625"/>
            <a:ext cx="5599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33">
                <a:solidFill>
                  <a:schemeClr val="dk1"/>
                </a:solidFill>
              </a:rPr>
              <a:t>Арефьев Артём Сергеевич</a:t>
            </a:r>
            <a:endParaRPr sz="2233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33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33">
                <a:solidFill>
                  <a:schemeClr val="dk1"/>
                </a:solidFill>
              </a:rPr>
              <a:t>Шакирова Алина Рамазанова</a:t>
            </a:r>
            <a:endParaRPr sz="2233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33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233">
                <a:solidFill>
                  <a:schemeClr val="dk1"/>
                </a:solidFill>
              </a:rPr>
              <a:t>Носкова Диана Владимировна </a:t>
            </a:r>
            <a:endParaRPr sz="2233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33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233">
                <a:solidFill>
                  <a:schemeClr val="dk1"/>
                </a:solidFill>
              </a:rPr>
              <a:t>Малиновская Полина Олеговна</a:t>
            </a:r>
            <a:endParaRPr sz="2233">
              <a:solidFill>
                <a:schemeClr val="dk1"/>
              </a:solidFill>
            </a:endParaRPr>
          </a:p>
        </p:txBody>
      </p:sp>
      <p:sp>
        <p:nvSpPr>
          <p:cNvPr id="158" name="Google Shape;158;p25"/>
          <p:cNvSpPr/>
          <p:nvPr/>
        </p:nvSpPr>
        <p:spPr>
          <a:xfrm>
            <a:off x="6045475" y="7450"/>
            <a:ext cx="3098700" cy="5143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8150" y="1201813"/>
            <a:ext cx="2739875" cy="273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