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609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609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1582603"/>
            <a:ext cx="2976173" cy="609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11582603"/>
            <a:ext cx="2976173" cy="609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99FC8D83-CC75-4FB9-9F95-067CF8FB645C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06546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4F1000B-DBE7-4AF2-90EB-FC29DFCD36D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9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04580FD4-5D54-496B-BA52-2B1B3140EA3C}" type="slidenum">
              <a:t>1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CE93E09-AD82-40E1-9DBD-588C6B7C5B2A}" type="slidenum">
              <a:t>1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1CF3C61E-9FDA-4A9C-A960-193351D3D59B}" type="slidenum">
              <a:t>2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8F21D0D-36BE-47BC-8A5E-7DCFA1943314}" type="slidenum">
              <a:t>2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40E14595-3472-4507-BC90-8F55748955DE}" type="slidenum">
              <a:t>3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7993A3F-E8FD-4A13-B643-5F2AB42761CB}" type="slidenum">
              <a:t>3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1F8C9445-B280-40CC-9272-B7FC98766EEB}" type="slidenum">
              <a:t>4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D5FE9F9-35E0-46C7-99DE-ADD51DD693B1}" type="slidenum">
              <a:t>4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743C911F-61EC-4500-A984-057ABF01795B}" type="slidenum">
              <a:t>5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3844C0D-9CD5-4691-83D5-599C35B6F459}" type="slidenum">
              <a:t>5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3A3D455B-FF4A-4B34-9131-1709B2787118}" type="slidenum">
              <a:t>6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19F3216-5CB1-496C-8C8B-802F927DBBD2}" type="slidenum">
              <a:t>6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11EDEFE6-8390-4DAB-9922-50795C7EB3F3}" type="slidenum">
              <a:t>7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AEE3DE9-AE66-4233-A965-12B2BBEF9536}" type="slidenum">
              <a:t>7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3CCD6229-2F45-45DE-9237-29E70A907BCD}" type="slidenum">
              <a:t>8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181BCE1-6A7E-4398-B915-A7C76F3D332B}" type="slidenum">
              <a:t>8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B7230270-CC66-4F73-A33D-B14562EF1287}" type="slidenum">
              <a:t>9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31E4D6E-E165-4D80-95CE-664168981125}" type="slidenum">
              <a:t>9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FF01F599-56FA-4567-992F-7F96BB7B91A2}" type="slidenum">
              <a:t>10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7601E38-8A95-458D-8BE1-E535ABCA27FB}" type="slidenum">
              <a:t>10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7830B59E-505E-4FD4-BCE7-6132BDFFCF47}" type="slidenum">
              <a:t>11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3208025-1E4C-434B-AB13-BFD3B28FF520}" type="slidenum">
              <a:t>11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9716CF78-353A-42A3-BB9B-EB8EE53A41C2}" type="slidenum">
              <a:t>12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7E6DF2B-A0BC-451F-9DC7-9905AB6E3E9E}" type="slidenum">
              <a:t>12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8279"/>
          </a:xfrm>
        </p:spPr>
        <p:txBody>
          <a:bodyPr wrap="square" lIns="90000" tIns="45000" rIns="90000" bIns="45000" anchor="t"/>
          <a:lstStyle/>
          <a:p>
            <a:pPr lvl="0"/>
            <a:fld id="{5CA71433-FBA3-46A3-9CF2-CC68D371A9A3}" type="slidenum">
              <a:t>13</a:t>
            </a:fld>
            <a:endParaRPr lang="ru-RU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B37C80B-2FB3-4C0C-8CD7-A4B54E697CBC}" type="slidenum">
              <a:t>13</a:t>
            </a:fld>
            <a:endParaRPr lang="ru-RU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685799" y="1143000"/>
            <a:ext cx="5486040" cy="30859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6040" cy="3600000"/>
          </a:xfrm>
        </p:spPr>
        <p:txBody>
          <a:bodyPr wrap="square" lIns="90000" tIns="45000" rIns="90000" bIns="45000" anchor="t">
            <a:noAutofit/>
          </a:bodyPr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97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6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512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4525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4525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08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8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2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0859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30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8185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3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3200" cy="5857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857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35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endParaRPr lang="ru-RU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1">
        <a:tabLst/>
        <a:defRPr lang="ru-RU" sz="4400" b="0" i="0" u="none" strike="noStrike" kern="1200" spc="0">
          <a:ln>
            <a:noFill/>
          </a:ln>
          <a:solidFill>
            <a:srgbClr val="000000"/>
          </a:solidFill>
          <a:latin typeface="Calibri Light" pitchFamily="18"/>
          <a:ea typeface="Microsoft YaHei" pitchFamily="2"/>
          <a:cs typeface="Ari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05120" y="0"/>
            <a:ext cx="10286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/>
          <p:cNvSpPr/>
          <p:nvPr/>
        </p:nvSpPr>
        <p:spPr>
          <a:xfrm>
            <a:off x="-72360" y="-84600"/>
            <a:ext cx="13741560" cy="71427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EAEEF4"/>
              </a:gs>
              <a:gs pos="100000">
                <a:srgbClr val="F3F7FA"/>
              </a:gs>
            </a:gsLst>
            <a:lin ang="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-72360" y="-84600"/>
            <a:ext cx="13741560" cy="71427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26760" y="6152039"/>
            <a:ext cx="4344840" cy="331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6760" y="6152039"/>
            <a:ext cx="4344840" cy="331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Text 4"/>
          <p:cNvSpPr/>
          <p:nvPr/>
        </p:nvSpPr>
        <p:spPr>
          <a:xfrm>
            <a:off x="7211520" y="6117119"/>
            <a:ext cx="444852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Shape 11"/>
          <p:cNvSpPr/>
          <p:nvPr/>
        </p:nvSpPr>
        <p:spPr>
          <a:xfrm>
            <a:off x="5099760" y="6293159"/>
            <a:ext cx="2063520" cy="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1"/>
                </a:lnTo>
              </a:path>
            </a:pathLst>
          </a:custGeom>
          <a:noFill/>
          <a:ln w="9360">
            <a:solidFill>
              <a:srgbClr val="000000">
                <a:alpha val="22000"/>
              </a:srgbClr>
            </a:solidFill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Text 12"/>
          <p:cNvSpPr/>
          <p:nvPr/>
        </p:nvSpPr>
        <p:spPr>
          <a:xfrm>
            <a:off x="626760" y="2816999"/>
            <a:ext cx="7075440" cy="21027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SalesBoost: Инструменты X2 продаж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/>
          <p:cNvSpPr/>
          <p:nvPr/>
        </p:nvSpPr>
        <p:spPr>
          <a:xfrm>
            <a:off x="880200" y="1675799"/>
            <a:ext cx="4952520" cy="44128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AEEF4"/>
              </a:gs>
            </a:gsLst>
            <a:path path="circle">
              <a:fillToRect l="30000" t="70000" r="70000" b="3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880200" y="1675799"/>
            <a:ext cx="4952520" cy="4412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357600" y="1675799"/>
            <a:ext cx="4952520" cy="44128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AEEF4"/>
              </a:gs>
            </a:gsLst>
            <a:path path="circle">
              <a:fillToRect l="30000" t="70000" r="70000" b="3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3"/>
          <p:cNvSpPr/>
          <p:nvPr/>
        </p:nvSpPr>
        <p:spPr>
          <a:xfrm>
            <a:off x="6357600" y="1675799"/>
            <a:ext cx="4952520" cy="4412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76239" y="2031839"/>
            <a:ext cx="4952520" cy="43005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EAEEF4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Text 5"/>
          <p:cNvSpPr/>
          <p:nvPr/>
        </p:nvSpPr>
        <p:spPr>
          <a:xfrm>
            <a:off x="876239" y="2031839"/>
            <a:ext cx="4952520" cy="430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353640" y="2031839"/>
            <a:ext cx="4952520" cy="43005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EAEEF4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353640" y="2031839"/>
            <a:ext cx="4952520" cy="430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32239" y="753119"/>
            <a:ext cx="1064916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Целевая аудитория</a:t>
            </a:r>
          </a:p>
        </p:txBody>
      </p:sp>
      <p:sp>
        <p:nvSpPr>
          <p:cNvPr id="12" name="Text 9"/>
          <p:cNvSpPr/>
          <p:nvPr/>
        </p:nvSpPr>
        <p:spPr>
          <a:xfrm>
            <a:off x="905399" y="3678479"/>
            <a:ext cx="4997880" cy="385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Кто наша целевая аудитория?</a:t>
            </a:r>
          </a:p>
        </p:txBody>
      </p:sp>
      <p:sp>
        <p:nvSpPr>
          <p:cNvPr id="13" name="Text 10"/>
          <p:cNvSpPr/>
          <p:nvPr/>
        </p:nvSpPr>
        <p:spPr>
          <a:xfrm>
            <a:off x="1363320" y="4100760"/>
            <a:ext cx="4082759" cy="2120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Малые предприятия, которые сталкиваются с проблемами в продажах.</a:t>
            </a:r>
          </a:p>
        </p:txBody>
      </p:sp>
      <p:sp>
        <p:nvSpPr>
          <p:cNvPr id="14" name="Shape 11"/>
          <p:cNvSpPr/>
          <p:nvPr/>
        </p:nvSpPr>
        <p:spPr>
          <a:xfrm>
            <a:off x="9318600" y="6332400"/>
            <a:ext cx="2063520" cy="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1"/>
                </a:lnTo>
              </a:path>
            </a:pathLst>
          </a:custGeom>
          <a:noFill/>
          <a:ln w="9360">
            <a:solidFill>
              <a:srgbClr val="000000">
                <a:alpha val="22000"/>
              </a:srgbClr>
            </a:solidFill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353640" y="3678479"/>
            <a:ext cx="4997880" cy="385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проблемы</a:t>
            </a:r>
          </a:p>
        </p:txBody>
      </p:sp>
      <p:sp>
        <p:nvSpPr>
          <p:cNvPr id="16" name="Text 13"/>
          <p:cNvSpPr/>
          <p:nvPr/>
        </p:nvSpPr>
        <p:spPr>
          <a:xfrm>
            <a:off x="6811560" y="4100760"/>
            <a:ext cx="4082759" cy="2120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Отсутствие эффективных инструментов для управления продажами, сложность в анализе данных и низкую конверсию потенциальных клиентов в реальных покупателей</a:t>
            </a: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.</a:t>
            </a:r>
          </a:p>
        </p:txBody>
      </p:sp>
      <p:sp>
        <p:nvSpPr>
          <p:cNvPr id="17" name="Text 14"/>
          <p:cNvSpPr/>
          <p:nvPr/>
        </p:nvSpPr>
        <p:spPr>
          <a:xfrm>
            <a:off x="2882160" y="2546280"/>
            <a:ext cx="877679" cy="691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01</a:t>
            </a:r>
          </a:p>
        </p:txBody>
      </p:sp>
      <p:sp>
        <p:nvSpPr>
          <p:cNvPr id="18" name="Text 15"/>
          <p:cNvSpPr/>
          <p:nvPr/>
        </p:nvSpPr>
        <p:spPr>
          <a:xfrm>
            <a:off x="8416800" y="2546280"/>
            <a:ext cx="877679" cy="691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02</a:t>
            </a:r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268479" y="2203919"/>
            <a:ext cx="1206719" cy="252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744999" y="2203919"/>
            <a:ext cx="1206719" cy="252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/>
          <p:cNvSpPr/>
          <p:nvPr/>
        </p:nvSpPr>
        <p:spPr>
          <a:xfrm>
            <a:off x="-62280" y="4094640"/>
            <a:ext cx="12422160" cy="191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5B78BC">
              <a:alpha val="20000"/>
            </a:srgbClr>
          </a:soli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-62280" y="4094640"/>
            <a:ext cx="12422160" cy="191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Text 2"/>
          <p:cNvSpPr/>
          <p:nvPr/>
        </p:nvSpPr>
        <p:spPr>
          <a:xfrm>
            <a:off x="777960" y="1838879"/>
            <a:ext cx="5056920" cy="401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Проблема 1</a:t>
            </a:r>
          </a:p>
        </p:txBody>
      </p:sp>
      <p:sp>
        <p:nvSpPr>
          <p:cNvPr id="6" name="Text 3"/>
          <p:cNvSpPr/>
          <p:nvPr/>
        </p:nvSpPr>
        <p:spPr>
          <a:xfrm>
            <a:off x="777960" y="2275919"/>
            <a:ext cx="5056920" cy="136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Многие компании сталкиваются с трудностями в привлечении новых клиентов. Они тратят много времени и денег на рекламу, но результаты не всегда оправдывают ожидания.</a:t>
            </a:r>
          </a:p>
        </p:txBody>
      </p:sp>
      <p:sp>
        <p:nvSpPr>
          <p:cNvPr id="7" name="Shape 4"/>
          <p:cNvSpPr/>
          <p:nvPr/>
        </p:nvSpPr>
        <p:spPr>
          <a:xfrm>
            <a:off x="1796400" y="3913200"/>
            <a:ext cx="2770200" cy="609840"/>
          </a:xfrm>
          <a:prstGeom prst="line">
            <a:avLst/>
          </a:prstGeom>
          <a:noFill/>
          <a:ln w="38160">
            <a:solidFill>
              <a:srgbClr val="8DD4FB"/>
            </a:solidFill>
            <a:custDash>
              <a:ds d="106000" sp="106000"/>
            </a:custDash>
          </a:ln>
        </p:spPr>
        <p:txBody>
          <a:bodyPr vert="horz" wrap="square" lIns="90000" tIns="45000" rIns="90000" bIns="45000" anchor="ctr" anchorCtr="1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Shape 5"/>
          <p:cNvSpPr/>
          <p:nvPr/>
        </p:nvSpPr>
        <p:spPr>
          <a:xfrm flipV="1">
            <a:off x="5033520" y="3912840"/>
            <a:ext cx="1827000" cy="610200"/>
          </a:xfrm>
          <a:prstGeom prst="line">
            <a:avLst/>
          </a:prstGeom>
          <a:noFill/>
          <a:ln w="38160">
            <a:solidFill>
              <a:srgbClr val="8DD4FB"/>
            </a:solidFill>
            <a:custDash>
              <a:ds d="106000" sp="106000"/>
            </a:custDash>
          </a:ln>
        </p:spPr>
        <p:txBody>
          <a:bodyPr vert="horz" wrap="square" lIns="90000" tIns="45000" rIns="90000" bIns="45000" anchor="ctr" anchorCtr="1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326360" y="3912840"/>
            <a:ext cx="3623400" cy="418320"/>
          </a:xfrm>
          <a:prstGeom prst="line">
            <a:avLst/>
          </a:prstGeom>
          <a:noFill/>
          <a:ln w="38160">
            <a:solidFill>
              <a:srgbClr val="8DD4FB"/>
            </a:solidFill>
            <a:custDash>
              <a:ds d="106000" sp="106000"/>
            </a:custDash>
          </a:ln>
        </p:spPr>
        <p:txBody>
          <a:bodyPr vert="horz" wrap="square" lIns="90000" tIns="45000" rIns="90000" bIns="45000" anchor="ctr" anchorCtr="1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347480" y="3715920"/>
            <a:ext cx="425160" cy="84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330200" y="3676679"/>
            <a:ext cx="465840" cy="47268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7"/>
          <p:cNvSpPr/>
          <p:nvPr/>
        </p:nvSpPr>
        <p:spPr>
          <a:xfrm>
            <a:off x="777960" y="4626720"/>
            <a:ext cx="5056920" cy="4618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Проблема 2</a:t>
            </a:r>
          </a:p>
        </p:txBody>
      </p:sp>
      <p:sp>
        <p:nvSpPr>
          <p:cNvPr id="13" name="Text 8"/>
          <p:cNvSpPr/>
          <p:nvPr/>
        </p:nvSpPr>
        <p:spPr>
          <a:xfrm>
            <a:off x="777960" y="5041440"/>
            <a:ext cx="5056920" cy="136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Сложность в анализе данных продаж. Многие инструменты предоставляют сложные отчеты, которые сложно понять и использовать для принятия решений.</a:t>
            </a:r>
          </a:p>
        </p:txBody>
      </p:sp>
      <p:sp>
        <p:nvSpPr>
          <p:cNvPr id="14" name="Text 9"/>
          <p:cNvSpPr/>
          <p:nvPr/>
        </p:nvSpPr>
        <p:spPr>
          <a:xfrm>
            <a:off x="6499800" y="1838879"/>
            <a:ext cx="5058000" cy="436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Проблема 3</a:t>
            </a:r>
          </a:p>
        </p:txBody>
      </p:sp>
      <p:sp>
        <p:nvSpPr>
          <p:cNvPr id="15" name="Text 10"/>
          <p:cNvSpPr/>
          <p:nvPr/>
        </p:nvSpPr>
        <p:spPr>
          <a:xfrm>
            <a:off x="6499800" y="2252880"/>
            <a:ext cx="5057279" cy="136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Низкая конверсия потенциальных клиентов. Многие компании теряют потенциальных клиентов из-за отсутствия эффективных инструментов для управления воронкой продаж.</a:t>
            </a:r>
          </a:p>
        </p:txBody>
      </p:sp>
      <p:sp>
        <p:nvSpPr>
          <p:cNvPr id="16" name="Text 11"/>
          <p:cNvSpPr/>
          <p:nvPr/>
        </p:nvSpPr>
        <p:spPr>
          <a:xfrm>
            <a:off x="6499800" y="4626720"/>
            <a:ext cx="5058000" cy="436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Проблема 4</a:t>
            </a:r>
          </a:p>
        </p:txBody>
      </p:sp>
      <p:sp>
        <p:nvSpPr>
          <p:cNvPr id="17" name="Text 12"/>
          <p:cNvSpPr/>
          <p:nvPr/>
        </p:nvSpPr>
        <p:spPr>
          <a:xfrm>
            <a:off x="6499800" y="5040720"/>
            <a:ext cx="5057279" cy="136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Отсутствие интеграции с другими системами. Многие инструменты для продаж не интегрируются с другими системами управления предприятием, что затрудняет работу.</a:t>
            </a:r>
          </a:p>
        </p:txBody>
      </p:sp>
      <p:sp>
        <p:nvSpPr>
          <p:cNvPr id="18" name="Text 13"/>
          <p:cNvSpPr/>
          <p:nvPr/>
        </p:nvSpPr>
        <p:spPr>
          <a:xfrm>
            <a:off x="777960" y="53208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Боль аудитории</a:t>
            </a:r>
          </a:p>
        </p:txBody>
      </p:sp>
      <p:pic>
        <p:nvPicPr>
          <p:cNvPr id="19" name="Imag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570200" y="4370759"/>
            <a:ext cx="425160" cy="84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552919" y="4331160"/>
            <a:ext cx="465840" cy="47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922800" y="3739680"/>
            <a:ext cx="425160" cy="84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905519" y="3700079"/>
            <a:ext cx="465840" cy="47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967760" y="4188959"/>
            <a:ext cx="425160" cy="84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0950480" y="4149719"/>
            <a:ext cx="465840" cy="47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/>
          <p:cNvSpPr/>
          <p:nvPr/>
        </p:nvSpPr>
        <p:spPr>
          <a:xfrm>
            <a:off x="532800" y="3225960"/>
            <a:ext cx="11161080" cy="157175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108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532800" y="3225960"/>
            <a:ext cx="11161080" cy="157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32800" y="4980240"/>
            <a:ext cx="11161080" cy="157175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path path="circle">
              <a:fillToRect l="70000" t="30000" r="30000" b="7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3"/>
          <p:cNvSpPr/>
          <p:nvPr/>
        </p:nvSpPr>
        <p:spPr>
          <a:xfrm>
            <a:off x="532800" y="4980240"/>
            <a:ext cx="11161080" cy="157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32800" y="1504440"/>
            <a:ext cx="11161080" cy="157175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path path="circle">
              <a:fillToRect l="70000" t="30000" r="30000" b="7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Text 5"/>
          <p:cNvSpPr/>
          <p:nvPr/>
        </p:nvSpPr>
        <p:spPr>
          <a:xfrm>
            <a:off x="532800" y="1504440"/>
            <a:ext cx="11161080" cy="157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1080" y="53208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Наш продукт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751760" y="428040"/>
            <a:ext cx="761759" cy="7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751760" y="559080"/>
            <a:ext cx="761759" cy="7668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7"/>
          <p:cNvSpPr/>
          <p:nvPr/>
        </p:nvSpPr>
        <p:spPr>
          <a:xfrm>
            <a:off x="3521159" y="1966680"/>
            <a:ext cx="7795080" cy="1119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функции включают управление воронкой продаж, анализ данных, интеграцию с другими системами и автоматизацию маркетинговых кампаний.</a:t>
            </a:r>
          </a:p>
        </p:txBody>
      </p:sp>
      <p:sp>
        <p:nvSpPr>
          <p:cNvPr id="13" name="Text 8"/>
          <p:cNvSpPr/>
          <p:nvPr/>
        </p:nvSpPr>
        <p:spPr>
          <a:xfrm>
            <a:off x="3521159" y="1614960"/>
            <a:ext cx="7733159" cy="439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Описание продукта</a:t>
            </a:r>
          </a:p>
        </p:txBody>
      </p:sp>
      <p:sp>
        <p:nvSpPr>
          <p:cNvPr id="14" name="Text 9"/>
          <p:cNvSpPr/>
          <p:nvPr/>
        </p:nvSpPr>
        <p:spPr>
          <a:xfrm>
            <a:off x="1458719" y="3715560"/>
            <a:ext cx="7795080" cy="107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Наш продукт - это инновационный инструмент для управления продажами, который помогает компаниям эффективно привлекать и удерживать клиентов. Он предоставляет простой и понятный интерфейс для анализа данных.</a:t>
            </a:r>
          </a:p>
        </p:txBody>
      </p:sp>
      <p:sp>
        <p:nvSpPr>
          <p:cNvPr id="15" name="Text 10"/>
          <p:cNvSpPr/>
          <p:nvPr/>
        </p:nvSpPr>
        <p:spPr>
          <a:xfrm>
            <a:off x="1458719" y="3363480"/>
            <a:ext cx="7795080" cy="362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функции</a:t>
            </a:r>
          </a:p>
        </p:txBody>
      </p:sp>
      <p:sp>
        <p:nvSpPr>
          <p:cNvPr id="16" name="Text 11"/>
          <p:cNvSpPr/>
          <p:nvPr/>
        </p:nvSpPr>
        <p:spPr>
          <a:xfrm>
            <a:off x="3225240" y="5445720"/>
            <a:ext cx="7795080" cy="1095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Наши преимущества перед конкурентами - это простота использования, высокая конверсия потенциальных клиентов и интеграция с другими системами управления предприятием.</a:t>
            </a:r>
          </a:p>
        </p:txBody>
      </p:sp>
      <p:sp>
        <p:nvSpPr>
          <p:cNvPr id="17" name="Text 12"/>
          <p:cNvSpPr/>
          <p:nvPr/>
        </p:nvSpPr>
        <p:spPr>
          <a:xfrm>
            <a:off x="3225240" y="5094000"/>
            <a:ext cx="779436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Преимущества перед конкурентами</a:t>
            </a:r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369800" y="1567080"/>
            <a:ext cx="1396079" cy="14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983160" y="2131920"/>
            <a:ext cx="875879" cy="8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844639" y="1614960"/>
            <a:ext cx="1204200" cy="120852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 13"/>
          <p:cNvSpPr/>
          <p:nvPr/>
        </p:nvSpPr>
        <p:spPr>
          <a:xfrm>
            <a:off x="2114640" y="1848960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01</a:t>
            </a:r>
          </a:p>
        </p:txBody>
      </p:sp>
      <p:pic>
        <p:nvPicPr>
          <p:cNvPr id="22" name="Imag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069200" y="5031000"/>
            <a:ext cx="1396079" cy="14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62400" y="5641200"/>
            <a:ext cx="875879" cy="8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544400" y="5078880"/>
            <a:ext cx="1204200" cy="120852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 14"/>
          <p:cNvSpPr/>
          <p:nvPr/>
        </p:nvSpPr>
        <p:spPr>
          <a:xfrm>
            <a:off x="1711439" y="5326920"/>
            <a:ext cx="86579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03</a:t>
            </a:r>
          </a:p>
        </p:txBody>
      </p:sp>
      <p:pic>
        <p:nvPicPr>
          <p:cNvPr id="26" name="Image 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723240" y="3263400"/>
            <a:ext cx="1396079" cy="14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1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9334079" y="3858479"/>
            <a:ext cx="875879" cy="8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0198080" y="3310919"/>
            <a:ext cx="1204200" cy="120852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 15"/>
          <p:cNvSpPr/>
          <p:nvPr/>
        </p:nvSpPr>
        <p:spPr>
          <a:xfrm>
            <a:off x="10387800" y="3547800"/>
            <a:ext cx="86579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/>
          <p:cNvSpPr/>
          <p:nvPr/>
        </p:nvSpPr>
        <p:spPr>
          <a:xfrm>
            <a:off x="532800" y="3225960"/>
            <a:ext cx="11161080" cy="157175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108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532800" y="3225960"/>
            <a:ext cx="11161080" cy="157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32800" y="4980240"/>
            <a:ext cx="11161080" cy="157175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path path="circle">
              <a:fillToRect l="70000" t="30000" r="30000" b="7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3"/>
          <p:cNvSpPr/>
          <p:nvPr/>
        </p:nvSpPr>
        <p:spPr>
          <a:xfrm>
            <a:off x="532800" y="4980240"/>
            <a:ext cx="11161080" cy="157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32800" y="1504440"/>
            <a:ext cx="11161080" cy="157175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path path="circle">
              <a:fillToRect l="70000" t="30000" r="30000" b="7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Text 5"/>
          <p:cNvSpPr/>
          <p:nvPr/>
        </p:nvSpPr>
        <p:spPr>
          <a:xfrm>
            <a:off x="532800" y="1504440"/>
            <a:ext cx="11161080" cy="157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1080" y="53208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Наш продукт</a:t>
            </a:r>
          </a:p>
        </p:txBody>
      </p:sp>
      <p:sp>
        <p:nvSpPr>
          <p:cNvPr id="10" name="Text 7"/>
          <p:cNvSpPr/>
          <p:nvPr/>
        </p:nvSpPr>
        <p:spPr>
          <a:xfrm>
            <a:off x="3521159" y="1966680"/>
            <a:ext cx="7795080" cy="1119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функции включают управление воронкой продаж, анализ данных, интеграцию с другими системами и автоматизацию маркетинговых кампаний.</a:t>
            </a:r>
          </a:p>
        </p:txBody>
      </p:sp>
      <p:sp>
        <p:nvSpPr>
          <p:cNvPr id="11" name="Text 8"/>
          <p:cNvSpPr/>
          <p:nvPr/>
        </p:nvSpPr>
        <p:spPr>
          <a:xfrm>
            <a:off x="3521159" y="1614960"/>
            <a:ext cx="7733159" cy="439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Описание продукта</a:t>
            </a:r>
          </a:p>
        </p:txBody>
      </p:sp>
      <p:sp>
        <p:nvSpPr>
          <p:cNvPr id="12" name="Text 9"/>
          <p:cNvSpPr/>
          <p:nvPr/>
        </p:nvSpPr>
        <p:spPr>
          <a:xfrm>
            <a:off x="1458719" y="3715560"/>
            <a:ext cx="7795080" cy="107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Наш продукт - это инновационный инструмент для управления продажами, который помогает компаниям эффективно привлекать и удерживать клиентов. Он предоставляет простой и понятный интерфейс для анализа данных.</a:t>
            </a:r>
          </a:p>
        </p:txBody>
      </p:sp>
      <p:sp>
        <p:nvSpPr>
          <p:cNvPr id="13" name="Text 10"/>
          <p:cNvSpPr/>
          <p:nvPr/>
        </p:nvSpPr>
        <p:spPr>
          <a:xfrm>
            <a:off x="1458719" y="3363480"/>
            <a:ext cx="7795080" cy="362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функции</a:t>
            </a:r>
          </a:p>
        </p:txBody>
      </p:sp>
      <p:sp>
        <p:nvSpPr>
          <p:cNvPr id="14" name="Text 11"/>
          <p:cNvSpPr/>
          <p:nvPr/>
        </p:nvSpPr>
        <p:spPr>
          <a:xfrm>
            <a:off x="3225240" y="5445720"/>
            <a:ext cx="7795080" cy="1095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Наши преимущества перед конкурентами - это простота использования, высокая конверсия потенциальных клиентов и интеграция с другими системами управления предприятием.</a:t>
            </a:r>
          </a:p>
        </p:txBody>
      </p:sp>
      <p:sp>
        <p:nvSpPr>
          <p:cNvPr id="15" name="Text 12"/>
          <p:cNvSpPr/>
          <p:nvPr/>
        </p:nvSpPr>
        <p:spPr>
          <a:xfrm>
            <a:off x="3225240" y="5094000"/>
            <a:ext cx="779436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Преимущества перед конкурентами</a:t>
            </a:r>
          </a:p>
        </p:txBody>
      </p:sp>
      <p:pic>
        <p:nvPicPr>
          <p:cNvPr id="16" name="Imag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369800" y="1567080"/>
            <a:ext cx="1396079" cy="14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83160" y="2131920"/>
            <a:ext cx="875879" cy="8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844639" y="1614960"/>
            <a:ext cx="1204200" cy="1208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13"/>
          <p:cNvSpPr/>
          <p:nvPr/>
        </p:nvSpPr>
        <p:spPr>
          <a:xfrm>
            <a:off x="2114640" y="1848960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4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01</a:t>
            </a:r>
          </a:p>
        </p:txBody>
      </p:sp>
      <p:pic>
        <p:nvPicPr>
          <p:cNvPr id="20" name="Imag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69200" y="5031000"/>
            <a:ext cx="1396079" cy="14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62400" y="5641200"/>
            <a:ext cx="875879" cy="8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544400" y="5078880"/>
            <a:ext cx="1204200" cy="120852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14"/>
          <p:cNvSpPr/>
          <p:nvPr/>
        </p:nvSpPr>
        <p:spPr>
          <a:xfrm>
            <a:off x="1711439" y="5326920"/>
            <a:ext cx="86579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4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03</a:t>
            </a:r>
          </a:p>
        </p:txBody>
      </p:sp>
      <p:pic>
        <p:nvPicPr>
          <p:cNvPr id="24" name="Image 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9723240" y="3263400"/>
            <a:ext cx="1396079" cy="14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1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334079" y="3858479"/>
            <a:ext cx="875879" cy="88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0198080" y="3310919"/>
            <a:ext cx="1204200" cy="120852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 15"/>
          <p:cNvSpPr/>
          <p:nvPr/>
        </p:nvSpPr>
        <p:spPr>
          <a:xfrm>
            <a:off x="10387800" y="3547800"/>
            <a:ext cx="86579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4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0"/>
          <p:cNvSpPr/>
          <p:nvPr/>
        </p:nvSpPr>
        <p:spPr>
          <a:xfrm>
            <a:off x="856439" y="65772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PAM</a:t>
            </a:r>
          </a:p>
        </p:txBody>
      </p:sp>
      <p:sp>
        <p:nvSpPr>
          <p:cNvPr id="4" name="Text 8"/>
          <p:cNvSpPr/>
          <p:nvPr/>
        </p:nvSpPr>
        <p:spPr>
          <a:xfrm>
            <a:off x="1493999" y="1918800"/>
            <a:ext cx="3388680" cy="45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Text 9"/>
          <p:cNvSpPr/>
          <p:nvPr/>
        </p:nvSpPr>
        <p:spPr>
          <a:xfrm>
            <a:off x="1840319" y="3669839"/>
            <a:ext cx="2761200" cy="2986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10"/>
          <p:cNvSpPr/>
          <p:nvPr/>
        </p:nvSpPr>
        <p:spPr>
          <a:xfrm>
            <a:off x="1818000" y="2960279"/>
            <a:ext cx="2805120" cy="786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Shape 12"/>
          <p:cNvSpPr/>
          <p:nvPr/>
        </p:nvSpPr>
        <p:spPr>
          <a:xfrm>
            <a:off x="1558800" y="1918440"/>
            <a:ext cx="3388680" cy="45144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Text 13"/>
          <p:cNvSpPr/>
          <p:nvPr/>
        </p:nvSpPr>
        <p:spPr>
          <a:xfrm>
            <a:off x="4437360" y="1918440"/>
            <a:ext cx="3388680" cy="45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Text 14"/>
          <p:cNvSpPr/>
          <p:nvPr/>
        </p:nvSpPr>
        <p:spPr>
          <a:xfrm>
            <a:off x="1876320" y="3669839"/>
            <a:ext cx="2761200" cy="2986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Оценка PAM составляет 157,5 млрд рублей. Общее количество субъектов МСП в России — около 6,3 млн.</a:t>
            </a:r>
          </a:p>
        </p:txBody>
      </p:sp>
      <p:sp>
        <p:nvSpPr>
          <p:cNvPr id="10" name="Text 15"/>
          <p:cNvSpPr/>
          <p:nvPr/>
        </p:nvSpPr>
        <p:spPr>
          <a:xfrm>
            <a:off x="1853999" y="2960279"/>
            <a:ext cx="2805120" cy="786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Оценка PAM</a:t>
            </a:r>
          </a:p>
        </p:txBody>
      </p:sp>
      <p:pic>
        <p:nvPicPr>
          <p:cNvPr id="11" name="Imag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917080" y="2049839"/>
            <a:ext cx="687959" cy="6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16"/>
          <p:cNvSpPr/>
          <p:nvPr/>
        </p:nvSpPr>
        <p:spPr>
          <a:xfrm>
            <a:off x="2917800" y="2142000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1</a:t>
            </a:r>
          </a:p>
        </p:txBody>
      </p:sp>
      <p:pic>
        <p:nvPicPr>
          <p:cNvPr id="13" name="Imag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612880" y="2232000"/>
            <a:ext cx="1288080" cy="32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7"/>
          <p:cNvSpPr/>
          <p:nvPr/>
        </p:nvSpPr>
        <p:spPr>
          <a:xfrm>
            <a:off x="7362000" y="1918800"/>
            <a:ext cx="3388680" cy="45144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162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5" name="Text 18"/>
          <p:cNvSpPr/>
          <p:nvPr/>
        </p:nvSpPr>
        <p:spPr>
          <a:xfrm>
            <a:off x="7362000" y="1918800"/>
            <a:ext cx="3388680" cy="45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6" name="Text 19"/>
          <p:cNvSpPr/>
          <p:nvPr/>
        </p:nvSpPr>
        <p:spPr>
          <a:xfrm>
            <a:off x="7674840" y="3669839"/>
            <a:ext cx="2761200" cy="2986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В среднем по малому бизнесу: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5-12% от месячной выручки, что составляет от 5 до 50 тыс. руб.</a:t>
            </a:r>
          </a:p>
        </p:txBody>
      </p:sp>
      <p:sp>
        <p:nvSpPr>
          <p:cNvPr id="17" name="Text 20"/>
          <p:cNvSpPr/>
          <p:nvPr/>
        </p:nvSpPr>
        <p:spPr>
          <a:xfrm>
            <a:off x="7652520" y="2960279"/>
            <a:ext cx="2805120" cy="786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Сколько они тратят денег на продвижение</a:t>
            </a:r>
          </a:p>
        </p:txBody>
      </p:sp>
      <p:pic>
        <p:nvPicPr>
          <p:cNvPr id="18" name="Imag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715600" y="2049839"/>
            <a:ext cx="687959" cy="6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21"/>
          <p:cNvSpPr/>
          <p:nvPr/>
        </p:nvSpPr>
        <p:spPr>
          <a:xfrm>
            <a:off x="8709840" y="2145600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2</a:t>
            </a:r>
          </a:p>
        </p:txBody>
      </p:sp>
      <p:pic>
        <p:nvPicPr>
          <p:cNvPr id="20" name="Image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11400" y="2232000"/>
            <a:ext cx="1288080" cy="32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499680"/>
            <a:ext cx="12191760" cy="58607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0"/>
          <p:cNvSpPr/>
          <p:nvPr/>
        </p:nvSpPr>
        <p:spPr>
          <a:xfrm>
            <a:off x="732239" y="753119"/>
            <a:ext cx="1064916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Оценка TAM</a:t>
            </a:r>
          </a:p>
        </p:txBody>
      </p:sp>
      <p:sp>
        <p:nvSpPr>
          <p:cNvPr id="5" name="Text 1"/>
          <p:cNvSpPr/>
          <p:nvPr/>
        </p:nvSpPr>
        <p:spPr>
          <a:xfrm>
            <a:off x="671760" y="3678479"/>
            <a:ext cx="4997880" cy="385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4"/>
          <p:cNvSpPr/>
          <p:nvPr/>
        </p:nvSpPr>
        <p:spPr>
          <a:xfrm>
            <a:off x="3010680" y="2480040"/>
            <a:ext cx="6263999" cy="2120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Оценка TAM составляет </a:t>
            </a:r>
            <a:r>
              <a:rPr lang="ru-RU" sz="19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157,5 млрд рублей</a:t>
            </a: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. Общее количество субъектов МСП в России — </a:t>
            </a:r>
            <a:r>
              <a:rPr lang="ru-RU" sz="19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около 6,3 млн</a:t>
            </a: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6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1"/>
          <p:cNvSpPr/>
          <p:nvPr/>
        </p:nvSpPr>
        <p:spPr>
          <a:xfrm>
            <a:off x="1872000" y="1880639"/>
            <a:ext cx="9000000" cy="3375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По оценкам, рынок CRM-систем в России превысил </a:t>
            </a: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32 млрд руб</a:t>
            </a: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. в 2024-2025гг.</a:t>
            </a:r>
          </a:p>
        </p:txBody>
      </p:sp>
      <p:sp>
        <p:nvSpPr>
          <p:cNvPr id="4" name="Text 7"/>
          <p:cNvSpPr/>
          <p:nvPr/>
        </p:nvSpPr>
        <p:spPr>
          <a:xfrm>
            <a:off x="400680" y="3304079"/>
            <a:ext cx="2720520" cy="3375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Text 8"/>
          <p:cNvSpPr/>
          <p:nvPr/>
        </p:nvSpPr>
        <p:spPr>
          <a:xfrm>
            <a:off x="581760" y="53208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Оценка SAM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0"/>
          <p:cNvSpPr/>
          <p:nvPr/>
        </p:nvSpPr>
        <p:spPr>
          <a:xfrm>
            <a:off x="6150599" y="2808000"/>
            <a:ext cx="5945400" cy="2866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SOM (реалистичный): </a:t>
            </a: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1,29 млрд - 2,67 млрд руб.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spc="0">
              <a:ln>
                <a:noFill/>
              </a:ln>
              <a:solidFill>
                <a:srgbClr val="000000"/>
              </a:solidFill>
              <a:latin typeface="MiSans" pitchFamily="34"/>
              <a:ea typeface="MiSans" pitchFamily="1"/>
              <a:cs typeface="MiSans" pitchFamily="34"/>
            </a:endParaRP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SOM (консервативный): </a:t>
            </a: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215 млн - 445 млн руб.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spc="0">
              <a:ln>
                <a:noFill/>
              </a:ln>
              <a:solidFill>
                <a:srgbClr val="000000"/>
              </a:solidFill>
              <a:latin typeface="MiSans" pitchFamily="34"/>
              <a:ea typeface="MiSans" pitchFamily="1"/>
              <a:cs typeface="MiSans" pitchFamily="34"/>
            </a:endParaRP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SOM (агрессивный): </a:t>
            </a: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3,01 млрд - 6,23 млрд руб.</a:t>
            </a:r>
          </a:p>
        </p:txBody>
      </p:sp>
      <p:sp>
        <p:nvSpPr>
          <p:cNvPr id="4" name="Text 1"/>
          <p:cNvSpPr/>
          <p:nvPr/>
        </p:nvSpPr>
        <p:spPr>
          <a:xfrm>
            <a:off x="913679" y="918359"/>
            <a:ext cx="104680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SOM</a:t>
            </a:r>
          </a:p>
        </p:txBody>
      </p:sp>
      <p:sp>
        <p:nvSpPr>
          <p:cNvPr id="5" name="Shape 3"/>
          <p:cNvSpPr/>
          <p:nvPr/>
        </p:nvSpPr>
        <p:spPr>
          <a:xfrm>
            <a:off x="9318600" y="6332400"/>
            <a:ext cx="2063520" cy="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1"/>
                </a:lnTo>
              </a:path>
            </a:pathLst>
          </a:custGeom>
          <a:noFill/>
          <a:ln w="9360">
            <a:solidFill>
              <a:srgbClr val="000000">
                <a:alpha val="22000"/>
              </a:srgbClr>
            </a:solidFill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6" name="Image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214280" y="2749680"/>
            <a:ext cx="2677320" cy="283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748400" y="2228760"/>
            <a:ext cx="717120" cy="52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790360" y="4833000"/>
            <a:ext cx="943200" cy="3456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4"/>
          <p:cNvSpPr/>
          <p:nvPr/>
        </p:nvSpPr>
        <p:spPr>
          <a:xfrm rot="1800000">
            <a:off x="374395" y="4842234"/>
            <a:ext cx="1695600" cy="1702800"/>
          </a:xfrm>
          <a:custGeom>
            <a:avLst/>
            <a:gdLst>
              <a:gd name="f0" fmla="val 0"/>
              <a:gd name="f1" fmla="val 1696082"/>
              <a:gd name="f2" fmla="val 1703277"/>
              <a:gd name="f3" fmla="val 604939"/>
              <a:gd name="f4" fmla="val 1663790"/>
              <a:gd name="f5" fmla="val 1091144"/>
              <a:gd name="f6" fmla="val 1019677"/>
              <a:gd name="f7" fmla="val 1685975"/>
              <a:gd name="f8" fmla="val 964237"/>
              <a:gd name="f9" fmla="val 1697320"/>
              <a:gd name="f10" fmla="val 906835"/>
              <a:gd name="f11" fmla="val 848041"/>
              <a:gd name="f12" fmla="val 789247"/>
              <a:gd name="f13" fmla="val 731845"/>
              <a:gd name="f14" fmla="val 676406"/>
              <a:gd name="f15" fmla="val 365869"/>
              <a:gd name="f16" fmla="val 1552871"/>
              <a:gd name="f17" fmla="val 1330213"/>
              <a:gd name="f18" fmla="val 1324202"/>
              <a:gd name="f19" fmla="val 1557831"/>
              <a:gd name="f20" fmla="val 1260590"/>
              <a:gd name="f21" fmla="val 1592358"/>
              <a:gd name="f22" fmla="val 435492"/>
              <a:gd name="f23" fmla="val 371880"/>
              <a:gd name="f24" fmla="val 236033"/>
              <a:gd name="f25" fmla="val 1441952"/>
              <a:gd name="f26" fmla="val 1460050"/>
              <a:gd name="f27" fmla="val 1450243"/>
              <a:gd name="f28" fmla="val 1453838"/>
              <a:gd name="f29" fmla="val 1416790"/>
              <a:gd name="f30" fmla="val 1481438"/>
              <a:gd name="f31" fmla="val 279292"/>
              <a:gd name="f32" fmla="val 245840"/>
              <a:gd name="f33" fmla="val 144515"/>
              <a:gd name="f34" fmla="val 1331032"/>
              <a:gd name="f35" fmla="val 1551567"/>
              <a:gd name="f36" fmla="val 1518988"/>
              <a:gd name="f37" fmla="val 1370519"/>
              <a:gd name="f38" fmla="val 177095"/>
              <a:gd name="f39" fmla="val 83397"/>
              <a:gd name="f40" fmla="val 1220113"/>
              <a:gd name="f41" fmla="val 1612686"/>
              <a:gd name="f42" fmla="val 1591253"/>
              <a:gd name="f43" fmla="val 1259600"/>
              <a:gd name="f44" fmla="val 104830"/>
              <a:gd name="f45" fmla="val 40373"/>
              <a:gd name="f46" fmla="val 1109194"/>
              <a:gd name="f47" fmla="val 1655709"/>
              <a:gd name="f48" fmla="val 1643451"/>
              <a:gd name="f49" fmla="val 1148680"/>
              <a:gd name="f50" fmla="val 52631"/>
              <a:gd name="f51" fmla="val 11181"/>
              <a:gd name="f52" fmla="val 998274"/>
              <a:gd name="f53" fmla="val 1684901"/>
              <a:gd name="f54" fmla="val 1682381"/>
              <a:gd name="f55" fmla="val 1023274"/>
              <a:gd name="f56" fmla="val 1677883"/>
              <a:gd name="f57" fmla="val 1037761"/>
              <a:gd name="f58" fmla="val 18199"/>
              <a:gd name="f59" fmla="val 13702"/>
              <a:gd name="f60" fmla="val 887355"/>
              <a:gd name="f61" fmla="val 1692102"/>
              <a:gd name="f62" fmla="val 926842"/>
              <a:gd name="f63" fmla="val 3980"/>
              <a:gd name="f64" fmla="val 776435"/>
              <a:gd name="f65" fmla="val 815922"/>
              <a:gd name="f66" fmla="val 665516"/>
              <a:gd name="f67" fmla="val 1677884"/>
              <a:gd name="f68" fmla="val 680003"/>
              <a:gd name="f69" fmla="val 705003"/>
              <a:gd name="f70" fmla="val 554597"/>
              <a:gd name="f71" fmla="val 1643453"/>
              <a:gd name="f72" fmla="val 1655710"/>
              <a:gd name="f73" fmla="val 594083"/>
              <a:gd name="f74" fmla="val 104829"/>
              <a:gd name="f75" fmla="val 443677"/>
              <a:gd name="f76" fmla="val 483164"/>
              <a:gd name="f77" fmla="val 83396"/>
              <a:gd name="f78" fmla="val 177094"/>
              <a:gd name="f79" fmla="val 332758"/>
              <a:gd name="f80" fmla="val 1518989"/>
              <a:gd name="f81" fmla="val 1551568"/>
              <a:gd name="f82" fmla="val 372245"/>
              <a:gd name="f83" fmla="val 144514"/>
              <a:gd name="f84" fmla="val 279291"/>
              <a:gd name="f85" fmla="val 221839"/>
              <a:gd name="f86" fmla="val 1416792"/>
              <a:gd name="f87" fmla="val 249439"/>
              <a:gd name="f88" fmla="val 261325"/>
              <a:gd name="f89" fmla="val 236032"/>
              <a:gd name="f90" fmla="val 435490"/>
              <a:gd name="f91" fmla="val 110919"/>
              <a:gd name="f92" fmla="val 1260592"/>
              <a:gd name="f93" fmla="val 145446"/>
              <a:gd name="f94" fmla="val 1330214"/>
              <a:gd name="f95" fmla="val 150406"/>
              <a:gd name="f96" fmla="val 365868"/>
              <a:gd name="f97" fmla="val 848020"/>
              <a:gd name="f98" fmla="val 848063"/>
              <a:gd name="f99" fmla="val 935117"/>
              <a:gd name="f100" fmla="val 4396"/>
              <a:gd name="f101" fmla="val 963746"/>
              <a:gd name="f102" fmla="val 7304"/>
              <a:gd name="f103" fmla="val 991958"/>
              <a:gd name="f104" fmla="val 11629"/>
              <a:gd name="f105" fmla="val 17302"/>
              <a:gd name="f106" fmla="val 1091147"/>
              <a:gd name="f107" fmla="val 39487"/>
              <a:gd name="f108" fmla="val 604936"/>
              <a:gd name="f109" fmla="val 704126"/>
              <a:gd name="f110" fmla="val 732336"/>
              <a:gd name="f111" fmla="val 760966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1696082" h="1703277">
                <a:moveTo>
                  <a:pt x="f3" y="f4"/>
                </a:moveTo>
                <a:lnTo>
                  <a:pt x="f5" y="f4"/>
                </a:lnTo>
                <a:lnTo>
                  <a:pt x="f6" y="f7"/>
                </a:lnTo>
                <a:cubicBezTo>
                  <a:pt x="f8" y="f9"/>
                  <a:pt x="f10" y="f2"/>
                  <a:pt x="f11" y="f2"/>
                </a:cubicBezTo>
                <a:cubicBezTo>
                  <a:pt x="f12" y="f2"/>
                  <a:pt x="f13" y="f9"/>
                  <a:pt x="f14" y="f7"/>
                </a:cubicBezTo>
                <a:close/>
                <a:moveTo>
                  <a:pt x="f15" y="f16"/>
                </a:moveTo>
                <a:lnTo>
                  <a:pt x="f17" y="f16"/>
                </a:lnTo>
                <a:lnTo>
                  <a:pt x="f18" y="f19"/>
                </a:lnTo>
                <a:lnTo>
                  <a:pt x="f20" y="f21"/>
                </a:lnTo>
                <a:lnTo>
                  <a:pt x="f22" y="f21"/>
                </a:lnTo>
                <a:lnTo>
                  <a:pt x="f23" y="f19"/>
                </a:lnTo>
                <a:close/>
                <a:moveTo>
                  <a:pt x="f24" y="f25"/>
                </a:moveTo>
                <a:lnTo>
                  <a:pt x="f26" y="f25"/>
                </a:lnTo>
                <a:lnTo>
                  <a:pt x="f27" y="f28"/>
                </a:lnTo>
                <a:lnTo>
                  <a:pt x="f29" y="f30"/>
                </a:lnTo>
                <a:lnTo>
                  <a:pt x="f31" y="f30"/>
                </a:lnTo>
                <a:lnTo>
                  <a:pt x="f32" y="f28"/>
                </a:lnTo>
                <a:close/>
                <a:moveTo>
                  <a:pt x="f33" y="f34"/>
                </a:moveTo>
                <a:lnTo>
                  <a:pt x="f35" y="f34"/>
                </a:lnTo>
                <a:lnTo>
                  <a:pt x="f36" y="f37"/>
                </a:lnTo>
                <a:lnTo>
                  <a:pt x="f38" y="f37"/>
                </a:lnTo>
                <a:close/>
                <a:moveTo>
                  <a:pt x="f39" y="f40"/>
                </a:moveTo>
                <a:lnTo>
                  <a:pt x="f41" y="f40"/>
                </a:lnTo>
                <a:lnTo>
                  <a:pt x="f42" y="f43"/>
                </a:lnTo>
                <a:lnTo>
                  <a:pt x="f44" y="f43"/>
                </a:lnTo>
                <a:close/>
                <a:moveTo>
                  <a:pt x="f45" y="f46"/>
                </a:moveTo>
                <a:lnTo>
                  <a:pt x="f47" y="f46"/>
                </a:lnTo>
                <a:lnTo>
                  <a:pt x="f48" y="f49"/>
                </a:lnTo>
                <a:lnTo>
                  <a:pt x="f50" y="f49"/>
                </a:lnTo>
                <a:close/>
                <a:moveTo>
                  <a:pt x="f51" y="f52"/>
                </a:moveTo>
                <a:lnTo>
                  <a:pt x="f53" y="f52"/>
                </a:lnTo>
                <a:lnTo>
                  <a:pt x="f54" y="f55"/>
                </a:lnTo>
                <a:lnTo>
                  <a:pt x="f56" y="f57"/>
                </a:lnTo>
                <a:lnTo>
                  <a:pt x="f58" y="f57"/>
                </a:lnTo>
                <a:lnTo>
                  <a:pt x="f59" y="f55"/>
                </a:lnTo>
                <a:close/>
                <a:moveTo>
                  <a:pt x="f0" y="f60"/>
                </a:moveTo>
                <a:lnTo>
                  <a:pt x="f1" y="f60"/>
                </a:lnTo>
                <a:lnTo>
                  <a:pt x="f61" y="f62"/>
                </a:lnTo>
                <a:lnTo>
                  <a:pt x="f63" y="f62"/>
                </a:lnTo>
                <a:close/>
                <a:moveTo>
                  <a:pt x="f63" y="f64"/>
                </a:moveTo>
                <a:lnTo>
                  <a:pt x="f61" y="f64"/>
                </a:lnTo>
                <a:lnTo>
                  <a:pt x="f1" y="f65"/>
                </a:lnTo>
                <a:lnTo>
                  <a:pt x="f0" y="f65"/>
                </a:lnTo>
                <a:close/>
                <a:moveTo>
                  <a:pt x="f58" y="f66"/>
                </a:moveTo>
                <a:lnTo>
                  <a:pt x="f67" y="f66"/>
                </a:lnTo>
                <a:lnTo>
                  <a:pt x="f54" y="f68"/>
                </a:lnTo>
                <a:lnTo>
                  <a:pt x="f53" y="f69"/>
                </a:lnTo>
                <a:lnTo>
                  <a:pt x="f51" y="f69"/>
                </a:lnTo>
                <a:lnTo>
                  <a:pt x="f59" y="f68"/>
                </a:lnTo>
                <a:close/>
                <a:moveTo>
                  <a:pt x="f50" y="f70"/>
                </a:moveTo>
                <a:lnTo>
                  <a:pt x="f71" y="f70"/>
                </a:lnTo>
                <a:lnTo>
                  <a:pt x="f72" y="f73"/>
                </a:lnTo>
                <a:lnTo>
                  <a:pt x="f45" y="f73"/>
                </a:lnTo>
                <a:close/>
                <a:moveTo>
                  <a:pt x="f74" y="f75"/>
                </a:moveTo>
                <a:lnTo>
                  <a:pt x="f42" y="f75"/>
                </a:lnTo>
                <a:lnTo>
                  <a:pt x="f41" y="f76"/>
                </a:lnTo>
                <a:lnTo>
                  <a:pt x="f77" y="f76"/>
                </a:lnTo>
                <a:close/>
                <a:moveTo>
                  <a:pt x="f78" y="f79"/>
                </a:moveTo>
                <a:lnTo>
                  <a:pt x="f80" y="f79"/>
                </a:lnTo>
                <a:lnTo>
                  <a:pt x="f81" y="f82"/>
                </a:lnTo>
                <a:lnTo>
                  <a:pt x="f83" y="f82"/>
                </a:lnTo>
                <a:close/>
                <a:moveTo>
                  <a:pt x="f84" y="f85"/>
                </a:moveTo>
                <a:lnTo>
                  <a:pt x="f86" y="f85"/>
                </a:lnTo>
                <a:lnTo>
                  <a:pt x="f27" y="f87"/>
                </a:lnTo>
                <a:lnTo>
                  <a:pt x="f26" y="f88"/>
                </a:lnTo>
                <a:lnTo>
                  <a:pt x="f89" y="f88"/>
                </a:lnTo>
                <a:lnTo>
                  <a:pt x="f32" y="f87"/>
                </a:lnTo>
                <a:close/>
                <a:moveTo>
                  <a:pt x="f90" y="f91"/>
                </a:moveTo>
                <a:lnTo>
                  <a:pt x="f92" y="f91"/>
                </a:lnTo>
                <a:lnTo>
                  <a:pt x="f18" y="f93"/>
                </a:lnTo>
                <a:lnTo>
                  <a:pt x="f94" y="f95"/>
                </a:lnTo>
                <a:lnTo>
                  <a:pt x="f96" y="f95"/>
                </a:lnTo>
                <a:lnTo>
                  <a:pt x="f23" y="f93"/>
                </a:lnTo>
                <a:close/>
                <a:moveTo>
                  <a:pt x="f97" y="f0"/>
                </a:moveTo>
                <a:lnTo>
                  <a:pt x="f98" y="f0"/>
                </a:lnTo>
                <a:lnTo>
                  <a:pt x="f99" y="f100"/>
                </a:lnTo>
                <a:cubicBezTo>
                  <a:pt x="f101" y="f102"/>
                  <a:pt x="f103" y="f104"/>
                  <a:pt x="f6" y="f105"/>
                </a:cubicBezTo>
                <a:lnTo>
                  <a:pt x="f106" y="f107"/>
                </a:lnTo>
                <a:lnTo>
                  <a:pt x="f108" y="f107"/>
                </a:lnTo>
                <a:lnTo>
                  <a:pt x="f14" y="f105"/>
                </a:lnTo>
                <a:cubicBezTo>
                  <a:pt x="f109" y="f104"/>
                  <a:pt x="f110" y="f102"/>
                  <a:pt x="f111" y="f100"/>
                </a:cubicBezTo>
                <a:close/>
              </a:path>
            </a:pathLst>
          </a:custGeom>
          <a:solidFill>
            <a:srgbClr val="00B0F0">
              <a:alpha val="31000"/>
            </a:srgbClr>
          </a:soli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0" name="Text 5"/>
          <p:cNvSpPr/>
          <p:nvPr/>
        </p:nvSpPr>
        <p:spPr>
          <a:xfrm rot="1800000">
            <a:off x="374395" y="4842234"/>
            <a:ext cx="1695600" cy="1702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11" name="Imag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2422440" y="2265840"/>
            <a:ext cx="2325600" cy="23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 rot="900000">
            <a:off x="3521873" y="4090485"/>
            <a:ext cx="1569240" cy="14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913679" y="4944239"/>
            <a:ext cx="461159" cy="4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6"/>
          <p:cNvSpPr/>
          <p:nvPr/>
        </p:nvSpPr>
        <p:spPr>
          <a:xfrm>
            <a:off x="2415600" y="2202840"/>
            <a:ext cx="2395439" cy="23954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gradFill>
            <a:gsLst>
              <a:gs pos="0">
                <a:srgbClr val="0C24C4"/>
              </a:gs>
              <a:gs pos="100000">
                <a:srgbClr val="F3F7FA"/>
              </a:gs>
            </a:gsLst>
            <a:path path="circle">
              <a:fillToRect l="70000" t="70000" r="30000" b="3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5" name="Text 7"/>
          <p:cNvSpPr/>
          <p:nvPr/>
        </p:nvSpPr>
        <p:spPr>
          <a:xfrm>
            <a:off x="2415600" y="2202840"/>
            <a:ext cx="2395439" cy="2395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16" name="Imag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rot="1740000">
            <a:off x="10302171" y="1890966"/>
            <a:ext cx="805320" cy="847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10051919" y="-999359"/>
            <a:ext cx="3007800" cy="3015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0"/>
          <p:cNvSpPr/>
          <p:nvPr/>
        </p:nvSpPr>
        <p:spPr>
          <a:xfrm>
            <a:off x="3521159" y="2136240"/>
            <a:ext cx="7795080" cy="1475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Подписка с гибкими тарифными планами.</a:t>
            </a:r>
          </a:p>
        </p:txBody>
      </p:sp>
      <p:sp>
        <p:nvSpPr>
          <p:cNvPr id="4" name="Text 1"/>
          <p:cNvSpPr/>
          <p:nvPr/>
        </p:nvSpPr>
        <p:spPr>
          <a:xfrm>
            <a:off x="3521159" y="1721520"/>
            <a:ext cx="6653879" cy="786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Описание бизнес-модели</a:t>
            </a:r>
          </a:p>
        </p:txBody>
      </p:sp>
      <p:sp>
        <p:nvSpPr>
          <p:cNvPr id="5" name="Text 2"/>
          <p:cNvSpPr/>
          <p:nvPr/>
        </p:nvSpPr>
        <p:spPr>
          <a:xfrm>
            <a:off x="2104920" y="3746520"/>
            <a:ext cx="7795080" cy="1475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Дополнительные услуги и партнёрские программы</a:t>
            </a:r>
          </a:p>
        </p:txBody>
      </p:sp>
      <p:sp>
        <p:nvSpPr>
          <p:cNvPr id="6" name="Text 3"/>
          <p:cNvSpPr/>
          <p:nvPr/>
        </p:nvSpPr>
        <p:spPr>
          <a:xfrm>
            <a:off x="2104920" y="3331800"/>
            <a:ext cx="5239080" cy="786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Дополнительные источники дохода</a:t>
            </a:r>
          </a:p>
        </p:txBody>
      </p:sp>
      <p:sp>
        <p:nvSpPr>
          <p:cNvPr id="7" name="Text 4"/>
          <p:cNvSpPr/>
          <p:nvPr/>
        </p:nvSpPr>
        <p:spPr>
          <a:xfrm>
            <a:off x="3408120" y="5356800"/>
            <a:ext cx="7794360" cy="1475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.</a:t>
            </a:r>
          </a:p>
        </p:txBody>
      </p:sp>
      <p:sp>
        <p:nvSpPr>
          <p:cNvPr id="8" name="Text 5"/>
          <p:cNvSpPr/>
          <p:nvPr/>
        </p:nvSpPr>
        <p:spPr>
          <a:xfrm>
            <a:off x="3408120" y="4942079"/>
            <a:ext cx="3825000" cy="786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1080" y="53208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Бизнес-модель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151280" y="-1030680"/>
            <a:ext cx="3614759" cy="84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458719" y="1641960"/>
            <a:ext cx="687959" cy="6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9600" y="3331800"/>
            <a:ext cx="687959" cy="6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7"/>
          <p:cNvSpPr/>
          <p:nvPr/>
        </p:nvSpPr>
        <p:spPr>
          <a:xfrm>
            <a:off x="1463039" y="1732319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1</a:t>
            </a:r>
          </a:p>
        </p:txBody>
      </p:sp>
      <p:sp>
        <p:nvSpPr>
          <p:cNvPr id="14" name="Text 8"/>
          <p:cNvSpPr/>
          <p:nvPr/>
        </p:nvSpPr>
        <p:spPr>
          <a:xfrm>
            <a:off x="854639" y="3429000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 bright="5000"/>
            <a:alphaModFix/>
          </a:blip>
          <a:srcRect/>
          <a:stretch>
            <a:fillRect/>
          </a:stretch>
        </p:blipFill>
        <p:spPr>
          <a:xfrm>
            <a:off x="0" y="0"/>
            <a:ext cx="12192119" cy="6858000"/>
          </a:xfrm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ru-RU" sz="3600">
                <a:latin typeface="MiSans" pitchFamily="34"/>
              </a:rPr>
              <a:t>Юнит-экономика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318920" y="1604520"/>
            <a:ext cx="3532680" cy="2158560"/>
          </a:xfrm>
        </p:spPr>
        <p:txBody>
          <a:bodyPr/>
          <a:lstStyle/>
          <a:p>
            <a:pPr lvl="0"/>
            <a:r>
              <a:rPr lang="ru-RU" sz="2800"/>
              <a:t>Доход ARPU: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60 тыс руб/год (5 тыс руб/мес)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8028720" y="1604520"/>
            <a:ext cx="3532680" cy="2158560"/>
          </a:xfrm>
        </p:spPr>
        <p:txBody>
          <a:bodyPr/>
          <a:lstStyle/>
          <a:p>
            <a:pPr lvl="0"/>
            <a:r>
              <a:rPr lang="ru-RU" sz="2800"/>
              <a:t>Переменные издержки: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Инфраструктура + поддержка + платежи: 1400 руб/мес</a:t>
            </a:r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4294967295"/>
          </p:nvPr>
        </p:nvSpPr>
        <p:spPr>
          <a:xfrm>
            <a:off x="8028720" y="3968280"/>
            <a:ext cx="3532680" cy="2158560"/>
          </a:xfrm>
        </p:spPr>
        <p:txBody>
          <a:bodyPr/>
          <a:lstStyle/>
          <a:p>
            <a:pPr lvl="0"/>
            <a:r>
              <a:rPr lang="ru-RU" sz="2800" b="1" u="sng"/>
              <a:t>Итог: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 u="sng"/>
              <a:t>Чистая ценность клиента: +70 тыс руб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 u="sng"/>
              <a:t>Экономика устойчива и масштабируема</a:t>
            </a:r>
          </a:p>
        </p:txBody>
      </p:sp>
      <p:sp>
        <p:nvSpPr>
          <p:cNvPr id="7" name="Text Placeholder 6"/>
          <p:cNvSpPr txBox="1">
            <a:spLocks noGrp="1"/>
          </p:cNvSpPr>
          <p:nvPr>
            <p:ph type="body" idx="4294967295"/>
          </p:nvPr>
        </p:nvSpPr>
        <p:spPr>
          <a:xfrm>
            <a:off x="4318920" y="3968280"/>
            <a:ext cx="3532680" cy="2158560"/>
          </a:xfrm>
        </p:spPr>
        <p:txBody>
          <a:bodyPr/>
          <a:lstStyle/>
          <a:p>
            <a:pPr lvl="0"/>
            <a:r>
              <a:rPr lang="ru-RU" sz="2800"/>
              <a:t>Привлечение: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САС: 25 тыс руб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Срок окупаемости: ~7 месяцев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LTV/CAC: 5,8x</a:t>
            </a:r>
          </a:p>
        </p:txBody>
      </p:sp>
      <p:sp>
        <p:nvSpPr>
          <p:cNvPr id="8" name="Text Placeholder 7"/>
          <p:cNvSpPr txBox="1">
            <a:spLocks noGrp="1"/>
          </p:cNvSpPr>
          <p:nvPr>
            <p:ph type="body" idx="4294967295"/>
          </p:nvPr>
        </p:nvSpPr>
        <p:spPr>
          <a:xfrm>
            <a:off x="609480" y="3968280"/>
            <a:ext cx="3532680" cy="2158560"/>
          </a:xfrm>
        </p:spPr>
        <p:txBody>
          <a:bodyPr/>
          <a:lstStyle/>
          <a:p>
            <a:pPr lvl="0"/>
            <a:r>
              <a:rPr lang="ru-RU" sz="2800"/>
              <a:t>Юнит-метрики: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Ежемесячный отток: 2,5%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LTV: 144 тыс руб</a:t>
            </a:r>
          </a:p>
        </p:txBody>
      </p:sp>
      <p:sp>
        <p:nvSpPr>
          <p:cNvPr id="9" name="Text Placeholder 8"/>
          <p:cNvSpPr txBox="1">
            <a:spLocks noGrp="1"/>
          </p:cNvSpPr>
          <p:nvPr>
            <p:ph type="body" idx="4294967295"/>
          </p:nvPr>
        </p:nvSpPr>
        <p:spPr>
          <a:xfrm>
            <a:off x="595080" y="1618560"/>
            <a:ext cx="3532680" cy="2308680"/>
          </a:xfrm>
        </p:spPr>
        <p:txBody>
          <a:bodyPr/>
          <a:lstStyle/>
          <a:p>
            <a:pPr lvl="0"/>
            <a:r>
              <a:rPr lang="ru-RU" sz="2800"/>
              <a:t>Модель: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B2B SaaS, подписка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 sz="1800"/>
              <a:t>Целевая аудитория: СМБ (5 — 200 сотрудников)</a:t>
            </a:r>
          </a:p>
          <a:p>
            <a:pPr lvl="0">
              <a:buSzPct val="45000"/>
              <a:buFont typeface="StarSymbol"/>
              <a:buChar char="●"/>
            </a:pPr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/>
          <p:cNvSpPr/>
          <p:nvPr/>
        </p:nvSpPr>
        <p:spPr>
          <a:xfrm>
            <a:off x="6202800" y="1847160"/>
            <a:ext cx="2790000" cy="41479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02800" y="1847160"/>
            <a:ext cx="2790000" cy="4147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43879" y="1741320"/>
            <a:ext cx="2790000" cy="41479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3"/>
          <p:cNvSpPr/>
          <p:nvPr/>
        </p:nvSpPr>
        <p:spPr>
          <a:xfrm>
            <a:off x="443879" y="1741320"/>
            <a:ext cx="2790000" cy="4147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322799" y="2245320"/>
            <a:ext cx="2790000" cy="41479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Text 5"/>
          <p:cNvSpPr/>
          <p:nvPr/>
        </p:nvSpPr>
        <p:spPr>
          <a:xfrm>
            <a:off x="3322799" y="2245320"/>
            <a:ext cx="2790000" cy="4147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Shape 6"/>
          <p:cNvSpPr/>
          <p:nvPr/>
        </p:nvSpPr>
        <p:spPr>
          <a:xfrm>
            <a:off x="9011880" y="2245320"/>
            <a:ext cx="2790000" cy="41479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FFFFFF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011880" y="2245320"/>
            <a:ext cx="2790000" cy="4147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56439" y="535320"/>
            <a:ext cx="1047888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Планы на 3 года</a:t>
            </a:r>
          </a:p>
        </p:txBody>
      </p:sp>
      <p:sp>
        <p:nvSpPr>
          <p:cNvPr id="12" name="Text 9"/>
          <p:cNvSpPr/>
          <p:nvPr/>
        </p:nvSpPr>
        <p:spPr>
          <a:xfrm>
            <a:off x="515520" y="2214360"/>
            <a:ext cx="2707200" cy="70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Год 1</a:t>
            </a:r>
          </a:p>
        </p:txBody>
      </p:sp>
      <p:sp>
        <p:nvSpPr>
          <p:cNvPr id="13" name="Text 10"/>
          <p:cNvSpPr/>
          <p:nvPr/>
        </p:nvSpPr>
        <p:spPr>
          <a:xfrm>
            <a:off x="524520" y="2829600"/>
            <a:ext cx="2707920" cy="3034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Мы сосредоточимся на запуске продукта, привлечении первых клиентов и улучшении качества продукта.</a:t>
            </a:r>
          </a:p>
        </p:txBody>
      </p:sp>
      <p:sp>
        <p:nvSpPr>
          <p:cNvPr id="14" name="Text 11"/>
          <p:cNvSpPr/>
          <p:nvPr/>
        </p:nvSpPr>
        <p:spPr>
          <a:xfrm>
            <a:off x="3354840" y="2655720"/>
            <a:ext cx="2766239" cy="70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Год 2</a:t>
            </a:r>
          </a:p>
        </p:txBody>
      </p:sp>
      <p:sp>
        <p:nvSpPr>
          <p:cNvPr id="15" name="Text 12"/>
          <p:cNvSpPr/>
          <p:nvPr/>
        </p:nvSpPr>
        <p:spPr>
          <a:xfrm>
            <a:off x="3438000" y="3270960"/>
            <a:ext cx="2640600" cy="3034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Мы выйдем на всю Россию, улучшим маркетинговые кампании и начнем привлечение клиентов из новых сегментов рынка.</a:t>
            </a:r>
          </a:p>
        </p:txBody>
      </p:sp>
      <p:sp>
        <p:nvSpPr>
          <p:cNvPr id="16" name="Text 13"/>
          <p:cNvSpPr/>
          <p:nvPr/>
        </p:nvSpPr>
        <p:spPr>
          <a:xfrm>
            <a:off x="6224760" y="2201039"/>
            <a:ext cx="2695680" cy="70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Год 3</a:t>
            </a:r>
          </a:p>
        </p:txBody>
      </p:sp>
      <p:sp>
        <p:nvSpPr>
          <p:cNvPr id="17" name="Text 14"/>
          <p:cNvSpPr/>
          <p:nvPr/>
        </p:nvSpPr>
        <p:spPr>
          <a:xfrm>
            <a:off x="6303600" y="2816280"/>
            <a:ext cx="2707920" cy="3034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Мы выйдем на страны СНГ, улучшим юнит-экономику.</a:t>
            </a:r>
          </a:p>
        </p:txBody>
      </p:sp>
      <p:sp>
        <p:nvSpPr>
          <p:cNvPr id="18" name="Text 15"/>
          <p:cNvSpPr/>
          <p:nvPr/>
        </p:nvSpPr>
        <p:spPr>
          <a:xfrm>
            <a:off x="9028440" y="2704320"/>
            <a:ext cx="2766239" cy="70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цели</a:t>
            </a:r>
          </a:p>
        </p:txBody>
      </p:sp>
      <p:sp>
        <p:nvSpPr>
          <p:cNvPr id="19" name="Text 16"/>
          <p:cNvSpPr/>
          <p:nvPr/>
        </p:nvSpPr>
        <p:spPr>
          <a:xfrm>
            <a:off x="9111600" y="3319920"/>
            <a:ext cx="2640600" cy="29854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Основные цели на 3 года - это привлечение 1000 клиентов, увеличение объема продаж в 5 раз и достижение устойчивого роста.</a:t>
            </a:r>
          </a:p>
        </p:txBody>
      </p:sp>
      <p:sp>
        <p:nvSpPr>
          <p:cNvPr id="20" name="Shape 17"/>
          <p:cNvSpPr/>
          <p:nvPr/>
        </p:nvSpPr>
        <p:spPr>
          <a:xfrm>
            <a:off x="443879" y="1605240"/>
            <a:ext cx="689760" cy="3693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EAEEF4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443879" y="1605240"/>
            <a:ext cx="689760" cy="369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444960" y="1560239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01</a:t>
            </a:r>
          </a:p>
        </p:txBody>
      </p:sp>
      <p:sp>
        <p:nvSpPr>
          <p:cNvPr id="23" name="Shape 20"/>
          <p:cNvSpPr/>
          <p:nvPr/>
        </p:nvSpPr>
        <p:spPr>
          <a:xfrm>
            <a:off x="3319920" y="2034719"/>
            <a:ext cx="689760" cy="3693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EAEEF4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3319920" y="2034719"/>
            <a:ext cx="689760" cy="369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3321000" y="1989360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02</a:t>
            </a:r>
          </a:p>
        </p:txBody>
      </p:sp>
      <p:sp>
        <p:nvSpPr>
          <p:cNvPr id="26" name="Shape 23"/>
          <p:cNvSpPr/>
          <p:nvPr/>
        </p:nvSpPr>
        <p:spPr>
          <a:xfrm>
            <a:off x="6208559" y="1605240"/>
            <a:ext cx="689760" cy="3693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EAEEF4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6208559" y="1605240"/>
            <a:ext cx="689760" cy="369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6209640" y="1560239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03</a:t>
            </a:r>
          </a:p>
        </p:txBody>
      </p:sp>
      <p:sp>
        <p:nvSpPr>
          <p:cNvPr id="29" name="Shape 26"/>
          <p:cNvSpPr/>
          <p:nvPr/>
        </p:nvSpPr>
        <p:spPr>
          <a:xfrm>
            <a:off x="9024480" y="2079720"/>
            <a:ext cx="689760" cy="3693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2F5BEE"/>
              </a:gs>
              <a:gs pos="100000">
                <a:srgbClr val="EAEEF4"/>
              </a:gs>
            </a:gsLst>
            <a:lin ang="270000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9024480" y="2079720"/>
            <a:ext cx="689760" cy="369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9025920" y="2034719"/>
            <a:ext cx="688679" cy="53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MiSans" pitchFamily="34"/>
                <a:ea typeface="MiSans" pitchFamily="1"/>
                <a:cs typeface="MiSans" pitchFamily="34"/>
              </a:rPr>
              <a:t>04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2119" cy="6858000"/>
          </a:xfrm>
        </p:spPr>
      </p:pic>
      <p:sp>
        <p:nvSpPr>
          <p:cNvPr id="3" name="Shape 0"/>
          <p:cNvSpPr/>
          <p:nvPr/>
        </p:nvSpPr>
        <p:spPr>
          <a:xfrm>
            <a:off x="419040" y="2726640"/>
            <a:ext cx="7735319" cy="1471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0"/>
          </a:gra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Text 1"/>
          <p:cNvSpPr/>
          <p:nvPr/>
        </p:nvSpPr>
        <p:spPr>
          <a:xfrm>
            <a:off x="419040" y="2726640"/>
            <a:ext cx="7735319" cy="1471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Shape 8"/>
          <p:cNvSpPr/>
          <p:nvPr/>
        </p:nvSpPr>
        <p:spPr>
          <a:xfrm>
            <a:off x="626760" y="5819760"/>
            <a:ext cx="4344840" cy="331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6" name="Text 9"/>
          <p:cNvSpPr/>
          <p:nvPr/>
        </p:nvSpPr>
        <p:spPr>
          <a:xfrm>
            <a:off x="626760" y="5819760"/>
            <a:ext cx="4344840" cy="331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45720" tIns="9144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7" name="Text 10"/>
          <p:cNvSpPr/>
          <p:nvPr/>
        </p:nvSpPr>
        <p:spPr>
          <a:xfrm>
            <a:off x="7211520" y="5819760"/>
            <a:ext cx="444852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8" name="Shape 11"/>
          <p:cNvSpPr/>
          <p:nvPr/>
        </p:nvSpPr>
        <p:spPr>
          <a:xfrm>
            <a:off x="5099760" y="5982840"/>
            <a:ext cx="2063520" cy="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1"/>
                </a:lnTo>
              </a:path>
            </a:pathLst>
          </a:custGeom>
          <a:noFill/>
          <a:ln w="9360">
            <a:solidFill>
              <a:srgbClr val="000000">
                <a:alpha val="22000"/>
              </a:srgbClr>
            </a:solidFill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9" name="Shape 12"/>
          <p:cNvSpPr/>
          <p:nvPr/>
        </p:nvSpPr>
        <p:spPr>
          <a:xfrm>
            <a:off x="626760" y="3064680"/>
            <a:ext cx="11033280" cy="8931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  <a:prstDash val="solid"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0" name="Title 9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/>
          <a:p>
            <a:pPr lvl="0"/>
            <a:r>
              <a:rPr lang="ru-RU" b="1"/>
              <a:t>Наша команда:</a:t>
            </a:r>
          </a:p>
        </p:txBody>
      </p:sp>
      <p:sp>
        <p:nvSpPr>
          <p:cNvPr id="11" name="Text Placeholder 10"/>
          <p:cNvSpPr txBox="1">
            <a:spLocks noGrp="1"/>
          </p:cNvSpPr>
          <p:nvPr>
            <p:ph type="body" idx="4294967295"/>
          </p:nvPr>
        </p:nvSpPr>
        <p:spPr>
          <a:xfrm>
            <a:off x="503999" y="1462319"/>
            <a:ext cx="11156039" cy="4801680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ru-RU"/>
              <a:t>Илья Бычков — лидер проекта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/>
              <a:t>Валентин Митряшкин — предприниматель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/>
              <a:t>Дмитрий Мартыненко — производитель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/>
              <a:t>Альберт Азизов — предприниматель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/>
              <a:t>Глеб Швыркунов - администратор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бычный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658</Words>
  <Application>Microsoft Office PowerPoint</Application>
  <PresentationFormat>Widescreen</PresentationFormat>
  <Paragraphs>126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Microsoft YaHei</vt:lpstr>
      <vt:lpstr>Arial</vt:lpstr>
      <vt:lpstr>Calibri</vt:lpstr>
      <vt:lpstr>Calibri Light</vt:lpstr>
      <vt:lpstr>Lucida Sans Unicode</vt:lpstr>
      <vt:lpstr>MiSans</vt:lpstr>
      <vt:lpstr>StarSymbol</vt:lpstr>
      <vt:lpstr>Tahoma</vt:lpstr>
      <vt:lpstr>Times New Roman</vt:lpstr>
      <vt:lpstr>Обычный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Юнит-экономика</vt:lpstr>
      <vt:lpstr>PowerPoint Presentation</vt:lpstr>
      <vt:lpstr>Наша команда: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word2</cp:lastModifiedBy>
  <cp:revision>1</cp:revision>
  <dcterms:modified xsi:type="dcterms:W3CDTF">2025-12-14T20:04:35Z</dcterms:modified>
</cp:coreProperties>
</file>