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7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222"/>
    <a:srgbClr val="1F1D1D"/>
    <a:srgbClr val="54A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835195-102A-470A-9990-C6A049924258}" v="81" dt="2023-05-26T21:15:44.708"/>
    <p1510:client id="{111974C8-40FF-49AB-843E-7580CD644584}" v="51" dt="2023-05-23T15:39:33.814"/>
    <p1510:client id="{3ED3F094-BA6F-4EA9-86DB-1B26C7C279F2}" v="104" dt="2023-05-23T19:14:00.889"/>
    <p1510:client id="{5B1013BD-5B48-42CA-915A-739A67995293}" v="191" dt="2023-05-23T17:10:37.631"/>
    <p1510:client id="{6BD7B119-B244-4503-B424-87A9F6B7846E}" v="1980" dt="2023-05-25T17:07:51.506"/>
    <p1510:client id="{95B86B6F-9FB0-4514-8C7E-AAC62A72904B}" v="33" dt="2023-05-25T17:39:29.966"/>
    <p1510:client id="{AC5EC5A3-21FC-4ADB-8131-7DC9DE9B99CC}" v="241" dt="2023-05-25T18:09:22.802"/>
    <p1510:client id="{E68310A0-50A2-405F-9BAF-74434CCF8FF8}" v="72" dt="2023-05-29T18:09:46.073"/>
    <p1510:client id="{F16AD2CE-B8D1-4B2C-923B-49EF3944D092}" v="101" dt="2023-05-25T17:36:51.8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36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5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17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21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7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9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3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6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9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0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0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0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DC9A8035-CEB5-C142-9719-433057903E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26" r="9089" b="955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ru-RU" sz="4400" i="0">
                <a:ea typeface="+mj-lt"/>
                <a:cs typeface="+mj-lt"/>
              </a:rPr>
              <a:t>Создание онлайн-платформы для обмена вещами</a:t>
            </a:r>
            <a:endParaRPr lang="ru-RU" sz="44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9012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800" dirty="0">
                <a:cs typeface="Calibri"/>
              </a:rPr>
              <a:t>Команда "</a:t>
            </a:r>
            <a:r>
              <a:rPr lang="ru-RU" sz="2800" err="1">
                <a:cs typeface="Calibri"/>
              </a:rPr>
              <a:t>Сocos</a:t>
            </a:r>
            <a:r>
              <a:rPr lang="ru-RU" sz="2800" dirty="0">
                <a:cs typeface="Calibri"/>
              </a:rPr>
              <a:t>"</a:t>
            </a:r>
            <a:endParaRPr lang="ru-RU" sz="2800" dirty="0">
              <a:ea typeface="Calibri" panose="020F0502020204030204"/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6">
            <a:extLst>
              <a:ext uri="{FF2B5EF4-FFF2-40B4-BE49-F238E27FC236}">
                <a16:creationId xmlns:a16="http://schemas.microsoft.com/office/drawing/2014/main" id="{FEC7823C-FDD6-429C-986C-063FDEBF9E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8">
            <a:extLst>
              <a:ext uri="{FF2B5EF4-FFF2-40B4-BE49-F238E27FC236}">
                <a16:creationId xmlns:a16="http://schemas.microsoft.com/office/drawing/2014/main" id="{9CF7FE1C-8BC5-4B0C-A2BC-93AB72C90F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0">
            <a:extLst>
              <a:ext uri="{FF2B5EF4-FFF2-40B4-BE49-F238E27FC236}">
                <a16:creationId xmlns:a16="http://schemas.microsoft.com/office/drawing/2014/main" id="{B0651F5E-0457-4065-ACB2-8B81590C20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050098" flipH="1" flipV="1">
            <a:off x="-160709" y="3977842"/>
            <a:ext cx="7507400" cy="3166385"/>
          </a:xfrm>
          <a:custGeom>
            <a:avLst/>
            <a:gdLst>
              <a:gd name="connsiteX0" fmla="*/ 5497485 w 7507400"/>
              <a:gd name="connsiteY0" fmla="*/ 2912009 h 3166385"/>
              <a:gd name="connsiteX1" fmla="*/ 7034681 w 7507400"/>
              <a:gd name="connsiteY1" fmla="*/ 3151263 h 3166385"/>
              <a:gd name="connsiteX2" fmla="*/ 7137723 w 7507400"/>
              <a:gd name="connsiteY2" fmla="*/ 3166385 h 3166385"/>
              <a:gd name="connsiteX3" fmla="*/ 7507400 w 7507400"/>
              <a:gd name="connsiteY3" fmla="*/ 875071 h 3166385"/>
              <a:gd name="connsiteX4" fmla="*/ 2083578 w 7507400"/>
              <a:gd name="connsiteY4" fmla="*/ 0 h 3166385"/>
              <a:gd name="connsiteX5" fmla="*/ 2023081 w 7507400"/>
              <a:gd name="connsiteY5" fmla="*/ 5468 h 3166385"/>
              <a:gd name="connsiteX6" fmla="*/ 1865374 w 7507400"/>
              <a:gd name="connsiteY6" fmla="*/ 76313 h 3166385"/>
              <a:gd name="connsiteX7" fmla="*/ 1634010 w 7507400"/>
              <a:gd name="connsiteY7" fmla="*/ 119359 h 3166385"/>
              <a:gd name="connsiteX8" fmla="*/ 1388186 w 7507400"/>
              <a:gd name="connsiteY8" fmla="*/ 130121 h 3166385"/>
              <a:gd name="connsiteX9" fmla="*/ 1330344 w 7507400"/>
              <a:gd name="connsiteY9" fmla="*/ 198275 h 3166385"/>
              <a:gd name="connsiteX10" fmla="*/ 1406262 w 7507400"/>
              <a:gd name="connsiteY10" fmla="*/ 270018 h 3166385"/>
              <a:gd name="connsiteX11" fmla="*/ 1521942 w 7507400"/>
              <a:gd name="connsiteY11" fmla="*/ 277191 h 3166385"/>
              <a:gd name="connsiteX12" fmla="*/ 2212420 w 7507400"/>
              <a:gd name="connsiteY12" fmla="*/ 295128 h 3166385"/>
              <a:gd name="connsiteX13" fmla="*/ 0 w 7507400"/>
              <a:gd name="connsiteY13" fmla="*/ 452960 h 3166385"/>
              <a:gd name="connsiteX14" fmla="*/ 300051 w 7507400"/>
              <a:gd name="connsiteY14" fmla="*/ 549813 h 3166385"/>
              <a:gd name="connsiteX15" fmla="*/ 401272 w 7507400"/>
              <a:gd name="connsiteY15" fmla="*/ 815258 h 3166385"/>
              <a:gd name="connsiteX16" fmla="*/ 770008 w 7507400"/>
              <a:gd name="connsiteY16" fmla="*/ 965917 h 3166385"/>
              <a:gd name="connsiteX17" fmla="*/ 1008605 w 7507400"/>
              <a:gd name="connsiteY17" fmla="*/ 1019724 h 3166385"/>
              <a:gd name="connsiteX18" fmla="*/ 1554478 w 7507400"/>
              <a:gd name="connsiteY18" fmla="*/ 1098641 h 3166385"/>
              <a:gd name="connsiteX19" fmla="*/ 1634010 w 7507400"/>
              <a:gd name="connsiteY19" fmla="*/ 1227777 h 3166385"/>
              <a:gd name="connsiteX20" fmla="*/ 1702696 w 7507400"/>
              <a:gd name="connsiteY20" fmla="*/ 1371261 h 3166385"/>
              <a:gd name="connsiteX21" fmla="*/ 1847299 w 7507400"/>
              <a:gd name="connsiteY21" fmla="*/ 1464526 h 3166385"/>
              <a:gd name="connsiteX22" fmla="*/ 723015 w 7507400"/>
              <a:gd name="connsiteY22" fmla="*/ 1450177 h 3166385"/>
              <a:gd name="connsiteX23" fmla="*/ 1991901 w 7507400"/>
              <a:gd name="connsiteY23" fmla="*/ 1751495 h 3166385"/>
              <a:gd name="connsiteX24" fmla="*/ 1879835 w 7507400"/>
              <a:gd name="connsiteY24" fmla="*/ 1869870 h 3166385"/>
              <a:gd name="connsiteX25" fmla="*/ 2573927 w 7507400"/>
              <a:gd name="connsiteY25" fmla="*/ 2031290 h 3166385"/>
              <a:gd name="connsiteX26" fmla="*/ 2201575 w 7507400"/>
              <a:gd name="connsiteY26" fmla="*/ 2049225 h 3166385"/>
              <a:gd name="connsiteX27" fmla="*/ 4367000 w 7507400"/>
              <a:gd name="connsiteY27" fmla="*/ 2723602 h 3166385"/>
              <a:gd name="connsiteX28" fmla="*/ 5497485 w 7507400"/>
              <a:gd name="connsiteY28" fmla="*/ 2912009 h 316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507400" h="3166385">
                <a:moveTo>
                  <a:pt x="5497485" y="2912009"/>
                </a:moveTo>
                <a:cubicBezTo>
                  <a:pt x="6033497" y="2998226"/>
                  <a:pt x="6619155" y="3089592"/>
                  <a:pt x="7034681" y="3151263"/>
                </a:cubicBezTo>
                <a:lnTo>
                  <a:pt x="7137723" y="3166385"/>
                </a:lnTo>
                <a:lnTo>
                  <a:pt x="7507400" y="875071"/>
                </a:lnTo>
                <a:lnTo>
                  <a:pt x="2083578" y="0"/>
                </a:lnTo>
                <a:lnTo>
                  <a:pt x="2023081" y="5468"/>
                </a:lnTo>
                <a:cubicBezTo>
                  <a:pt x="1965692" y="12642"/>
                  <a:pt x="1910562" y="27887"/>
                  <a:pt x="1865374" y="76313"/>
                </a:cubicBezTo>
                <a:cubicBezTo>
                  <a:pt x="1796688" y="151642"/>
                  <a:pt x="1724387" y="162404"/>
                  <a:pt x="1634010" y="119359"/>
                </a:cubicBezTo>
                <a:cubicBezTo>
                  <a:pt x="1554478" y="79900"/>
                  <a:pt x="1467718" y="90662"/>
                  <a:pt x="1388186" y="130121"/>
                </a:cubicBezTo>
                <a:cubicBezTo>
                  <a:pt x="1359266" y="144469"/>
                  <a:pt x="1330344" y="162404"/>
                  <a:pt x="1330344" y="198275"/>
                </a:cubicBezTo>
                <a:cubicBezTo>
                  <a:pt x="1330344" y="248495"/>
                  <a:pt x="1366496" y="262843"/>
                  <a:pt x="1406262" y="270018"/>
                </a:cubicBezTo>
                <a:cubicBezTo>
                  <a:pt x="1442412" y="277191"/>
                  <a:pt x="1485792" y="284366"/>
                  <a:pt x="1521942" y="277191"/>
                </a:cubicBezTo>
                <a:cubicBezTo>
                  <a:pt x="1753307" y="237734"/>
                  <a:pt x="1981057" y="302301"/>
                  <a:pt x="2212420" y="295128"/>
                </a:cubicBezTo>
                <a:cubicBezTo>
                  <a:pt x="1485792" y="449373"/>
                  <a:pt x="751934" y="399154"/>
                  <a:pt x="0" y="452960"/>
                </a:cubicBezTo>
                <a:cubicBezTo>
                  <a:pt x="97608" y="560573"/>
                  <a:pt x="224135" y="470896"/>
                  <a:pt x="300051" y="549813"/>
                </a:cubicBezTo>
                <a:cubicBezTo>
                  <a:pt x="227750" y="714820"/>
                  <a:pt x="256671" y="804497"/>
                  <a:pt x="401272" y="815258"/>
                </a:cubicBezTo>
                <a:cubicBezTo>
                  <a:pt x="542261" y="826019"/>
                  <a:pt x="694093" y="768625"/>
                  <a:pt x="770008" y="965917"/>
                </a:cubicBezTo>
                <a:cubicBezTo>
                  <a:pt x="791699" y="1026898"/>
                  <a:pt x="925458" y="1008963"/>
                  <a:pt x="1008605" y="1019724"/>
                </a:cubicBezTo>
                <a:cubicBezTo>
                  <a:pt x="1189357" y="1044833"/>
                  <a:pt x="1380957" y="1019724"/>
                  <a:pt x="1554478" y="1098641"/>
                </a:cubicBezTo>
                <a:cubicBezTo>
                  <a:pt x="1623165" y="1127337"/>
                  <a:pt x="1670160" y="1148860"/>
                  <a:pt x="1634010" y="1227777"/>
                </a:cubicBezTo>
                <a:cubicBezTo>
                  <a:pt x="1597859" y="1310280"/>
                  <a:pt x="1644855" y="1338976"/>
                  <a:pt x="1702696" y="1371261"/>
                </a:cubicBezTo>
                <a:cubicBezTo>
                  <a:pt x="1746077" y="1396370"/>
                  <a:pt x="1811148" y="1389197"/>
                  <a:pt x="1847299" y="1464526"/>
                </a:cubicBezTo>
                <a:cubicBezTo>
                  <a:pt x="1467717" y="1453764"/>
                  <a:pt x="1098981" y="1392783"/>
                  <a:pt x="723015" y="1450177"/>
                </a:cubicBezTo>
                <a:cubicBezTo>
                  <a:pt x="1135131" y="1593662"/>
                  <a:pt x="1587014" y="1586487"/>
                  <a:pt x="1991901" y="1751495"/>
                </a:cubicBezTo>
                <a:cubicBezTo>
                  <a:pt x="1977441" y="1808889"/>
                  <a:pt x="1883449" y="1783778"/>
                  <a:pt x="1879835" y="1869870"/>
                </a:cubicBezTo>
                <a:cubicBezTo>
                  <a:pt x="2093123" y="1959548"/>
                  <a:pt x="2349794" y="1898566"/>
                  <a:pt x="2573927" y="2031290"/>
                </a:cubicBezTo>
                <a:cubicBezTo>
                  <a:pt x="2443785" y="2092271"/>
                  <a:pt x="2324488" y="1991831"/>
                  <a:pt x="2201575" y="2049225"/>
                </a:cubicBezTo>
                <a:cubicBezTo>
                  <a:pt x="2241342" y="2135316"/>
                  <a:pt x="4041644" y="2666208"/>
                  <a:pt x="4367000" y="2723602"/>
                </a:cubicBezTo>
                <a:cubicBezTo>
                  <a:pt x="4615085" y="2767993"/>
                  <a:pt x="5038048" y="2838109"/>
                  <a:pt x="5497485" y="2912009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A7009-CA1B-80E6-C59D-E778CB9F7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2271" y="386427"/>
            <a:ext cx="5602705" cy="1400028"/>
          </a:xfrm>
        </p:spPr>
        <p:txBody>
          <a:bodyPr anchor="ctr">
            <a:normAutofit/>
          </a:bodyPr>
          <a:lstStyle/>
          <a:p>
            <a:pPr algn="l"/>
            <a:r>
              <a:rPr lang="ru-RU" sz="5200" i="0">
                <a:ea typeface="+mj-lt"/>
                <a:cs typeface="+mj-lt"/>
              </a:rPr>
              <a:t>Команда проекта</a:t>
            </a:r>
            <a:endParaRPr lang="ru-RU" sz="5200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10518323-A14D-9904-73E1-893A7F958E54}"/>
              </a:ext>
            </a:extLst>
          </p:cNvPr>
          <p:cNvSpPr txBox="1">
            <a:spLocks/>
          </p:cNvSpPr>
          <p:nvPr/>
        </p:nvSpPr>
        <p:spPr>
          <a:xfrm>
            <a:off x="699734" y="5320774"/>
            <a:ext cx="3717747" cy="778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100" i="0" dirty="0">
                <a:ea typeface="+mj-lt"/>
                <a:cs typeface="+mj-lt"/>
              </a:rPr>
              <a:t>Константин: Ведущий разработчик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59B69F38-988D-2BBC-D7EE-5CE2668CC768}"/>
              </a:ext>
            </a:extLst>
          </p:cNvPr>
          <p:cNvSpPr txBox="1">
            <a:spLocks/>
          </p:cNvSpPr>
          <p:nvPr/>
        </p:nvSpPr>
        <p:spPr>
          <a:xfrm>
            <a:off x="4550822" y="5465827"/>
            <a:ext cx="3086485" cy="6162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000" i="0">
                <a:solidFill>
                  <a:schemeClr val="tx1"/>
                </a:solidFill>
                <a:ea typeface="+mj-lt"/>
                <a:cs typeface="+mj-lt"/>
              </a:rPr>
              <a:t>Николай: Руководитель проекта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86322718-83AD-00C5-08D2-4AB00EA88C95}"/>
              </a:ext>
            </a:extLst>
          </p:cNvPr>
          <p:cNvSpPr txBox="1">
            <a:spLocks/>
          </p:cNvSpPr>
          <p:nvPr/>
        </p:nvSpPr>
        <p:spPr>
          <a:xfrm>
            <a:off x="7814224" y="5466448"/>
            <a:ext cx="4184660" cy="6342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100" i="0" dirty="0">
                <a:solidFill>
                  <a:schemeClr val="tx1"/>
                </a:solidFill>
                <a:ea typeface="+mj-lt"/>
                <a:cs typeface="+mj-lt"/>
              </a:rPr>
              <a:t>Степан: Маркетинговый стратег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458" y="1786455"/>
            <a:ext cx="3245358" cy="31792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987" y="1856844"/>
            <a:ext cx="2751916" cy="31088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98" y="1778085"/>
            <a:ext cx="3329817" cy="318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98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7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1D890-39A3-66EC-16AA-01823EB656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141" y="153606"/>
            <a:ext cx="4375151" cy="658992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latin typeface="+mn-lt"/>
                <a:ea typeface="+mn-ea"/>
                <a:cs typeface="Calibri"/>
              </a:rPr>
              <a:t>Проблема: Огромное количество ненужных вещей, которые просто лежат без дела у людей, в то время как другие люди могли бы воспользоваться ими.</a:t>
            </a:r>
            <a:r>
              <a:rPr lang="ru-RU" sz="2800" dirty="0">
                <a:latin typeface="+mn-lt"/>
                <a:ea typeface="+mn-ea"/>
                <a:cs typeface="Calibri"/>
              </a:rPr>
              <a:t/>
            </a:r>
            <a:br>
              <a:rPr lang="ru-RU" sz="2800" dirty="0">
                <a:latin typeface="+mn-lt"/>
                <a:ea typeface="+mn-ea"/>
                <a:cs typeface="Calibri"/>
              </a:rPr>
            </a:br>
            <a:r>
              <a:rPr lang="ru-RU" sz="2800" dirty="0">
                <a:latin typeface="+mn-lt"/>
                <a:ea typeface="+mn-ea"/>
                <a:cs typeface="Calibri"/>
              </a:rPr>
              <a:t/>
            </a:r>
            <a:br>
              <a:rPr lang="ru-RU" sz="2800" dirty="0">
                <a:latin typeface="+mn-lt"/>
                <a:ea typeface="+mn-ea"/>
                <a:cs typeface="Calibri"/>
              </a:rPr>
            </a:br>
            <a:r>
              <a:rPr lang="ru-RU" sz="2800" dirty="0">
                <a:solidFill>
                  <a:schemeClr val="bg1"/>
                </a:solidFill>
                <a:latin typeface="+mn-lt"/>
                <a:ea typeface="+mn-ea"/>
                <a:cs typeface="Calibri"/>
              </a:rPr>
              <a:t>Решение: Swapify- онлайн-платформа, которая позволяет людям обмениваться вещами с другими пользователями вместо покупки новых. Это помогает снизить потребление и влияние на окружающую среду.</a:t>
            </a:r>
          </a:p>
        </p:txBody>
      </p:sp>
      <p:pic>
        <p:nvPicPr>
          <p:cNvPr id="3" name="Рисунок 3" descr="Изображение выглядит как пол, в помещении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36A17912-1B3C-4D11-3CCE-CB5FBDA925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" r="36131" b="-2"/>
          <a:stretch/>
        </p:blipFill>
        <p:spPr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sp>
        <p:nvSpPr>
          <p:cNvPr id="9" name="Freeform: Shape 9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1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3375936-707D-7193-1847-F76409391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666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E5A022-A092-6573-2C1D-0E8402527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50861"/>
            <a:ext cx="9144000" cy="1051548"/>
          </a:xfrm>
        </p:spPr>
        <p:txBody>
          <a:bodyPr>
            <a:normAutofit/>
          </a:bodyPr>
          <a:lstStyle/>
          <a:p>
            <a:r>
              <a:rPr lang="ru-RU" i="0">
                <a:solidFill>
                  <a:srgbClr val="FFFFFF"/>
                </a:solidFill>
                <a:ea typeface="+mj-lt"/>
                <a:cs typeface="+mj-lt"/>
              </a:rPr>
              <a:t>О проекте.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2B2AB7-E1DA-FF10-ADEB-4A4F37D89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77669"/>
            <a:ext cx="9144000" cy="28801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i="1" spc="100" dirty="0">
                <a:solidFill>
                  <a:srgbClr val="FFFFFF"/>
                </a:solidFill>
                <a:cs typeface="Calibri"/>
              </a:rPr>
              <a:t>Мы придумали прототип онлайн-платформы </a:t>
            </a:r>
            <a:r>
              <a:rPr lang="ru-RU" i="1" spc="100" dirty="0" err="1">
                <a:solidFill>
                  <a:srgbClr val="FFFFFF"/>
                </a:solidFill>
                <a:cs typeface="Calibri"/>
              </a:rPr>
              <a:t>SwapIt</a:t>
            </a:r>
            <a:r>
              <a:rPr lang="ru-RU" i="1" spc="100" dirty="0">
                <a:solidFill>
                  <a:srgbClr val="FFFFFF"/>
                </a:solidFill>
                <a:cs typeface="Calibri"/>
              </a:rPr>
              <a:t>. Пользователи могут зарегистрироваться, создать профиль и разместить свои ненужные вещи для обмена. Они также могут просматривать доступные предметы других пользователей и предлагать свои предложения для обмена. Мы уже разработали основные функции платформы, включая систему поиска, фильтрацию и обмен сообщениями между пользователями.</a:t>
            </a:r>
          </a:p>
        </p:txBody>
      </p:sp>
    </p:spTree>
    <p:extLst>
      <p:ext uri="{BB962C8B-B14F-4D97-AF65-F5344CB8AC3E}">
        <p14:creationId xmlns:p14="http://schemas.microsoft.com/office/powerpoint/2010/main" val="2220290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889CAD9-27E9-BA64-759B-5BBE1FF79D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9120" r="6017"/>
          <a:stretch/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07EA1-24A8-68DD-2715-C04713FD25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663" y="1115219"/>
            <a:ext cx="5505449" cy="2387600"/>
          </a:xfrm>
        </p:spPr>
        <p:txBody>
          <a:bodyPr>
            <a:normAutofit/>
          </a:bodyPr>
          <a:lstStyle/>
          <a:p>
            <a:pPr algn="l"/>
            <a:r>
              <a:rPr lang="ru-RU" sz="3900" i="0">
                <a:solidFill>
                  <a:schemeClr val="bg1"/>
                </a:solidFill>
                <a:ea typeface="+mj-lt"/>
                <a:cs typeface="+mj-lt"/>
              </a:rPr>
              <a:t>Роль проекта в обеспечении технологического суверенитета страны</a:t>
            </a:r>
            <a:endParaRPr lang="ru-RU" sz="390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DEB85D-1908-E235-E904-293F511A9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663" y="3902075"/>
            <a:ext cx="5707154" cy="22048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ru-RU" sz="2000" i="1" spc="100" err="1">
                <a:solidFill>
                  <a:schemeClr val="bg1"/>
                </a:solidFill>
                <a:ea typeface="+mn-lt"/>
                <a:cs typeface="+mn-lt"/>
              </a:rPr>
              <a:t>Swapify</a:t>
            </a:r>
            <a:r>
              <a:rPr lang="ru-RU" sz="2000" i="1" spc="1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ru-RU" sz="2000" spc="1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способствует развитию цифровой экономики и применению передовых информационных технологий. Мы  планируем используем сквозную технологию </a:t>
            </a:r>
            <a:r>
              <a:rPr lang="ru-RU" sz="2000" spc="10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блокчейн</a:t>
            </a:r>
            <a:r>
              <a:rPr lang="ru-RU" sz="2000" spc="1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для обеспечения безопасности и прозрачности процесса обмена.</a:t>
            </a:r>
            <a:endParaRPr lang="ru-RU" sz="2000" dirty="0">
              <a:solidFill>
                <a:schemeClr val="bg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BAB469F-42CA-512B-6147-CC8A803ED554}"/>
              </a:ext>
            </a:extLst>
          </p:cNvPr>
          <p:cNvSpPr txBox="1"/>
          <p:nvPr/>
        </p:nvSpPr>
        <p:spPr>
          <a:xfrm>
            <a:off x="9571567" y="12065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D1D5DB"/>
              </a:solidFill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253231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53CC79-C58E-A588-1BE9-9CE4DB082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3788" y="365125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ru-RU" sz="4100" i="1" spc="100" baseline="0"/>
              <a:t>Целевая аудитория проекта</a:t>
            </a:r>
            <a:endParaRPr lang="ru-RU" sz="4100" i="1" spc="100" baseline="0">
              <a:cs typeface="Calibri Light"/>
            </a:endParaRPr>
          </a:p>
        </p:txBody>
      </p:sp>
      <p:pic>
        <p:nvPicPr>
          <p:cNvPr id="4" name="Рисунок 4" descr="Изображение выглядит как люди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1CCF1215-1591-3748-96D8-81BA0B232F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99" r="25650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55C373-49AD-0BC9-502E-B3B1FE303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13788" y="2333297"/>
            <a:ext cx="4840010" cy="38436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82880" indent="-228600" algn="l">
              <a:buFont typeface="Arial" panose="020B0604020202020204" pitchFamily="34" charset="0"/>
              <a:buChar char="•"/>
            </a:pPr>
            <a:r>
              <a:rPr lang="ru-RU" sz="2000" i="1" spc="100" dirty="0"/>
              <a:t>Возраст: 18-45 лет</a:t>
            </a:r>
            <a:endParaRPr lang="ru-RU" sz="2000" i="1" spc="100" dirty="0">
              <a:cs typeface="Calibri"/>
            </a:endParaRPr>
          </a:p>
          <a:p>
            <a:pPr marL="182880" indent="-228600" algn="l">
              <a:buFont typeface="Arial" panose="020B0604020202020204" pitchFamily="34" charset="0"/>
              <a:buChar char="•"/>
            </a:pPr>
            <a:r>
              <a:rPr lang="ru-RU" sz="2000" i="1" spc="100" dirty="0"/>
              <a:t>Люди, видящие в обмене вещами отличную возможность продлить жизненный цикл предметов и уменьшить отходы.</a:t>
            </a:r>
            <a:endParaRPr lang="ru-RU" sz="2000" i="1" spc="100" dirty="0">
              <a:cs typeface="Calibri"/>
            </a:endParaRPr>
          </a:p>
          <a:p>
            <a:pPr marL="182880" indent="-228600" algn="l">
              <a:buFont typeface="Arial" panose="020B0604020202020204" pitchFamily="34" charset="0"/>
              <a:buChar char="•"/>
            </a:pPr>
            <a:r>
              <a:rPr lang="ru-RU" sz="2000" i="1" spc="100" dirty="0"/>
              <a:t>Родители, которым не хватает денег на новые вещи.</a:t>
            </a:r>
            <a:endParaRPr lang="ru-RU" sz="2000" i="1" spc="100" dirty="0">
              <a:cs typeface="Calibri"/>
            </a:endParaRPr>
          </a:p>
          <a:p>
            <a:pPr marL="182880" indent="-228600" algn="l">
              <a:buFont typeface="Arial" panose="020B0604020202020204" pitchFamily="34" charset="0"/>
              <a:buChar char="•"/>
            </a:pPr>
            <a:r>
              <a:rPr lang="ru-RU" sz="2000" i="1" spc="100" dirty="0"/>
              <a:t>Люди, желающие разнообразия и экспериментировать с новыми предметами.</a:t>
            </a:r>
            <a:endParaRPr lang="ru-RU" sz="2000" i="1" spc="100" dirty="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i="1" spc="100" dirty="0"/>
          </a:p>
          <a:p>
            <a:pPr marL="182880"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92823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1292C8-47DC-8E30-A47C-757CF546E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3476" y="1900544"/>
            <a:ext cx="4346604" cy="965772"/>
          </a:xfrm>
        </p:spPr>
        <p:txBody>
          <a:bodyPr anchor="ctr">
            <a:noAutofit/>
          </a:bodyPr>
          <a:lstStyle/>
          <a:p>
            <a:pPr algn="l"/>
            <a:r>
              <a:rPr lang="ru-RU" sz="1900" i="1" dirty="0">
                <a:solidFill>
                  <a:srgbClr val="000000"/>
                </a:solidFill>
                <a:ea typeface="+mn-lt"/>
                <a:cs typeface="+mn-lt"/>
              </a:rPr>
              <a:t>Доля пользователей, которые потенциально могут быть заинтересованы в платформе: примерно 10% от PAM.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CD137F-003E-E001-551C-24EF8DB2131B}"/>
              </a:ext>
            </a:extLst>
          </p:cNvPr>
          <p:cNvSpPr txBox="1"/>
          <p:nvPr/>
        </p:nvSpPr>
        <p:spPr>
          <a:xfrm>
            <a:off x="7638552" y="791135"/>
            <a:ext cx="456291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i="1" dirty="0">
                <a:solidFill>
                  <a:srgbClr val="000000"/>
                </a:solidFill>
                <a:ea typeface="+mn-lt"/>
                <a:cs typeface="+mn-lt"/>
              </a:rPr>
              <a:t>Общее количество людей в целевой аудитории: примерно 30 миллионов человек.</a:t>
            </a:r>
            <a:endParaRPr lang="ru-RU" sz="2000" i="1" dirty="0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CEBC4D-A8D8-53EA-5BAD-0BECFDD04AFA}"/>
              </a:ext>
            </a:extLst>
          </p:cNvPr>
          <p:cNvSpPr txBox="1"/>
          <p:nvPr/>
        </p:nvSpPr>
        <p:spPr>
          <a:xfrm>
            <a:off x="7637929" y="3221566"/>
            <a:ext cx="435186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ea typeface="+mn-lt"/>
                <a:cs typeface="+mn-lt"/>
              </a:rPr>
              <a:t>Количество пользователей, которые реально используют платформу: примерно 1% от TAM.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FC3CB7-B79C-F20F-5A34-09C813F2F743}"/>
              </a:ext>
            </a:extLst>
          </p:cNvPr>
          <p:cNvSpPr txBox="1"/>
          <p:nvPr/>
        </p:nvSpPr>
        <p:spPr>
          <a:xfrm>
            <a:off x="7700808" y="4600512"/>
            <a:ext cx="448944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ea typeface="+mn-lt"/>
                <a:cs typeface="+mn-lt"/>
              </a:rPr>
              <a:t>Количество пользователей, которые регулярно активны на платформе: примерно 0,5% от </a:t>
            </a:r>
            <a:r>
              <a:rPr lang="af-ZA" i="1" dirty="0">
                <a:solidFill>
                  <a:srgbClr val="000000"/>
                </a:solidFill>
                <a:ea typeface="+mn-lt"/>
                <a:cs typeface="+mn-lt"/>
              </a:rPr>
              <a:t>SAM.</a:t>
            </a:r>
            <a:endParaRPr lang="ru-RU" sz="1700" i="1" dirty="0">
              <a:solidFill>
                <a:srgbClr val="00000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7677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8" descr="Изображение выглядит как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F6333335-8315-2A97-279D-9426AB2454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7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12C47-2613-5230-CD7F-A080278BC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5923" y="201704"/>
            <a:ext cx="8494058" cy="11245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err="1"/>
              <a:t>Анализ</a:t>
            </a:r>
            <a:r>
              <a:rPr lang="en-US" sz="6000"/>
              <a:t> </a:t>
            </a:r>
            <a:r>
              <a:rPr lang="en-US" sz="6000" err="1"/>
              <a:t>конкурентов</a:t>
            </a:r>
            <a:endParaRPr lang="en-US" sz="6000" err="1">
              <a:cs typeface="Calibri Ligh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3CE9AE-B002-1489-61CB-64EEB5C71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952" y="1930786"/>
            <a:ext cx="4571999" cy="3637688"/>
          </a:xfrm>
          <a:solidFill>
            <a:srgbClr val="1F1D1D">
              <a:alpha val="23000"/>
            </a:srgb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600" i="1" spc="100" dirty="0"/>
              <a:t>Конкуренты</a:t>
            </a:r>
            <a:endParaRPr lang="ru-RU" sz="3600" dirty="0">
              <a:cs typeface="Calibri"/>
            </a:endParaRPr>
          </a:p>
          <a:p>
            <a:pPr>
              <a:lnSpc>
                <a:spcPct val="90000"/>
              </a:lnSpc>
            </a:pPr>
            <a:r>
              <a:rPr lang="ru-RU" i="1" spc="100" dirty="0"/>
              <a:t>Аукционные площадки (например, </a:t>
            </a:r>
            <a:r>
              <a:rPr lang="ru-RU" i="1" spc="100" dirty="0" err="1"/>
              <a:t>Avito</a:t>
            </a:r>
            <a:r>
              <a:rPr lang="ru-RU" i="1" spc="100" dirty="0"/>
              <a:t>, Юла): предлагают возможность продажи и покупки товаров, но не сосредотачиваются на обмене</a:t>
            </a:r>
            <a:r>
              <a:rPr lang="ru-RU" i="1" spc="100" dirty="0">
                <a:solidFill>
                  <a:srgbClr val="FFFFFF"/>
                </a:solidFill>
              </a:rPr>
              <a:t>.</a:t>
            </a:r>
            <a:r>
              <a:rPr lang="ru-RU" i="1" spc="100" dirty="0"/>
              <a:t/>
            </a:r>
            <a:br>
              <a:rPr lang="ru-RU" i="1" spc="100" dirty="0"/>
            </a:br>
            <a:endParaRPr lang="ru-RU" i="1" spc="100" dirty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10323CC-9386-E9E5-B26E-80A2B975A4E0}"/>
              </a:ext>
            </a:extLst>
          </p:cNvPr>
          <p:cNvSpPr txBox="1">
            <a:spLocks/>
          </p:cNvSpPr>
          <p:nvPr/>
        </p:nvSpPr>
        <p:spPr>
          <a:xfrm>
            <a:off x="6520569" y="1936020"/>
            <a:ext cx="5331311" cy="4413234"/>
          </a:xfrm>
          <a:prstGeom prst="rect">
            <a:avLst/>
          </a:prstGeom>
          <a:solidFill>
            <a:srgbClr val="1F1D1D">
              <a:alpha val="23000"/>
            </a:srgbClr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None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None/>
              <a:defRPr sz="16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sz="3600" i="1" spc="100">
                <a:solidFill>
                  <a:schemeClr val="tx1"/>
                </a:solidFill>
              </a:rPr>
              <a:t>Наши преимущества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ru-RU" sz="2400" i="1" spc="100">
                <a:solidFill>
                  <a:schemeClr val="tx1"/>
                </a:solidFill>
                <a:cs typeface="Calibri"/>
              </a:rPr>
              <a:t>Специализация на обмене вещами, что удовлетворяет потребности пользователей, которые хотят обмениваться, а не только покупать или продавать.</a:t>
            </a:r>
            <a:endParaRPr lang="ru-RU" sz="2400">
              <a:solidFill>
                <a:schemeClr val="tx1"/>
              </a:solidFill>
              <a:cs typeface="Calibri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ru-RU" sz="2400" i="1" spc="100">
                <a:solidFill>
                  <a:schemeClr val="tx1"/>
                </a:solidFill>
                <a:cs typeface="Calibri"/>
              </a:rPr>
              <a:t>Интуитивно понятный интерфейс и простой процесс обмена.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ru-RU" sz="2400" i="1" spc="100">
                <a:solidFill>
                  <a:schemeClr val="tx1"/>
                </a:solidFill>
                <a:cs typeface="Calibri"/>
              </a:rPr>
              <a:t>Безопасность и прозрачность благодаря использованию технологии </a:t>
            </a:r>
            <a:r>
              <a:rPr lang="ru-RU" sz="2400" i="1" spc="100" err="1">
                <a:solidFill>
                  <a:schemeClr val="tx1"/>
                </a:solidFill>
                <a:cs typeface="Calibri"/>
              </a:rPr>
              <a:t>блокчейн</a:t>
            </a:r>
            <a:r>
              <a:rPr lang="ru-RU" sz="2400" i="1" spc="100">
                <a:solidFill>
                  <a:schemeClr val="tx1"/>
                </a:solidFill>
                <a:cs typeface="Calibri"/>
              </a:rPr>
              <a:t>.</a:t>
            </a:r>
          </a:p>
          <a:p>
            <a:pPr>
              <a:lnSpc>
                <a:spcPct val="90000"/>
              </a:lnSpc>
            </a:pPr>
            <a:endParaRPr lang="ru-RU" sz="1700" i="1" spc="1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96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5A142-BF21-2E4B-E728-006B6667A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08" y="0"/>
            <a:ext cx="12192423" cy="810375"/>
          </a:xfrm>
          <a:solidFill>
            <a:srgbClr val="54A5DE"/>
          </a:solidFill>
        </p:spPr>
        <p:txBody>
          <a:bodyPr/>
          <a:lstStyle/>
          <a:p>
            <a:pPr algn="ctr"/>
            <a:r>
              <a:rPr lang="ru-RU" sz="4400" i="0" dirty="0">
                <a:solidFill>
                  <a:schemeClr val="bg1"/>
                </a:solidFill>
                <a:ea typeface="+mj-lt"/>
                <a:cs typeface="+mj-lt"/>
              </a:rPr>
              <a:t>Бизнес-модель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A5F4C1C-5B9C-C7A7-822E-BFD6A0BEC0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206609"/>
              </p:ext>
            </p:extLst>
          </p:nvPr>
        </p:nvGraphicFramePr>
        <p:xfrm>
          <a:off x="21166" y="804333"/>
          <a:ext cx="12175815" cy="6045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050">
                  <a:extLst>
                    <a:ext uri="{9D8B030D-6E8A-4147-A177-3AD203B41FA5}">
                      <a16:colId xmlns:a16="http://schemas.microsoft.com/office/drawing/2014/main" val="2829080075"/>
                    </a:ext>
                  </a:extLst>
                </a:gridCol>
                <a:gridCol w="3123639">
                  <a:extLst>
                    <a:ext uri="{9D8B030D-6E8A-4147-A177-3AD203B41FA5}">
                      <a16:colId xmlns:a16="http://schemas.microsoft.com/office/drawing/2014/main" val="1015192770"/>
                    </a:ext>
                  </a:extLst>
                </a:gridCol>
                <a:gridCol w="992886">
                  <a:extLst>
                    <a:ext uri="{9D8B030D-6E8A-4147-A177-3AD203B41FA5}">
                      <a16:colId xmlns:a16="http://schemas.microsoft.com/office/drawing/2014/main" val="1406952552"/>
                    </a:ext>
                  </a:extLst>
                </a:gridCol>
                <a:gridCol w="1024364">
                  <a:extLst>
                    <a:ext uri="{9D8B030D-6E8A-4147-A177-3AD203B41FA5}">
                      <a16:colId xmlns:a16="http://schemas.microsoft.com/office/drawing/2014/main" val="871745764"/>
                    </a:ext>
                  </a:extLst>
                </a:gridCol>
                <a:gridCol w="2521290">
                  <a:extLst>
                    <a:ext uri="{9D8B030D-6E8A-4147-A177-3AD203B41FA5}">
                      <a16:colId xmlns:a16="http://schemas.microsoft.com/office/drawing/2014/main" val="4125483410"/>
                    </a:ext>
                  </a:extLst>
                </a:gridCol>
                <a:gridCol w="2510586">
                  <a:extLst>
                    <a:ext uri="{9D8B030D-6E8A-4147-A177-3AD203B41FA5}">
                      <a16:colId xmlns:a16="http://schemas.microsoft.com/office/drawing/2014/main" val="680276387"/>
                    </a:ext>
                  </a:extLst>
                </a:gridCol>
              </a:tblGrid>
              <a:tr h="2303145">
                <a:tc rowSpan="2">
                  <a:txBody>
                    <a:bodyPr/>
                    <a:lstStyle/>
                    <a:p>
                      <a:pPr marL="18288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Ключевые партнёры:</a:t>
                      </a: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240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Рекламодатели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Курьерские службы.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rgbClr val="222222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Ключевые виды деятельности:</a:t>
                      </a: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и сопровождение платформы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Маркетинг и продвижение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Установление партнерских отношений.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222222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18288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Ценностные предложения:</a:t>
                      </a: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Удобство использования</a:t>
                      </a:r>
                      <a:endParaRPr lang="ru-RU" sz="1000" b="0" i="0" u="none" strike="noStrike" kern="1200" noProof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Безопасность</a:t>
                      </a:r>
                      <a:endParaRPr lang="ru-RU" sz="1000" b="0" i="0" u="none" strike="noStrike" kern="1200" noProof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Экологическая составляющая</a:t>
                      </a:r>
                      <a:endParaRPr lang="ru-RU" sz="1000" b="0" i="0" u="none" strike="noStrike" kern="1200" noProof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Экономия денег.</a:t>
                      </a:r>
                      <a:endParaRPr lang="ru-RU" sz="1000" b="0" i="0" u="none" strike="noStrike" kern="1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rgbClr val="22222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88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Взаимоотношения с клиентами:</a:t>
                      </a: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Обратная связь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Поддержка пользователей.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22222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8288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Потребительские сегменты:</a:t>
                      </a: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Пользователи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Желающие обмениваться вещами.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Экологически осознанные потребители</a:t>
                      </a: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2222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890132"/>
                  </a:ext>
                </a:extLst>
              </a:tr>
              <a:tr h="21797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88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ресурсы:</a:t>
                      </a: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Разработчики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Маркетологи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Серверы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Финансовые ресурсы.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54A5DE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88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Каналы сбыта:</a:t>
                      </a: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Онлайн-платформа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Мобильное приложение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Реклама.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54A5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530942"/>
                  </a:ext>
                </a:extLst>
              </a:tr>
              <a:tr h="1562854">
                <a:tc gridSpan="3">
                  <a:txBody>
                    <a:bodyPr/>
                    <a:lstStyle/>
                    <a:p>
                      <a:pPr marL="18288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Структура издержек: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Зарплата сотрудникам, обслуживание серверов, маркетинговые расходы.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54A5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288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Потоки поступления доходов:</a:t>
                      </a: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288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Комиссия с успешных обменов, рекламные платежи, платные дополнительные функции.</a:t>
                      </a:r>
                      <a:endParaRPr lang="ru-RU" sz="16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54A5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112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374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человек, в помещении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8D431F26-57F7-4C69-8AF8-0842C8EC9D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277"/>
          <a:stretch/>
        </p:blipFill>
        <p:spPr>
          <a:xfrm>
            <a:off x="128585" y="115194"/>
            <a:ext cx="11934817" cy="66276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68309-FA3D-8404-3187-C1655EB00F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663" y="750047"/>
            <a:ext cx="5505449" cy="2387600"/>
          </a:xfrm>
        </p:spPr>
        <p:txBody>
          <a:bodyPr>
            <a:normAutofit/>
          </a:bodyPr>
          <a:lstStyle/>
          <a:p>
            <a:pPr algn="l"/>
            <a:r>
              <a:rPr lang="ru-RU" sz="5000" i="0" dirty="0">
                <a:solidFill>
                  <a:schemeClr val="bg1"/>
                </a:solidFill>
                <a:ea typeface="+mj-lt"/>
                <a:cs typeface="+mj-lt"/>
              </a:rPr>
              <a:t>Процесс создания приложения</a:t>
            </a:r>
            <a:endParaRPr lang="ru-RU" sz="5000" i="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62FBF3-ACCB-D64F-9DDA-637628B3F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663" y="3341781"/>
            <a:ext cx="5505449" cy="305649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l">
              <a:buAutoNum type="arabicPeriod"/>
            </a:pP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Подготовка и разработка платформы и мобильного приложения.</a:t>
            </a:r>
            <a:endParaRPr lang="ru-RU" dirty="0">
              <a:solidFill>
                <a:schemeClr val="bg1"/>
              </a:solidFill>
              <a:cs typeface="Calibri"/>
            </a:endParaRPr>
          </a:p>
          <a:p>
            <a:pPr marL="342900" indent="-342900" algn="l">
              <a:buAutoNum type="arabicPeriod"/>
            </a:pP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Тестирование и отладка.</a:t>
            </a:r>
            <a:endParaRPr lang="ru-RU" dirty="0">
              <a:solidFill>
                <a:schemeClr val="bg1"/>
              </a:solidFill>
              <a:cs typeface="Calibri"/>
            </a:endParaRPr>
          </a:p>
          <a:p>
            <a:pPr marL="342900" indent="-342900" algn="l">
              <a:buAutoNum type="arabicPeriod"/>
            </a:pP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Запуск платформы и привлечение пользователей.</a:t>
            </a:r>
            <a:endParaRPr lang="ru-RU" dirty="0">
              <a:solidFill>
                <a:schemeClr val="bg1"/>
              </a:solidFill>
              <a:cs typeface="Calibri"/>
            </a:endParaRPr>
          </a:p>
          <a:p>
            <a:pPr marL="342900" indent="-342900" algn="l">
              <a:buAutoNum type="arabicPeriod"/>
            </a:pP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Обеспечение поддержки и дальнейшее развитие.</a:t>
            </a:r>
            <a:endParaRPr lang="ru-RU" dirty="0">
              <a:solidFill>
                <a:schemeClr val="bg1"/>
              </a:solidFill>
              <a:cs typeface="Calibri"/>
            </a:endParaRPr>
          </a:p>
          <a:p>
            <a:pPr algn="l"/>
            <a:endParaRPr lang="ru-RU" sz="1700" dirty="0">
              <a:solidFill>
                <a:schemeClr val="bg1"/>
              </a:solidFill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1A89CBBC-7743-43D9-A324-25CB472E9B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07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112B96-FFDD-642E-581E-EE3E2CF5C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4428000"/>
            <a:ext cx="6143626" cy="1400400"/>
          </a:xfrm>
        </p:spPr>
        <p:txBody>
          <a:bodyPr wrap="square" anchor="b">
            <a:normAutofit/>
          </a:bodyPr>
          <a:lstStyle/>
          <a:p>
            <a:pPr algn="l"/>
            <a:r>
              <a:rPr lang="ru-RU" sz="4300" i="0">
                <a:solidFill>
                  <a:schemeClr val="bg1"/>
                </a:solidFill>
                <a:latin typeface="Arial"/>
                <a:cs typeface="Arial"/>
              </a:rPr>
              <a:t>Цель проекта по SMART</a:t>
            </a:r>
            <a:endParaRPr lang="ru-RU" sz="430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799492-509F-BDE9-DC45-56A0C12A20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2448" y="4694060"/>
            <a:ext cx="5735265" cy="1947983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ea typeface="+mn-lt"/>
                <a:cs typeface="+mn-lt"/>
              </a:rPr>
              <a:t>Увеличить активность пользователей на платформе, достигнув 10 000 зарегистрированных пользователей и 1000 успешных обменов в течение первого года работы</a:t>
            </a:r>
            <a:endParaRPr lang="ru-RU" dirty="0">
              <a:solidFill>
                <a:schemeClr val="bg1"/>
              </a:solidFill>
              <a:cs typeface="Calibri" panose="020F0502020204030204"/>
            </a:endParaRPr>
          </a:p>
        </p:txBody>
      </p:sp>
      <p:pic>
        <p:nvPicPr>
          <p:cNvPr id="10" name="Рисунок 11">
            <a:extLst>
              <a:ext uri="{FF2B5EF4-FFF2-40B4-BE49-F238E27FC236}">
                <a16:creationId xmlns:a16="http://schemas.microsoft.com/office/drawing/2014/main" id="{6928E343-3017-49BC-8223-DD1AA7BFF6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" b="13850"/>
          <a:stretch/>
        </p:blipFill>
        <p:spPr>
          <a:xfrm>
            <a:off x="20" y="0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2" name="Freeform: Shape 17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3284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, компьютер, человек, ноутбук&#10;&#10;Автоматически созданное описание">
            <a:extLst>
              <a:ext uri="{FF2B5EF4-FFF2-40B4-BE49-F238E27FC236}">
                <a16:creationId xmlns:a16="http://schemas.microsoft.com/office/drawing/2014/main" id="{DFD0BF36-62DE-88BE-FEB0-1465C6D45F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30" b="9400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30E36-E2E3-DD77-DE08-EB1C9928F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143000"/>
            <a:ext cx="4572000" cy="2984701"/>
          </a:xfrm>
        </p:spPr>
        <p:txBody>
          <a:bodyPr anchor="b">
            <a:normAutofit/>
          </a:bodyPr>
          <a:lstStyle/>
          <a:p>
            <a:r>
              <a:rPr lang="ru-RU" sz="6000" i="0">
                <a:solidFill>
                  <a:srgbClr val="FFFFFF"/>
                </a:solidFill>
                <a:latin typeface="Arial"/>
                <a:cs typeface="Arial"/>
              </a:rPr>
              <a:t>Стартовые инвестиции</a:t>
            </a:r>
            <a:endParaRPr lang="ru-RU" sz="60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967CA8-1B53-1880-675C-8D66B0C89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952" y="4452109"/>
            <a:ext cx="4571999" cy="131807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>
                <a:solidFill>
                  <a:srgbClr val="FFFFFF"/>
                </a:solidFill>
                <a:ea typeface="+mn-lt"/>
                <a:cs typeface="+mn-lt"/>
              </a:rPr>
              <a:t>Статья затрат: </a:t>
            </a:r>
          </a:p>
          <a:p>
            <a:pPr>
              <a:lnSpc>
                <a:spcPct val="90000"/>
              </a:lnSpc>
            </a:pPr>
            <a:r>
              <a:rPr lang="ru-RU" sz="1800">
                <a:solidFill>
                  <a:srgbClr val="FFFFFF"/>
                </a:solidFill>
                <a:ea typeface="+mn-lt"/>
                <a:cs typeface="+mn-lt"/>
              </a:rPr>
              <a:t>1)Маркетинг и продвижение - 40 000р.</a:t>
            </a:r>
          </a:p>
          <a:p>
            <a:pPr>
              <a:lnSpc>
                <a:spcPct val="90000"/>
              </a:lnSpc>
            </a:pPr>
            <a:r>
              <a:rPr lang="ru-RU" sz="1800">
                <a:solidFill>
                  <a:srgbClr val="FFFFFF"/>
                </a:solidFill>
                <a:ea typeface="+mn-lt"/>
                <a:cs typeface="+mn-lt"/>
              </a:rPr>
              <a:t>2)Аренда серверов - 50 000р. в год</a:t>
            </a:r>
          </a:p>
          <a:p>
            <a:pPr>
              <a:lnSpc>
                <a:spcPct val="90000"/>
              </a:lnSpc>
            </a:pPr>
            <a:r>
              <a:rPr lang="ru-RU" sz="1800">
                <a:solidFill>
                  <a:srgbClr val="FFFFFF"/>
                </a:solidFill>
                <a:ea typeface="+mn-lt"/>
                <a:cs typeface="+mn-lt"/>
              </a:rPr>
              <a:t>3)Юридические услуги - 30 000р.</a:t>
            </a:r>
            <a:endParaRPr lang="ru-RU" sz="18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1800">
                <a:solidFill>
                  <a:srgbClr val="FFFFFF"/>
                </a:solidFill>
                <a:ea typeface="+mn-lt"/>
                <a:cs typeface="+mn-lt"/>
              </a:rPr>
              <a:t>Сумма: 120 000 рублей.</a:t>
            </a:r>
          </a:p>
          <a:p>
            <a:pPr>
              <a:lnSpc>
                <a:spcPct val="90000"/>
              </a:lnSpc>
            </a:pPr>
            <a:r>
              <a:rPr lang="ru-RU" sz="1800">
                <a:solidFill>
                  <a:srgbClr val="FFFFFF"/>
                </a:solidFill>
                <a:ea typeface="+mn-lt"/>
                <a:cs typeface="+mn-lt"/>
              </a:rPr>
              <a:t>Источник: собственные средства команды.</a:t>
            </a:r>
          </a:p>
        </p:txBody>
      </p:sp>
    </p:spTree>
    <p:extLst>
      <p:ext uri="{BB962C8B-B14F-4D97-AF65-F5344CB8AC3E}">
        <p14:creationId xmlns:p14="http://schemas.microsoft.com/office/powerpoint/2010/main" val="3266088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Многоцветовые ПИН-коды, подключенные черная провода">
            <a:extLst>
              <a:ext uri="{FF2B5EF4-FFF2-40B4-BE49-F238E27FC236}">
                <a16:creationId xmlns:a16="http://schemas.microsoft.com/office/drawing/2014/main" id="{C98A30E6-09D3-5231-18E1-77CF671146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2277" r="-2" b="332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00E74B-2962-0EC0-D838-A9D5B6357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10515600" cy="973107"/>
          </a:xfrm>
        </p:spPr>
        <p:txBody>
          <a:bodyPr>
            <a:normAutofit/>
          </a:bodyPr>
          <a:lstStyle/>
          <a:p>
            <a:r>
              <a:rPr lang="ru-RU" sz="4400">
                <a:solidFill>
                  <a:srgbClr val="FFFFFF"/>
                </a:solidFill>
                <a:ea typeface="+mj-lt"/>
                <a:cs typeface="+mj-lt"/>
              </a:rPr>
              <a:t>Организационный план</a:t>
            </a:r>
            <a:endParaRPr lang="ru-RU" sz="44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AF95DE-7310-C366-9F42-8A3434D74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195699"/>
            <a:ext cx="10515600" cy="27232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buAutoNum type="arabicPeriod"/>
            </a:pPr>
            <a:r>
              <a:rPr lang="ru-RU" sz="2800">
                <a:solidFill>
                  <a:srgbClr val="FFFFFF"/>
                </a:solidFill>
                <a:latin typeface="Söhne"/>
                <a:ea typeface="Arial"/>
                <a:cs typeface="Arial"/>
              </a:rPr>
              <a:t>Организационно-правовая форма: ООО (Общество с ограниченной ответственностью).</a:t>
            </a:r>
            <a:r>
              <a:rPr lang="en-US" sz="2800">
                <a:solidFill>
                  <a:srgbClr val="FFFFFF"/>
                </a:solidFill>
                <a:latin typeface="Söhne"/>
                <a:ea typeface="Arial"/>
                <a:cs typeface="Arial"/>
              </a:rPr>
              <a:t>​</a:t>
            </a:r>
            <a:endParaRPr lang="ru-RU" sz="2800">
              <a:solidFill>
                <a:srgbClr val="FFFFFF"/>
              </a:solidFill>
              <a:cs typeface="Calibri" panose="020F0502020204030204"/>
            </a:endParaRPr>
          </a:p>
          <a:p>
            <a:pPr lvl="1" rtl="0">
              <a:buAutoNum type="arabicPeriod"/>
            </a:pPr>
            <a:r>
              <a:rPr lang="ru-RU" sz="2800">
                <a:solidFill>
                  <a:srgbClr val="FFFFFF"/>
                </a:solidFill>
                <a:latin typeface="Söhne"/>
                <a:ea typeface="Arial"/>
                <a:cs typeface="Arial"/>
              </a:rPr>
              <a:t>Система налогообложения: Упрощенная система налогообложения (УСН).</a:t>
            </a:r>
            <a:endParaRPr lang="ru-RU" sz="2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737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97F504-1FD5-6CD1-9D36-A3AB797FC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i="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Экономика проекта</a:t>
            </a: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За первый год работы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852D318-9472-7F4E-A7CB-A273325DB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91521"/>
              </p:ext>
            </p:extLst>
          </p:nvPr>
        </p:nvGraphicFramePr>
        <p:xfrm>
          <a:off x="4777316" y="1133339"/>
          <a:ext cx="6780702" cy="4588997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659284">
                  <a:extLst>
                    <a:ext uri="{9D8B030D-6E8A-4147-A177-3AD203B41FA5}">
                      <a16:colId xmlns:a16="http://schemas.microsoft.com/office/drawing/2014/main" val="4150999011"/>
                    </a:ext>
                  </a:extLst>
                </a:gridCol>
                <a:gridCol w="3165807">
                  <a:extLst>
                    <a:ext uri="{9D8B030D-6E8A-4147-A177-3AD203B41FA5}">
                      <a16:colId xmlns:a16="http://schemas.microsoft.com/office/drawing/2014/main" val="3978006217"/>
                    </a:ext>
                  </a:extLst>
                </a:gridCol>
                <a:gridCol w="1531949">
                  <a:extLst>
                    <a:ext uri="{9D8B030D-6E8A-4147-A177-3AD203B41FA5}">
                      <a16:colId xmlns:a16="http://schemas.microsoft.com/office/drawing/2014/main" val="29169671"/>
                    </a:ext>
                  </a:extLst>
                </a:gridCol>
                <a:gridCol w="1423662">
                  <a:extLst>
                    <a:ext uri="{9D8B030D-6E8A-4147-A177-3AD203B41FA5}">
                      <a16:colId xmlns:a16="http://schemas.microsoft.com/office/drawing/2014/main" val="2591726329"/>
                    </a:ext>
                  </a:extLst>
                </a:gridCol>
              </a:tblGrid>
              <a:tr h="550742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cap="all" spc="150" dirty="0">
                          <a:solidFill>
                            <a:schemeClr val="lt1"/>
                          </a:solidFill>
                          <a:effectLst/>
                        </a:rPr>
                        <a:t>№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cap="all" spc="150" dirty="0">
                          <a:solidFill>
                            <a:schemeClr val="lt1"/>
                          </a:solidFill>
                          <a:effectLst/>
                        </a:rPr>
                        <a:t>Показатель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cap="all" spc="150" dirty="0" err="1">
                          <a:solidFill>
                            <a:schemeClr val="lt1"/>
                          </a:solidFill>
                          <a:effectLst/>
                        </a:rPr>
                        <a:t>Ед.изм</a:t>
                      </a:r>
                      <a:r>
                        <a:rPr lang="ru-RU" sz="2000" b="0" cap="all" spc="150" dirty="0">
                          <a:solidFill>
                            <a:schemeClr val="lt1"/>
                          </a:solidFill>
                          <a:effectLst/>
                        </a:rPr>
                        <a:t>.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cap="all" spc="150" dirty="0">
                          <a:solidFill>
                            <a:schemeClr val="lt1"/>
                          </a:solidFill>
                          <a:effectLst/>
                        </a:rPr>
                        <a:t>ИТОГО 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148090"/>
                  </a:ext>
                </a:extLst>
              </a:tr>
              <a:tr h="795343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</a:rPr>
                        <a:t>Доходы от операционной деятельности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cap="none" spc="0" dirty="0">
                          <a:solidFill>
                            <a:schemeClr val="tx1"/>
                          </a:solidFill>
                          <a:effectLst/>
                        </a:rPr>
                        <a:t>руб.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 spc="0" noProof="0" dirty="0">
                          <a:solidFill>
                            <a:schemeClr val="tx1"/>
                          </a:solidFill>
                          <a:effectLst/>
                        </a:rPr>
                        <a:t>450 000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723090"/>
                  </a:ext>
                </a:extLst>
              </a:tr>
              <a:tr h="795343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</a:rPr>
                        <a:t>Расходы от операционной деятельности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cap="none" spc="0" dirty="0">
                          <a:solidFill>
                            <a:schemeClr val="tx1"/>
                          </a:solidFill>
                          <a:effectLst/>
                        </a:rPr>
                        <a:t>руб.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kern="1200" cap="none" spc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354 000</a:t>
                      </a:r>
                      <a:r>
                        <a:rPr lang="ru-RU" sz="1100" b="0" i="0" u="none" strike="noStrike" cap="none" spc="0" noProof="0" dirty="0">
                          <a:solidFill>
                            <a:srgbClr val="D1D5DB"/>
                          </a:solidFill>
                          <a:effectLst/>
                          <a:latin typeface="Segoe UI"/>
                        </a:rPr>
                        <a:t> </a:t>
                      </a:r>
                      <a:endParaRPr lang="ru-RU" sz="1600" dirty="0"/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270350"/>
                  </a:ext>
                </a:extLst>
              </a:tr>
              <a:tr h="795343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cap="none" spc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</a:rPr>
                        <a:t>Прибыль (после налогообложения)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cap="none" spc="0" dirty="0">
                          <a:solidFill>
                            <a:schemeClr val="tx1"/>
                          </a:solidFill>
                          <a:effectLst/>
                        </a:rPr>
                        <a:t>руб.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360 000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121305"/>
                  </a:ext>
                </a:extLst>
              </a:tr>
              <a:tr h="550742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</a:rPr>
                        <a:t>Срок окупаемости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cap="none" spc="0" dirty="0">
                          <a:solidFill>
                            <a:schemeClr val="tx1"/>
                          </a:solidFill>
                          <a:effectLst/>
                        </a:rPr>
                        <a:t>Год.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1637081"/>
                  </a:ext>
                </a:extLst>
              </a:tr>
              <a:tr h="550742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cap="none" spc="0" dirty="0">
                          <a:solidFill>
                            <a:schemeClr val="tx1"/>
                          </a:solidFill>
                          <a:effectLst/>
                        </a:rPr>
                        <a:t> 5</a:t>
                      </a:r>
                      <a:endParaRPr lang="ru-RU" sz="1600" dirty="0"/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</a:rPr>
                        <a:t>Стартовые инвестиции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cap="none" spc="0" dirty="0">
                          <a:solidFill>
                            <a:schemeClr val="tx1"/>
                          </a:solidFill>
                          <a:effectLst/>
                        </a:rPr>
                        <a:t>руб.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120000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878146"/>
                  </a:ext>
                </a:extLst>
              </a:tr>
              <a:tr h="550742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cap="none" spc="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</a:rPr>
                        <a:t>Рентабельность затрат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cap="none" spc="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kern="1200" cap="none" spc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93.26</a:t>
                      </a:r>
                      <a:endParaRPr lang="ru-RU" sz="1600" b="1" i="0" u="none" strike="noStrike" kern="12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4150" marR="104150" marT="104150" marB="104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733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594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B6FA8-4777-4F58-7397-A7FEFF288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План реализации проекта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558936"/>
              </p:ext>
            </p:extLst>
          </p:nvPr>
        </p:nvGraphicFramePr>
        <p:xfrm>
          <a:off x="4" y="1388304"/>
          <a:ext cx="12191997" cy="5489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2107">
                  <a:extLst>
                    <a:ext uri="{9D8B030D-6E8A-4147-A177-3AD203B41FA5}">
                      <a16:colId xmlns:a16="http://schemas.microsoft.com/office/drawing/2014/main" val="3191868995"/>
                    </a:ext>
                  </a:extLst>
                </a:gridCol>
                <a:gridCol w="680936">
                  <a:extLst>
                    <a:ext uri="{9D8B030D-6E8A-4147-A177-3AD203B41FA5}">
                      <a16:colId xmlns:a16="http://schemas.microsoft.com/office/drawing/2014/main" val="3467908444"/>
                    </a:ext>
                  </a:extLst>
                </a:gridCol>
                <a:gridCol w="749030">
                  <a:extLst>
                    <a:ext uri="{9D8B030D-6E8A-4147-A177-3AD203B41FA5}">
                      <a16:colId xmlns:a16="http://schemas.microsoft.com/office/drawing/2014/main" val="727032927"/>
                    </a:ext>
                  </a:extLst>
                </a:gridCol>
                <a:gridCol w="749029">
                  <a:extLst>
                    <a:ext uri="{9D8B030D-6E8A-4147-A177-3AD203B41FA5}">
                      <a16:colId xmlns:a16="http://schemas.microsoft.com/office/drawing/2014/main" val="34562680"/>
                    </a:ext>
                  </a:extLst>
                </a:gridCol>
                <a:gridCol w="856034">
                  <a:extLst>
                    <a:ext uri="{9D8B030D-6E8A-4147-A177-3AD203B41FA5}">
                      <a16:colId xmlns:a16="http://schemas.microsoft.com/office/drawing/2014/main" val="3782441057"/>
                    </a:ext>
                  </a:extLst>
                </a:gridCol>
                <a:gridCol w="826851">
                  <a:extLst>
                    <a:ext uri="{9D8B030D-6E8A-4147-A177-3AD203B41FA5}">
                      <a16:colId xmlns:a16="http://schemas.microsoft.com/office/drawing/2014/main" val="1271262276"/>
                    </a:ext>
                  </a:extLst>
                </a:gridCol>
                <a:gridCol w="875490">
                  <a:extLst>
                    <a:ext uri="{9D8B030D-6E8A-4147-A177-3AD203B41FA5}">
                      <a16:colId xmlns:a16="http://schemas.microsoft.com/office/drawing/2014/main" val="1721938175"/>
                    </a:ext>
                  </a:extLst>
                </a:gridCol>
                <a:gridCol w="856034">
                  <a:extLst>
                    <a:ext uri="{9D8B030D-6E8A-4147-A177-3AD203B41FA5}">
                      <a16:colId xmlns:a16="http://schemas.microsoft.com/office/drawing/2014/main" val="2156835491"/>
                    </a:ext>
                  </a:extLst>
                </a:gridCol>
                <a:gridCol w="768638">
                  <a:extLst>
                    <a:ext uri="{9D8B030D-6E8A-4147-A177-3AD203B41FA5}">
                      <a16:colId xmlns:a16="http://schemas.microsoft.com/office/drawing/2014/main" val="3989604780"/>
                    </a:ext>
                  </a:extLst>
                </a:gridCol>
                <a:gridCol w="831667">
                  <a:extLst>
                    <a:ext uri="{9D8B030D-6E8A-4147-A177-3AD203B41FA5}">
                      <a16:colId xmlns:a16="http://schemas.microsoft.com/office/drawing/2014/main" val="1013901123"/>
                    </a:ext>
                  </a:extLst>
                </a:gridCol>
                <a:gridCol w="735952">
                  <a:extLst>
                    <a:ext uri="{9D8B030D-6E8A-4147-A177-3AD203B41FA5}">
                      <a16:colId xmlns:a16="http://schemas.microsoft.com/office/drawing/2014/main" val="31846901"/>
                    </a:ext>
                  </a:extLst>
                </a:gridCol>
                <a:gridCol w="762209">
                  <a:extLst>
                    <a:ext uri="{9D8B030D-6E8A-4147-A177-3AD203B41FA5}">
                      <a16:colId xmlns:a16="http://schemas.microsoft.com/office/drawing/2014/main" val="425378131"/>
                    </a:ext>
                  </a:extLst>
                </a:gridCol>
                <a:gridCol w="718020">
                  <a:extLst>
                    <a:ext uri="{9D8B030D-6E8A-4147-A177-3AD203B41FA5}">
                      <a16:colId xmlns:a16="http://schemas.microsoft.com/office/drawing/2014/main" val="2608408424"/>
                    </a:ext>
                  </a:extLst>
                </a:gridCol>
              </a:tblGrid>
              <a:tr h="55885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Месяц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Июль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Аагуст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Сентабрь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Октябрь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Ноябрь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Декабрь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Январь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Февраль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Март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Апрель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Май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Июнь</a:t>
                      </a:r>
                    </a:p>
                    <a:p>
                      <a:pPr algn="ctr"/>
                      <a:r>
                        <a:rPr lang="ru-RU" sz="11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476335"/>
                  </a:ext>
                </a:extLst>
              </a:tr>
              <a:tr h="558854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Проектирование сайта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665928"/>
                  </a:ext>
                </a:extLst>
              </a:tr>
              <a:tr h="646856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компонентов сайта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986088"/>
                  </a:ext>
                </a:extLst>
              </a:tr>
              <a:tr h="646856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Интеграция компонентво в сайт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803681"/>
                  </a:ext>
                </a:extLst>
              </a:tr>
              <a:tr h="646856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Тестирование функциональности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сайта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284739"/>
                  </a:ext>
                </a:extLst>
              </a:tr>
              <a:tr h="558854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контента, контента и внутренних возможностей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529313"/>
                  </a:ext>
                </a:extLst>
              </a:tr>
              <a:tr h="558854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Тестирование всей системы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612591"/>
                  </a:ext>
                </a:extLst>
              </a:tr>
              <a:tr h="646856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Коректировка, по результатам тестирование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814432"/>
                  </a:ext>
                </a:extLst>
              </a:tr>
              <a:tr h="646856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Завершение и равёртывание</a:t>
                      </a:r>
                    </a:p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сайта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28828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539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6">
            <a:extLst>
              <a:ext uri="{FF2B5EF4-FFF2-40B4-BE49-F238E27FC236}">
                <a16:creationId xmlns:a16="http://schemas.microsoft.com/office/drawing/2014/main" id="{FEC7823C-FDD6-429C-986C-063FDEBF9E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8">
            <a:extLst>
              <a:ext uri="{FF2B5EF4-FFF2-40B4-BE49-F238E27FC236}">
                <a16:creationId xmlns:a16="http://schemas.microsoft.com/office/drawing/2014/main" id="{9CF7FE1C-8BC5-4B0C-A2BC-93AB72C90F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0">
            <a:extLst>
              <a:ext uri="{FF2B5EF4-FFF2-40B4-BE49-F238E27FC236}">
                <a16:creationId xmlns:a16="http://schemas.microsoft.com/office/drawing/2014/main" id="{B0651F5E-0457-4065-ACB2-8B81590C20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050098" flipH="1" flipV="1">
            <a:off x="-160709" y="3977842"/>
            <a:ext cx="7507400" cy="3166385"/>
          </a:xfrm>
          <a:custGeom>
            <a:avLst/>
            <a:gdLst>
              <a:gd name="connsiteX0" fmla="*/ 5497485 w 7507400"/>
              <a:gd name="connsiteY0" fmla="*/ 2912009 h 3166385"/>
              <a:gd name="connsiteX1" fmla="*/ 7034681 w 7507400"/>
              <a:gd name="connsiteY1" fmla="*/ 3151263 h 3166385"/>
              <a:gd name="connsiteX2" fmla="*/ 7137723 w 7507400"/>
              <a:gd name="connsiteY2" fmla="*/ 3166385 h 3166385"/>
              <a:gd name="connsiteX3" fmla="*/ 7507400 w 7507400"/>
              <a:gd name="connsiteY3" fmla="*/ 875071 h 3166385"/>
              <a:gd name="connsiteX4" fmla="*/ 2083578 w 7507400"/>
              <a:gd name="connsiteY4" fmla="*/ 0 h 3166385"/>
              <a:gd name="connsiteX5" fmla="*/ 2023081 w 7507400"/>
              <a:gd name="connsiteY5" fmla="*/ 5468 h 3166385"/>
              <a:gd name="connsiteX6" fmla="*/ 1865374 w 7507400"/>
              <a:gd name="connsiteY6" fmla="*/ 76313 h 3166385"/>
              <a:gd name="connsiteX7" fmla="*/ 1634010 w 7507400"/>
              <a:gd name="connsiteY7" fmla="*/ 119359 h 3166385"/>
              <a:gd name="connsiteX8" fmla="*/ 1388186 w 7507400"/>
              <a:gd name="connsiteY8" fmla="*/ 130121 h 3166385"/>
              <a:gd name="connsiteX9" fmla="*/ 1330344 w 7507400"/>
              <a:gd name="connsiteY9" fmla="*/ 198275 h 3166385"/>
              <a:gd name="connsiteX10" fmla="*/ 1406262 w 7507400"/>
              <a:gd name="connsiteY10" fmla="*/ 270018 h 3166385"/>
              <a:gd name="connsiteX11" fmla="*/ 1521942 w 7507400"/>
              <a:gd name="connsiteY11" fmla="*/ 277191 h 3166385"/>
              <a:gd name="connsiteX12" fmla="*/ 2212420 w 7507400"/>
              <a:gd name="connsiteY12" fmla="*/ 295128 h 3166385"/>
              <a:gd name="connsiteX13" fmla="*/ 0 w 7507400"/>
              <a:gd name="connsiteY13" fmla="*/ 452960 h 3166385"/>
              <a:gd name="connsiteX14" fmla="*/ 300051 w 7507400"/>
              <a:gd name="connsiteY14" fmla="*/ 549813 h 3166385"/>
              <a:gd name="connsiteX15" fmla="*/ 401272 w 7507400"/>
              <a:gd name="connsiteY15" fmla="*/ 815258 h 3166385"/>
              <a:gd name="connsiteX16" fmla="*/ 770008 w 7507400"/>
              <a:gd name="connsiteY16" fmla="*/ 965917 h 3166385"/>
              <a:gd name="connsiteX17" fmla="*/ 1008605 w 7507400"/>
              <a:gd name="connsiteY17" fmla="*/ 1019724 h 3166385"/>
              <a:gd name="connsiteX18" fmla="*/ 1554478 w 7507400"/>
              <a:gd name="connsiteY18" fmla="*/ 1098641 h 3166385"/>
              <a:gd name="connsiteX19" fmla="*/ 1634010 w 7507400"/>
              <a:gd name="connsiteY19" fmla="*/ 1227777 h 3166385"/>
              <a:gd name="connsiteX20" fmla="*/ 1702696 w 7507400"/>
              <a:gd name="connsiteY20" fmla="*/ 1371261 h 3166385"/>
              <a:gd name="connsiteX21" fmla="*/ 1847299 w 7507400"/>
              <a:gd name="connsiteY21" fmla="*/ 1464526 h 3166385"/>
              <a:gd name="connsiteX22" fmla="*/ 723015 w 7507400"/>
              <a:gd name="connsiteY22" fmla="*/ 1450177 h 3166385"/>
              <a:gd name="connsiteX23" fmla="*/ 1991901 w 7507400"/>
              <a:gd name="connsiteY23" fmla="*/ 1751495 h 3166385"/>
              <a:gd name="connsiteX24" fmla="*/ 1879835 w 7507400"/>
              <a:gd name="connsiteY24" fmla="*/ 1869870 h 3166385"/>
              <a:gd name="connsiteX25" fmla="*/ 2573927 w 7507400"/>
              <a:gd name="connsiteY25" fmla="*/ 2031290 h 3166385"/>
              <a:gd name="connsiteX26" fmla="*/ 2201575 w 7507400"/>
              <a:gd name="connsiteY26" fmla="*/ 2049225 h 3166385"/>
              <a:gd name="connsiteX27" fmla="*/ 4367000 w 7507400"/>
              <a:gd name="connsiteY27" fmla="*/ 2723602 h 3166385"/>
              <a:gd name="connsiteX28" fmla="*/ 5497485 w 7507400"/>
              <a:gd name="connsiteY28" fmla="*/ 2912009 h 316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507400" h="3166385">
                <a:moveTo>
                  <a:pt x="5497485" y="2912009"/>
                </a:moveTo>
                <a:cubicBezTo>
                  <a:pt x="6033497" y="2998226"/>
                  <a:pt x="6619155" y="3089592"/>
                  <a:pt x="7034681" y="3151263"/>
                </a:cubicBezTo>
                <a:lnTo>
                  <a:pt x="7137723" y="3166385"/>
                </a:lnTo>
                <a:lnTo>
                  <a:pt x="7507400" y="875071"/>
                </a:lnTo>
                <a:lnTo>
                  <a:pt x="2083578" y="0"/>
                </a:lnTo>
                <a:lnTo>
                  <a:pt x="2023081" y="5468"/>
                </a:lnTo>
                <a:cubicBezTo>
                  <a:pt x="1965692" y="12642"/>
                  <a:pt x="1910562" y="27887"/>
                  <a:pt x="1865374" y="76313"/>
                </a:cubicBezTo>
                <a:cubicBezTo>
                  <a:pt x="1796688" y="151642"/>
                  <a:pt x="1724387" y="162404"/>
                  <a:pt x="1634010" y="119359"/>
                </a:cubicBezTo>
                <a:cubicBezTo>
                  <a:pt x="1554478" y="79900"/>
                  <a:pt x="1467718" y="90662"/>
                  <a:pt x="1388186" y="130121"/>
                </a:cubicBezTo>
                <a:cubicBezTo>
                  <a:pt x="1359266" y="144469"/>
                  <a:pt x="1330344" y="162404"/>
                  <a:pt x="1330344" y="198275"/>
                </a:cubicBezTo>
                <a:cubicBezTo>
                  <a:pt x="1330344" y="248495"/>
                  <a:pt x="1366496" y="262843"/>
                  <a:pt x="1406262" y="270018"/>
                </a:cubicBezTo>
                <a:cubicBezTo>
                  <a:pt x="1442412" y="277191"/>
                  <a:pt x="1485792" y="284366"/>
                  <a:pt x="1521942" y="277191"/>
                </a:cubicBezTo>
                <a:cubicBezTo>
                  <a:pt x="1753307" y="237734"/>
                  <a:pt x="1981057" y="302301"/>
                  <a:pt x="2212420" y="295128"/>
                </a:cubicBezTo>
                <a:cubicBezTo>
                  <a:pt x="1485792" y="449373"/>
                  <a:pt x="751934" y="399154"/>
                  <a:pt x="0" y="452960"/>
                </a:cubicBezTo>
                <a:cubicBezTo>
                  <a:pt x="97608" y="560573"/>
                  <a:pt x="224135" y="470896"/>
                  <a:pt x="300051" y="549813"/>
                </a:cubicBezTo>
                <a:cubicBezTo>
                  <a:pt x="227750" y="714820"/>
                  <a:pt x="256671" y="804497"/>
                  <a:pt x="401272" y="815258"/>
                </a:cubicBezTo>
                <a:cubicBezTo>
                  <a:pt x="542261" y="826019"/>
                  <a:pt x="694093" y="768625"/>
                  <a:pt x="770008" y="965917"/>
                </a:cubicBezTo>
                <a:cubicBezTo>
                  <a:pt x="791699" y="1026898"/>
                  <a:pt x="925458" y="1008963"/>
                  <a:pt x="1008605" y="1019724"/>
                </a:cubicBezTo>
                <a:cubicBezTo>
                  <a:pt x="1189357" y="1044833"/>
                  <a:pt x="1380957" y="1019724"/>
                  <a:pt x="1554478" y="1098641"/>
                </a:cubicBezTo>
                <a:cubicBezTo>
                  <a:pt x="1623165" y="1127337"/>
                  <a:pt x="1670160" y="1148860"/>
                  <a:pt x="1634010" y="1227777"/>
                </a:cubicBezTo>
                <a:cubicBezTo>
                  <a:pt x="1597859" y="1310280"/>
                  <a:pt x="1644855" y="1338976"/>
                  <a:pt x="1702696" y="1371261"/>
                </a:cubicBezTo>
                <a:cubicBezTo>
                  <a:pt x="1746077" y="1396370"/>
                  <a:pt x="1811148" y="1389197"/>
                  <a:pt x="1847299" y="1464526"/>
                </a:cubicBezTo>
                <a:cubicBezTo>
                  <a:pt x="1467717" y="1453764"/>
                  <a:pt x="1098981" y="1392783"/>
                  <a:pt x="723015" y="1450177"/>
                </a:cubicBezTo>
                <a:cubicBezTo>
                  <a:pt x="1135131" y="1593662"/>
                  <a:pt x="1587014" y="1586487"/>
                  <a:pt x="1991901" y="1751495"/>
                </a:cubicBezTo>
                <a:cubicBezTo>
                  <a:pt x="1977441" y="1808889"/>
                  <a:pt x="1883449" y="1783778"/>
                  <a:pt x="1879835" y="1869870"/>
                </a:cubicBezTo>
                <a:cubicBezTo>
                  <a:pt x="2093123" y="1959548"/>
                  <a:pt x="2349794" y="1898566"/>
                  <a:pt x="2573927" y="2031290"/>
                </a:cubicBezTo>
                <a:cubicBezTo>
                  <a:pt x="2443785" y="2092271"/>
                  <a:pt x="2324488" y="1991831"/>
                  <a:pt x="2201575" y="2049225"/>
                </a:cubicBezTo>
                <a:cubicBezTo>
                  <a:pt x="2241342" y="2135316"/>
                  <a:pt x="4041644" y="2666208"/>
                  <a:pt x="4367000" y="2723602"/>
                </a:cubicBezTo>
                <a:cubicBezTo>
                  <a:pt x="4615085" y="2767993"/>
                  <a:pt x="5038048" y="2838109"/>
                  <a:pt x="5497485" y="2912009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A7009-CA1B-80E6-C59D-E778CB9F7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2271" y="386427"/>
            <a:ext cx="5602705" cy="1400028"/>
          </a:xfrm>
        </p:spPr>
        <p:txBody>
          <a:bodyPr anchor="ctr">
            <a:normAutofit/>
          </a:bodyPr>
          <a:lstStyle/>
          <a:p>
            <a:pPr algn="l"/>
            <a:r>
              <a:rPr lang="ru-RU" sz="5200" i="0">
                <a:ea typeface="+mj-lt"/>
                <a:cs typeface="+mj-lt"/>
              </a:rPr>
              <a:t>Команда проекта</a:t>
            </a:r>
            <a:endParaRPr lang="ru-RU" sz="5200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10518323-A14D-9904-73E1-893A7F958E54}"/>
              </a:ext>
            </a:extLst>
          </p:cNvPr>
          <p:cNvSpPr txBox="1">
            <a:spLocks/>
          </p:cNvSpPr>
          <p:nvPr/>
        </p:nvSpPr>
        <p:spPr>
          <a:xfrm>
            <a:off x="699734" y="5320774"/>
            <a:ext cx="3717747" cy="12755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100" i="0">
                <a:ea typeface="+mj-lt"/>
                <a:cs typeface="+mj-lt"/>
              </a:rPr>
              <a:t>Константин: Ведущий разработчик</a:t>
            </a:r>
            <a:r>
              <a:rPr lang="ru-RU" sz="2100">
                <a:ea typeface="+mj-lt"/>
                <a:cs typeface="+mj-lt"/>
              </a:rPr>
              <a:t/>
            </a:r>
            <a:br>
              <a:rPr lang="ru-RU" sz="2100">
                <a:ea typeface="+mj-lt"/>
                <a:cs typeface="+mj-lt"/>
              </a:rPr>
            </a:br>
            <a:r>
              <a:rPr lang="ru-RU" sz="2100">
                <a:ea typeface="+mj-lt"/>
                <a:cs typeface="+mj-lt"/>
              </a:rPr>
              <a:t>kostyagreduagin.ru@gmail.com</a:t>
            </a:r>
            <a:endParaRPr lang="af-ZA" sz="2100" i="0">
              <a:solidFill>
                <a:schemeClr val="tx1"/>
              </a:solidFill>
              <a:ea typeface="+mj-lt"/>
              <a:cs typeface="+mj-lt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59B69F38-988D-2BBC-D7EE-5CE2668CC768}"/>
              </a:ext>
            </a:extLst>
          </p:cNvPr>
          <p:cNvSpPr txBox="1">
            <a:spLocks/>
          </p:cNvSpPr>
          <p:nvPr/>
        </p:nvSpPr>
        <p:spPr>
          <a:xfrm>
            <a:off x="4550822" y="5465827"/>
            <a:ext cx="3086485" cy="6162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000" i="0">
                <a:solidFill>
                  <a:schemeClr val="tx1"/>
                </a:solidFill>
                <a:ea typeface="+mj-lt"/>
                <a:cs typeface="+mj-lt"/>
              </a:rPr>
              <a:t>Николай: Руководитель проекта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86322718-83AD-00C5-08D2-4AB00EA88C95}"/>
              </a:ext>
            </a:extLst>
          </p:cNvPr>
          <p:cNvSpPr txBox="1">
            <a:spLocks/>
          </p:cNvSpPr>
          <p:nvPr/>
        </p:nvSpPr>
        <p:spPr>
          <a:xfrm>
            <a:off x="7814224" y="5466448"/>
            <a:ext cx="4184660" cy="11317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100" i="0">
                <a:solidFill>
                  <a:schemeClr val="tx1"/>
                </a:solidFill>
                <a:ea typeface="+mj-lt"/>
                <a:cs typeface="+mj-lt"/>
              </a:rPr>
              <a:t>Степан: Маркетинговый стратег</a:t>
            </a:r>
          </a:p>
          <a:p>
            <a:pPr algn="ctr"/>
            <a:r>
              <a:rPr lang="ru-RU" sz="2100">
                <a:ea typeface="+mj-lt"/>
                <a:cs typeface="+mj-lt"/>
              </a:rPr>
              <a:t>stepan.blinov.97@gmail.com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98" y="1778085"/>
            <a:ext cx="3329817" cy="31876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458" y="1786455"/>
            <a:ext cx="3245358" cy="317924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986" y="1786455"/>
            <a:ext cx="2814223" cy="317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86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B1CFA-30E8-2FFD-85DC-42291752B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6578" y="685680"/>
            <a:ext cx="4203323" cy="35962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Спасибо за внимание!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1" name="Graphic 40" descr="Рукопожатие">
            <a:extLst>
              <a:ext uri="{FF2B5EF4-FFF2-40B4-BE49-F238E27FC236}">
                <a16:creationId xmlns:a16="http://schemas.microsoft.com/office/drawing/2014/main" id="{9F6DC97E-D57C-FE4E-2403-E3192AC7A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946336" y="1509721"/>
            <a:ext cx="3680216" cy="3680216"/>
          </a:xfrm>
          <a:prstGeom prst="rect">
            <a:avLst/>
          </a:prstGeom>
          <a:ln w="28575">
            <a:noFill/>
          </a:ln>
        </p:spPr>
      </p:pic>
      <p:sp>
        <p:nvSpPr>
          <p:cNvPr id="62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4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66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8130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453</Words>
  <Application>Microsoft Office PowerPoint</Application>
  <PresentationFormat>Широкоэкранный</PresentationFormat>
  <Paragraphs>154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Segoe UI</vt:lpstr>
      <vt:lpstr>Söhne</vt:lpstr>
      <vt:lpstr>Office Theme</vt:lpstr>
      <vt:lpstr>Создание онлайн-платформы для обмена вещами</vt:lpstr>
      <vt:lpstr>Команда проекта</vt:lpstr>
      <vt:lpstr>Проблема: Огромное количество ненужных вещей, которые просто лежат без дела у людей, в то время как другие люди могли бы воспользоваться ими.  Решение: Swapify- онлайн-платформа, которая позволяет людям обмениваться вещами с другими пользователями вместо покупки новых. Это помогает снизить потребление и влияние на окружающую среду.</vt:lpstr>
      <vt:lpstr>О проекте.</vt:lpstr>
      <vt:lpstr>Роль проекта в обеспечении технологического суверенитета страны</vt:lpstr>
      <vt:lpstr>Целевая аудитория проекта</vt:lpstr>
      <vt:lpstr>Презентация PowerPoint</vt:lpstr>
      <vt:lpstr>Анализ конкурентов</vt:lpstr>
      <vt:lpstr>Бизнес-модель</vt:lpstr>
      <vt:lpstr>Процесс создания приложения</vt:lpstr>
      <vt:lpstr>Цель проекта по SMART</vt:lpstr>
      <vt:lpstr>Стартовые инвестиции</vt:lpstr>
      <vt:lpstr>Организационный план</vt:lpstr>
      <vt:lpstr>Экономика проекта За первый год работы</vt:lpstr>
      <vt:lpstr>План реализации проекта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</dc:creator>
  <cp:lastModifiedBy>Александра</cp:lastModifiedBy>
  <cp:revision>43</cp:revision>
  <dcterms:created xsi:type="dcterms:W3CDTF">2023-05-23T15:06:24Z</dcterms:created>
  <dcterms:modified xsi:type="dcterms:W3CDTF">2023-07-16T07:27:30Z</dcterms:modified>
</cp:coreProperties>
</file>