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84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98882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СКР — Система Комплексной Роботизации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45531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Универсальная модульная платформа роботизации на базе </a:t>
            </a: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полностью отечественного</a:t>
            </a: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программно-аппаратного стека. Автоматизация — доступная, надёжная и независимая от санкций.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5806797"/>
            <a:ext cx="2345293" cy="426244"/>
          </a:xfrm>
          <a:prstGeom prst="roundRect">
            <a:avLst>
              <a:gd name="adj" fmla="val 17880"/>
            </a:avLst>
          </a:prstGeom>
          <a:solidFill>
            <a:srgbClr val="DADBF1"/>
          </a:solidFill>
          <a:ln/>
        </p:spPr>
      </p:sp>
      <p:sp>
        <p:nvSpPr>
          <p:cNvPr id="6" name="Text 3"/>
          <p:cNvSpPr/>
          <p:nvPr/>
        </p:nvSpPr>
        <p:spPr>
          <a:xfrm>
            <a:off x="929878" y="5874782"/>
            <a:ext cx="2073116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ТЕХНЕТ / ЭДУНЕТ НТИ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252430" y="5799177"/>
            <a:ext cx="1954292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4950B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396139" y="5874782"/>
            <a:ext cx="1666875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950BC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TRL 2 → MVP 2027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255F1D5-2476-4873-AB85-F66B82B77974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351" y="624245"/>
            <a:ext cx="7578923" cy="598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Инвестиционное предложение</a:t>
            </a:r>
            <a:endParaRPr lang="en-US"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2351" y="1640800"/>
            <a:ext cx="4267319" cy="631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2.5М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649849" y="2489002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Запрос ₽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12351" y="2884765"/>
            <a:ext cx="4267319" cy="564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На прототипирование и создание MVP импортонезависимого манипулятора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181481" y="1640800"/>
            <a:ext cx="4267319" cy="631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2-3×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118979" y="2489002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Дешевле рынка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181481" y="2884765"/>
            <a:ext cx="4267319" cy="846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Целевая цена продукта относительно зарубежных аналогов в серийном производстве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650611" y="1640800"/>
            <a:ext cx="4267319" cy="6315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50"/>
              </a:lnSpc>
              <a:buNone/>
            </a:pPr>
            <a:r>
              <a:rPr lang="en-US" sz="49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50М</a:t>
            </a:r>
            <a:endParaRPr lang="en-US" sz="4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588109" y="2489002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SOM за 4 года ₽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650611" y="2884765"/>
            <a:ext cx="4267319" cy="5643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Реалистичная доля рынка при планируемом темпе масштабирования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74477" y="3912870"/>
            <a:ext cx="6644997" cy="3692485"/>
          </a:xfrm>
          <a:prstGeom prst="roundRect">
            <a:avLst>
              <a:gd name="adj" fmla="val 3732"/>
            </a:avLst>
          </a:prstGeom>
          <a:solidFill>
            <a:srgbClr val="1A3A5C"/>
          </a:solidFill>
          <a:ln/>
        </p:spPr>
      </p:sp>
      <p:sp>
        <p:nvSpPr>
          <p:cNvPr id="13" name="Text 11"/>
          <p:cNvSpPr/>
          <p:nvPr/>
        </p:nvSpPr>
        <p:spPr>
          <a:xfrm>
            <a:off x="765810" y="4074319"/>
            <a:ext cx="2591395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FFFFFF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На что идут средства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65810" y="4534733"/>
            <a:ext cx="6262330" cy="1298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Производство и тестирование опытных образцов плат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Изготовление механических узлов манипулятора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Сборка и верификация полного прототипа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500" dirty="0">
                <a:solidFill>
                  <a:srgbClr val="FFFFFF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Подготовка к пилотным поставкам Q4 2027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56183" y="4074319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Почему сейчас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56183" y="4534733"/>
            <a:ext cx="6369248" cy="1410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Программное ядро и схемотехника </a:t>
            </a:r>
            <a:r>
              <a:rPr lang="en-US" sz="15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уже созданы</a:t>
            </a: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— интеллектуальная собственность сформирована за счёт собственных ресурсов команды. Инвестиции направляются исключительно на материализацию готового решения, минимизируя технологические риски.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556183" y="6127194"/>
            <a:ext cx="6369248" cy="1296591"/>
          </a:xfrm>
          <a:prstGeom prst="roundRect">
            <a:avLst>
              <a:gd name="adj" fmla="val 6200"/>
            </a:avLst>
          </a:prstGeom>
          <a:solidFill>
            <a:srgbClr val="C7C9EA"/>
          </a:solidFill>
          <a:ln/>
        </p:spPr>
      </p:sp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516" y="6404491"/>
            <a:ext cx="239197" cy="191333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8178046" y="6336387"/>
            <a:ext cx="5556052" cy="846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Проект соответствует критическим технологиям РФ: робототехника, новые производственные технологии, ИИ-алгоритмы позиционирования.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A15C7EF-D8E3-456C-8911-4A8DEB0FB25B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6475"/>
            <a:ext cx="118458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Проблема: высокий барьер роботизации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88883"/>
            <a:ext cx="6407944" cy="2093714"/>
          </a:xfrm>
          <a:prstGeom prst="roundRect">
            <a:avLst>
              <a:gd name="adj" fmla="val 6988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488883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2746177"/>
            <a:ext cx="29150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💸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Цена недоступна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42524" y="3236595"/>
            <a:ext cx="58019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Промышленные роботы KUKA, Fanuc, Doosan стоят миллионы — малый бизнес и лаборатории не могут себе этого позволить.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548" y="2488883"/>
            <a:ext cx="6408063" cy="2093714"/>
          </a:xfrm>
          <a:prstGeom prst="roundRect">
            <a:avLst>
              <a:gd name="adj" fmla="val 6988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98067" y="2488883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</p:sp>
      <p:sp>
        <p:nvSpPr>
          <p:cNvPr id="9" name="Text 7"/>
          <p:cNvSpPr/>
          <p:nvPr/>
        </p:nvSpPr>
        <p:spPr>
          <a:xfrm>
            <a:off x="7777282" y="2746177"/>
            <a:ext cx="42981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🚫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Санкционная зависимость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777282" y="3236595"/>
            <a:ext cx="5802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Запчасти, облачные сервисы и лицензии — всё под угрозой блокировки. Бизнес не может планировать долгосрочно.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93790" y="4809411"/>
            <a:ext cx="6407944" cy="2093714"/>
          </a:xfrm>
          <a:prstGeom prst="roundRect">
            <a:avLst>
              <a:gd name="adj" fmla="val 6988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63310" y="4809411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</p:sp>
      <p:sp>
        <p:nvSpPr>
          <p:cNvPr id="13" name="Text 11"/>
          <p:cNvSpPr/>
          <p:nvPr/>
        </p:nvSpPr>
        <p:spPr>
          <a:xfrm>
            <a:off x="1142524" y="5066705"/>
            <a:ext cx="34643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🎓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Нет практики в вузах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42524" y="5557123"/>
            <a:ext cx="58019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Студенты учатся на «игрушечных» конструкторах, далёких от реального производственного оборудования.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28548" y="4809411"/>
            <a:ext cx="6408063" cy="2093714"/>
          </a:xfrm>
          <a:prstGeom prst="roundRect">
            <a:avLst>
              <a:gd name="adj" fmla="val 6988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98067" y="4809411"/>
            <a:ext cx="121920" cy="2093714"/>
          </a:xfrm>
          <a:prstGeom prst="roundRect">
            <a:avLst>
              <a:gd name="adj" fmla="val 78139"/>
            </a:avLst>
          </a:prstGeom>
          <a:solidFill>
            <a:srgbClr val="4950B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7282" y="5066705"/>
            <a:ext cx="31063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⏳</a:t>
            </a: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 Долгое внедрение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777282" y="5557123"/>
            <a:ext cx="5802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Адаптация импортных систем под конкретный процесс занимает месяцы и требует дорогостоящих интеграторов.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5B3BFC-CD4D-4036-877F-AC0E23C4B8F8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7569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Наше решение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93790" y="1805940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Модульный роботизированный манипулятор с </a:t>
            </a: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собственным программно-аппаратным стеком</a:t>
            </a: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— в 2–3 раза дешевле зарубежных аналогов, без зависимости от импортных сервисов и комплектующих.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93790" y="3512701"/>
            <a:ext cx="3664744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28224" y="3747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Модульность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028224" y="4237553"/>
            <a:ext cx="31958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Замена любого узла за 15 минут без специального образования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4685348" y="351270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919782" y="374713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Суверенитет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919782" y="423755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Авторская схемотехника, firmware и алгоритмы — без иностранных лицензий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793790" y="578750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028224" y="60219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Доступность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1028224" y="651236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Цена внедрения ниже рынка — открывает роботизацию для МСБ и вузов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39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Целевые сегменты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56403"/>
            <a:ext cx="2411968" cy="14906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30554"/>
            <a:ext cx="30739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Малые производства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920972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Сборка электроники, фасовка, лёгкая металлообработка. Замена 1–2 рабочих на рутинных операциях при минимальных инвестициях.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93" y="2656403"/>
            <a:ext cx="2411968" cy="1490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4305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Лаборатории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35893" y="4920972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Медицинские, химические, аналитические. Круглосуточное выполнение операций дозирования и смешивания с защитой от перегрева.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995" y="2656403"/>
            <a:ext cx="2411968" cy="149066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4305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Вузы и R&amp;D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77995" y="4920972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Открытая платформа с документацией и примерами кода для реального обучения робототехнике и исследовательских проектов.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B9700E-B04F-4416-9885-6B27F56B335F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351" y="578644"/>
            <a:ext cx="9821823" cy="5980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Ключевые технические характеристики</a:t>
            </a:r>
            <a:endParaRPr lang="en-US"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12351" y="1499592"/>
            <a:ext cx="13205579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Оригинальный осевой PCB-мотор (2-rotor / 1-stator, axial flux) с интегрированным контроллером на базе STM32G4: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12351" y="2144911"/>
            <a:ext cx="3103840" cy="2440424"/>
          </a:xfrm>
          <a:prstGeom prst="roundRect">
            <a:avLst>
              <a:gd name="adj" fmla="val 329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11304" y="2343864"/>
            <a:ext cx="574119" cy="574119"/>
          </a:xfrm>
          <a:prstGeom prst="roundRect">
            <a:avLst>
              <a:gd name="adj" fmla="val 15925419"/>
            </a:avLst>
          </a:prstGeom>
          <a:solidFill>
            <a:srgbClr val="4950BC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181" y="2501741"/>
            <a:ext cx="258366" cy="25836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11304" y="3079433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Момент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11304" y="3539847"/>
            <a:ext cx="2705933" cy="846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Номинальный 0.8–2 Н·м, пиковый до 5 Н·м. КПД мотора 90–95%.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3977640" y="2144911"/>
            <a:ext cx="3103959" cy="2440424"/>
          </a:xfrm>
          <a:prstGeom prst="roundRect">
            <a:avLst>
              <a:gd name="adj" fmla="val 329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4176593" y="2343864"/>
            <a:ext cx="574119" cy="574119"/>
          </a:xfrm>
          <a:prstGeom prst="roundRect">
            <a:avLst>
              <a:gd name="adj" fmla="val 15925419"/>
            </a:avLst>
          </a:prstGeom>
          <a:solidFill>
            <a:srgbClr val="4950BC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4470" y="2501741"/>
            <a:ext cx="258366" cy="258366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4176593" y="3079433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Контроллер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4176593" y="3539847"/>
            <a:ext cx="2706053" cy="846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STM32G4, Cortex-M4 @ 170 МГц, GaN FET инвертор, КПД 96–98%.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712351" y="4746784"/>
            <a:ext cx="3103840" cy="2722602"/>
          </a:xfrm>
          <a:prstGeom prst="roundRect">
            <a:avLst>
              <a:gd name="adj" fmla="val 29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11304" y="4945737"/>
            <a:ext cx="574119" cy="574119"/>
          </a:xfrm>
          <a:prstGeom prst="roundRect">
            <a:avLst>
              <a:gd name="adj" fmla="val 15925419"/>
            </a:avLst>
          </a:prstGeom>
          <a:solidFill>
            <a:srgbClr val="4950BC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9181" y="5103614"/>
            <a:ext cx="258366" cy="258366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11304" y="5681305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Связь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3"/>
          <p:cNvSpPr/>
          <p:nvPr/>
        </p:nvSpPr>
        <p:spPr>
          <a:xfrm>
            <a:off x="911304" y="6141720"/>
            <a:ext cx="2705933" cy="846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CAN FD 2–8 Мбит/с, гальваническая изоляция, latency &lt;100 мкс.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4"/>
          <p:cNvSpPr/>
          <p:nvPr/>
        </p:nvSpPr>
        <p:spPr>
          <a:xfrm>
            <a:off x="3977640" y="4746784"/>
            <a:ext cx="3103959" cy="2722602"/>
          </a:xfrm>
          <a:prstGeom prst="roundRect">
            <a:avLst>
              <a:gd name="adj" fmla="val 29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0" name="Shape 15"/>
          <p:cNvSpPr/>
          <p:nvPr/>
        </p:nvSpPr>
        <p:spPr>
          <a:xfrm>
            <a:off x="4176593" y="4945737"/>
            <a:ext cx="574119" cy="574119"/>
          </a:xfrm>
          <a:prstGeom prst="roundRect">
            <a:avLst>
              <a:gd name="adj" fmla="val 15925419"/>
            </a:avLst>
          </a:prstGeom>
          <a:solidFill>
            <a:srgbClr val="4950BC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34470" y="5103614"/>
            <a:ext cx="258366" cy="258366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4176593" y="5681305"/>
            <a:ext cx="2392323" cy="2989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Защита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7"/>
          <p:cNvSpPr/>
          <p:nvPr/>
        </p:nvSpPr>
        <p:spPr>
          <a:xfrm>
            <a:off x="4176593" y="6141720"/>
            <a:ext cx="2706053" cy="1128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Предиктивная термозащита, аварийное отключение &lt;2 мкс, fault detect по 6 параметрам.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hape 18"/>
          <p:cNvSpPr/>
          <p:nvPr/>
        </p:nvSpPr>
        <p:spPr>
          <a:xfrm>
            <a:off x="7556183" y="2144911"/>
            <a:ext cx="6369248" cy="3498056"/>
          </a:xfrm>
          <a:prstGeom prst="roundRect">
            <a:avLst>
              <a:gd name="adj" fmla="val 229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25" name="Text 19"/>
          <p:cNvSpPr/>
          <p:nvPr/>
        </p:nvSpPr>
        <p:spPr>
          <a:xfrm>
            <a:off x="7755255" y="2256949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Параметр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20"/>
          <p:cNvSpPr/>
          <p:nvPr/>
        </p:nvSpPr>
        <p:spPr>
          <a:xfrm>
            <a:off x="10936010" y="2256949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Значение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7755255" y="2755583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Напряжение питания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2"/>
          <p:cNvSpPr/>
          <p:nvPr/>
        </p:nvSpPr>
        <p:spPr>
          <a:xfrm>
            <a:off x="10936010" y="2755583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48–100 В DC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23"/>
          <p:cNvSpPr/>
          <p:nvPr/>
        </p:nvSpPr>
        <p:spPr>
          <a:xfrm>
            <a:off x="7755255" y="3254216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Ном./пик. ток фазы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24"/>
          <p:cNvSpPr/>
          <p:nvPr/>
        </p:nvSpPr>
        <p:spPr>
          <a:xfrm>
            <a:off x="10936010" y="3254216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10 А / 20–25 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25"/>
          <p:cNvSpPr/>
          <p:nvPr/>
        </p:nvSpPr>
        <p:spPr>
          <a:xfrm>
            <a:off x="7755255" y="3752850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PWM частота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26"/>
          <p:cNvSpPr/>
          <p:nvPr/>
        </p:nvSpPr>
        <p:spPr>
          <a:xfrm>
            <a:off x="10936010" y="3752850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80–100 кГц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27"/>
          <p:cNvSpPr/>
          <p:nvPr/>
        </p:nvSpPr>
        <p:spPr>
          <a:xfrm>
            <a:off x="7755255" y="4251484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Энкодер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28"/>
          <p:cNvSpPr/>
          <p:nvPr/>
        </p:nvSpPr>
        <p:spPr>
          <a:xfrm>
            <a:off x="10936010" y="4251484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21 бит (SPI/BiSS-C)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29"/>
          <p:cNvSpPr/>
          <p:nvPr/>
        </p:nvSpPr>
        <p:spPr>
          <a:xfrm>
            <a:off x="7755255" y="4750117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Torque ripple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30"/>
          <p:cNvSpPr/>
          <p:nvPr/>
        </p:nvSpPr>
        <p:spPr>
          <a:xfrm>
            <a:off x="10936010" y="4750117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&lt;1%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31"/>
          <p:cNvSpPr/>
          <p:nvPr/>
        </p:nvSpPr>
        <p:spPr>
          <a:xfrm>
            <a:off x="7755255" y="5248751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Полный КПД привода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32"/>
          <p:cNvSpPr/>
          <p:nvPr/>
        </p:nvSpPr>
        <p:spPr>
          <a:xfrm>
            <a:off x="10936010" y="5248751"/>
            <a:ext cx="2790468" cy="282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92–96%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D2C3C86-B39A-4D66-B6D8-23269D5EE541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9183" y="554831"/>
            <a:ext cx="6921818" cy="564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Конкурентные преимущества</a:t>
            </a:r>
            <a:endParaRPr lang="en-US" sz="3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83" y="1497449"/>
            <a:ext cx="6015395" cy="601539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83" y="1497449"/>
            <a:ext cx="6015395" cy="60153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43205" y="2622947"/>
            <a:ext cx="2865953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Почему СКР выигрывает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543205" y="3049310"/>
            <a:ext cx="6015395" cy="17098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Цена:</a:t>
            </a:r>
            <a:r>
              <a:rPr lang="en-US" sz="14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полный модуль дешевле импортных аналогов в 2–3 раза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Суверенитет:</a:t>
            </a:r>
            <a:r>
              <a:rPr lang="en-US" sz="14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авторская схемотехника, firmware — без иностранных лицензий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Ремонтопригодность:</a:t>
            </a:r>
            <a:r>
              <a:rPr lang="en-US" sz="14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модульная замена узлов силами заказчика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40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Образование:</a:t>
            </a:r>
            <a:r>
              <a:rPr lang="en-US" sz="14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открытая документация и код для вузов и R&amp;D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543205" y="4921091"/>
            <a:ext cx="6015395" cy="1448157"/>
          </a:xfrm>
          <a:prstGeom prst="roundRect">
            <a:avLst>
              <a:gd name="adj" fmla="val 5242"/>
            </a:avLst>
          </a:prstGeom>
          <a:solidFill>
            <a:srgbClr val="B6FCB8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3942" y="5179219"/>
            <a:ext cx="225862" cy="18073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130540" y="5110163"/>
            <a:ext cx="5247323" cy="1039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Основные конкуренты — Dobot, uArm, бюджетные китайские манипуляторы — не обеспечивают отечественного стека и полной модульности одновременно.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2CCDD4-449B-489C-B4B8-AD687C3E3A45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2228" y="618768"/>
            <a:ext cx="5977295" cy="6091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Бизнес-модель и рынок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60588" y="1646515"/>
            <a:ext cx="2686407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Модели монетизации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60588" y="2139434"/>
            <a:ext cx="38981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 Light" pitchFamily="34" charset="-122"/>
                <a:cs typeface="Times New Roman" panose="02020603050405020304" pitchFamily="18" charset="0"/>
              </a:rPr>
              <a:t>01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560588" y="2447806"/>
            <a:ext cx="639520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2" name="Text 9"/>
          <p:cNvSpPr/>
          <p:nvPr/>
        </p:nvSpPr>
        <p:spPr>
          <a:xfrm>
            <a:off x="7560588" y="2590919"/>
            <a:ext cx="2780109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Прямые B2B-продажи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60588" y="3062883"/>
            <a:ext cx="6395204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Оборудование малым производствам и лабораториям через собственный отдел продаж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560588" y="3956209"/>
            <a:ext cx="38981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 Light" pitchFamily="34" charset="-122"/>
                <a:cs typeface="Times New Roman" panose="02020603050405020304" pitchFamily="18" charset="0"/>
              </a:rPr>
              <a:t>02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7560588" y="4264581"/>
            <a:ext cx="639520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6" name="Text 13"/>
          <p:cNvSpPr/>
          <p:nvPr/>
        </p:nvSpPr>
        <p:spPr>
          <a:xfrm>
            <a:off x="7560588" y="4407694"/>
            <a:ext cx="243661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OEM-поставки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7560588" y="4879658"/>
            <a:ext cx="6395204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Продажа компонентов (приводы, контроллеры) партнёрам-интеграторам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560588" y="5772983"/>
            <a:ext cx="38981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 Light" pitchFamily="34" charset="-122"/>
                <a:cs typeface="Times New Roman" panose="02020603050405020304" pitchFamily="18" charset="0"/>
              </a:rPr>
              <a:t>03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7560588" y="6081355"/>
            <a:ext cx="6395204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20" name="Text 17"/>
          <p:cNvSpPr/>
          <p:nvPr/>
        </p:nvSpPr>
        <p:spPr>
          <a:xfrm>
            <a:off x="7560588" y="6224468"/>
            <a:ext cx="2436614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RaaS (перспектива)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7560588" y="6696432"/>
            <a:ext cx="6395204" cy="5798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5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Robot-as-a-Service — аренда за количество выполненных операций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C59EFCE-44BB-4C08-B3A7-340A5D157F98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E256954-291C-47C4-B3D5-04F0DC01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4" y="1798796"/>
            <a:ext cx="5940515" cy="53218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611" y="608171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Команда проекта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94611" y="1488638"/>
            <a:ext cx="3790593" cy="2940367"/>
          </a:xfrm>
          <a:prstGeom prst="roundRect">
            <a:avLst>
              <a:gd name="adj" fmla="val 2835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5829" y="1709857"/>
            <a:ext cx="277272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CEO — Лидер проекта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15829" y="2124194"/>
            <a:ext cx="3348157" cy="2083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Стратегическое планирование, анализ рынков, выстраивание коммерческих цепочек. Опыт управления высокотехнологичными проектами и привлечения инвестиций.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58797" y="1488638"/>
            <a:ext cx="3790593" cy="2940367"/>
          </a:xfrm>
          <a:prstGeom prst="roundRect">
            <a:avLst>
              <a:gd name="adj" fmla="val 2835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80015" y="1709857"/>
            <a:ext cx="3348157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CTO — Ведущий инженер-электроник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880015" y="2434352"/>
            <a:ext cx="3348157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Многолетний опыт в госкорпорациях. Архитектура плат, схемотехника, интеграция контроллеров, драйверов и модулей термоконтроля.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94611" y="4602599"/>
            <a:ext cx="7754779" cy="1452086"/>
          </a:xfrm>
          <a:prstGeom prst="roundRect">
            <a:avLst>
              <a:gd name="adj" fmla="val 5741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15829" y="4823817"/>
            <a:ext cx="286881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Инженер-конструктор</a:t>
            </a:r>
            <a:endParaRPr lang="en-US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15829" y="5238155"/>
            <a:ext cx="7312343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Проектирование механической части в CAD-системах, расчёт прочности узлов, подготовка документации для серийного производства.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94611" y="6249948"/>
            <a:ext cx="7754779" cy="1371481"/>
          </a:xfrm>
          <a:prstGeom prst="roundRect">
            <a:avLst>
              <a:gd name="adj" fmla="val 6078"/>
            </a:avLst>
          </a:prstGeom>
          <a:solidFill>
            <a:srgbClr val="B6D6FC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69" y="6545223"/>
            <a:ext cx="248007" cy="198358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339334" y="6473071"/>
            <a:ext cx="6911697" cy="892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Сочетание инженерной школы госсектора и сильного бизнес-бэкграунда позволяет пройти полный цикл: от проектирования уникальной электроники до вывода продукта на рынок.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7427"/>
            <a:ext cx="75695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Дорожная карта развития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79834"/>
            <a:ext cx="13042821" cy="345126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799781" y="3646774"/>
            <a:ext cx="1971578" cy="35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3Q2026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99781" y="4100199"/>
            <a:ext cx="1971578" cy="1129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Доработка и прототипирование модуля термометрии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059064" y="3463207"/>
            <a:ext cx="1971578" cy="35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4Q2026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059064" y="3916633"/>
            <a:ext cx="1971578" cy="847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Запуск пилотов на базе модуля термометрии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318348" y="3646774"/>
            <a:ext cx="1971578" cy="35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2Q2027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18348" y="4100199"/>
            <a:ext cx="1971578" cy="1129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Создание прототипа роботизированного манипулятора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77631" y="3745617"/>
            <a:ext cx="1971578" cy="35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3Q2027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577631" y="4199043"/>
            <a:ext cx="1971578" cy="564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Разработка MVP манипулятора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49466" y="3646774"/>
            <a:ext cx="1971577" cy="35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Inter Bold" pitchFamily="34" charset="-122"/>
                <a:cs typeface="Times New Roman" panose="02020603050405020304" pitchFamily="18" charset="0"/>
              </a:rPr>
              <a:t>4Q2027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849466" y="4100199"/>
            <a:ext cx="1971577" cy="564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Запуск пилотных поставок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93790" y="618624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Текущая стадия — </a:t>
            </a:r>
            <a:r>
              <a:rPr lang="en-US" sz="1750" b="1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TRL 2</a:t>
            </a:r>
            <a:r>
              <a:rPr lang="en-US" sz="175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: разработано программное ядро, отлажены макетные платы, сформированы технические требования. Проект готов к переходу на стадию физического прототипа при инвестиционной поддержке.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5894A81-EC9D-4A96-8B4E-480781B64D6F}"/>
              </a:ext>
            </a:extLst>
          </p:cNvPr>
          <p:cNvSpPr/>
          <p:nvPr/>
        </p:nvSpPr>
        <p:spPr>
          <a:xfrm>
            <a:off x="12858307" y="7783033"/>
            <a:ext cx="1651591" cy="3260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728</Words>
  <Application>Microsoft Office PowerPoint</Application>
  <PresentationFormat>Произвольный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Исахан</cp:lastModifiedBy>
  <cp:revision>6</cp:revision>
  <dcterms:created xsi:type="dcterms:W3CDTF">2026-04-21T07:57:07Z</dcterms:created>
  <dcterms:modified xsi:type="dcterms:W3CDTF">2026-04-23T16:19:27Z</dcterms:modified>
</cp:coreProperties>
</file>