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omments/comment1.xml" ContentType="application/vnd.openxmlformats-officedocument.presentationml.comments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4"/>
  </p:notesMasterIdLst>
  <p:sldIdLst>
    <p:sldId id="307" r:id="rId2"/>
    <p:sldId id="308" r:id="rId3"/>
    <p:sldId id="270" r:id="rId4"/>
    <p:sldId id="281" r:id="rId5"/>
    <p:sldId id="286" r:id="rId6"/>
    <p:sldId id="296" r:id="rId7"/>
    <p:sldId id="291" r:id="rId8"/>
    <p:sldId id="301" r:id="rId9"/>
    <p:sldId id="306" r:id="rId10"/>
    <p:sldId id="267" r:id="rId11"/>
    <p:sldId id="269" r:id="rId12"/>
    <p:sldId id="268" r:id="rId13"/>
  </p:sldIdLst>
  <p:sldSz cx="12192000" cy="6858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1pPr>
    <a:lvl2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2pPr>
    <a:lvl3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3pPr>
    <a:lvl4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4pPr>
    <a:lvl5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5pPr>
    <a:lvl6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6pPr>
    <a:lvl7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7pPr>
    <a:lvl8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8pPr>
    <a:lvl9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93" userDrawn="1">
          <p15:clr>
            <a:srgbClr val="A4A3A4"/>
          </p15:clr>
        </p15:guide>
        <p15:guide id="3" orient="horz" pos="1502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Учетная запись Майкрософт" initials="УзМ" lastIdx="1" clrIdx="0">
    <p:extLst>
      <p:ext uri="{19B8F6BF-5375-455C-9EA6-DF929625EA0E}">
        <p15:presenceInfo xmlns:p15="http://schemas.microsoft.com/office/powerpoint/2012/main" userId="bb77bcd0dbfc9cfe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BB3C1"/>
    <a:srgbClr val="2D0928"/>
    <a:srgbClr val="8F00FF"/>
    <a:srgbClr val="FCAF17"/>
    <a:srgbClr val="9F00FF"/>
    <a:srgbClr val="B5D8E1"/>
    <a:srgbClr val="FD493D"/>
    <a:srgbClr val="FF2F2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6350" cap="flat">
              <a:solidFill>
                <a:schemeClr val="accent1"/>
              </a:solidFill>
              <a:prstDash val="solid"/>
              <a:miter lim="800000"/>
            </a:ln>
          </a:left>
          <a:right>
            <a:ln w="6350" cap="flat">
              <a:solidFill>
                <a:schemeClr val="accent1"/>
              </a:solidFill>
              <a:prstDash val="solid"/>
              <a:miter lim="800000"/>
            </a:ln>
          </a:right>
          <a:top>
            <a:ln w="6350" cap="flat">
              <a:solidFill>
                <a:schemeClr val="accent1"/>
              </a:solidFill>
              <a:prstDash val="solid"/>
              <a:miter lim="800000"/>
            </a:ln>
          </a:top>
          <a:bottom>
            <a:ln w="6350" cap="flat">
              <a:solidFill>
                <a:schemeClr val="accent1"/>
              </a:solidFill>
              <a:prstDash val="solid"/>
              <a:miter lim="800000"/>
            </a:ln>
          </a:bottom>
          <a:insideH>
            <a:ln w="6350" cap="flat">
              <a:solidFill>
                <a:schemeClr val="accent1"/>
              </a:solidFill>
              <a:prstDash val="solid"/>
              <a:miter lim="800000"/>
            </a:ln>
          </a:insideH>
          <a:insideV>
            <a:ln w="6350" cap="flat">
              <a:solidFill>
                <a:schemeClr val="accent1"/>
              </a:solidFill>
              <a:prstDash val="solid"/>
              <a:miter lim="800000"/>
            </a:ln>
          </a:insideV>
        </a:tcBdr>
        <a:fill>
          <a:solidFill>
            <a:schemeClr val="accent1">
              <a:alpha val="40000"/>
            </a:scheme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6350" cap="flat">
              <a:solidFill>
                <a:schemeClr val="accent1"/>
              </a:solidFill>
              <a:prstDash val="solid"/>
              <a:miter lim="800000"/>
            </a:ln>
          </a:left>
          <a:right>
            <a:ln w="12700" cap="flat">
              <a:solidFill>
                <a:schemeClr val="accent1"/>
              </a:solidFill>
              <a:prstDash val="solid"/>
              <a:miter lim="800000"/>
            </a:ln>
          </a:right>
          <a:top>
            <a:ln w="6350" cap="flat">
              <a:solidFill>
                <a:schemeClr val="accent1"/>
              </a:solidFill>
              <a:prstDash val="solid"/>
              <a:miter lim="800000"/>
            </a:ln>
          </a:top>
          <a:bottom>
            <a:ln w="6350" cap="flat">
              <a:solidFill>
                <a:schemeClr val="accent1"/>
              </a:solidFill>
              <a:prstDash val="solid"/>
              <a:miter lim="800000"/>
            </a:ln>
          </a:bottom>
          <a:insideH>
            <a:ln w="6350" cap="flat">
              <a:solidFill>
                <a:schemeClr val="accent1"/>
              </a:solidFill>
              <a:prstDash val="solid"/>
              <a:miter lim="800000"/>
            </a:ln>
          </a:insideH>
          <a:insideV>
            <a:ln w="6350" cap="flat">
              <a:solidFill>
                <a:schemeClr val="accent1"/>
              </a:solidFill>
              <a:prstDash val="solid"/>
              <a:miter lim="800000"/>
            </a:ln>
          </a:insideV>
        </a:tcBdr>
        <a:fill>
          <a:solidFill>
            <a:schemeClr val="accent1">
              <a:alpha val="40000"/>
            </a:scheme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chemeClr val="accent1"/>
              </a:solidFill>
              <a:prstDash val="solid"/>
              <a:miter lim="800000"/>
            </a:ln>
          </a:top>
          <a:bottom>
            <a:ln w="12700" cap="flat">
              <a:solidFill>
                <a:schemeClr val="accent1"/>
              </a:solidFill>
              <a:prstDash val="solid"/>
              <a:miter lim="8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6350" cap="flat">
              <a:solidFill>
                <a:schemeClr val="accent1"/>
              </a:solidFill>
              <a:prstDash val="solid"/>
              <a:miter lim="800000"/>
            </a:ln>
          </a:top>
          <a:bottom>
            <a:ln w="12700" cap="flat">
              <a:solidFill>
                <a:srgbClr val="FFFFFF"/>
              </a:solidFill>
              <a:prstDash val="solid"/>
              <a:miter lim="8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DD4EA"/>
          </a:solidFill>
        </a:fill>
      </a:tcStyle>
    </a:wholeTbl>
    <a:band2H>
      <a:tcTxStyle/>
      <a:tcStyle>
        <a:tcBdr/>
        <a:fill>
          <a:solidFill>
            <a:srgbClr val="E8EBF5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0E0E0"/>
          </a:solidFill>
        </a:fill>
      </a:tcStyle>
    </a:wholeTbl>
    <a:band2H>
      <a:tcTxStyle/>
      <a:tcStyle>
        <a:tcBdr/>
        <a:fill>
          <a:solidFill>
            <a:srgbClr val="F0F0F0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4E2CE"/>
          </a:solidFill>
        </a:fill>
      </a:tcStyle>
    </a:wholeTbl>
    <a:band2H>
      <a:tcTxStyle/>
      <a:tcStyle>
        <a:tcBdr/>
        <a:fill>
          <a:solidFill>
            <a:srgbClr val="EBF1E8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533" autoAdjust="0"/>
    <p:restoredTop sz="94694"/>
  </p:normalViewPr>
  <p:slideViewPr>
    <p:cSldViewPr snapToGrid="0" snapToObjects="1" showGuides="1">
      <p:cViewPr varScale="1">
        <p:scale>
          <a:sx n="65" d="100"/>
          <a:sy n="65" d="100"/>
        </p:scale>
        <p:origin x="372" y="1794"/>
      </p:cViewPr>
      <p:guideLst>
        <p:guide orient="horz" pos="2160"/>
        <p:guide pos="393"/>
        <p:guide orient="horz" pos="150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3-11-14T22:23:09.328" idx="1">
    <p:pos x="10" y="10"/>
    <p:text/>
    <p:extLst>
      <p:ext uri="{C676402C-5697-4E1C-873F-D02D1690AC5C}">
        <p15:threadingInfo xmlns:p15="http://schemas.microsoft.com/office/powerpoint/2012/main" timeZoneBias="-180"/>
      </p:ext>
    </p:extLst>
  </p:cm>
</p:cmLst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Shape 145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46" name="Shape 146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740111106"/>
      </p:ext>
    </p:extLst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j-lt"/>
        <a:ea typeface="+mj-ea"/>
        <a:cs typeface="+mj-cs"/>
        <a:sym typeface="Calibri"/>
      </a:defRPr>
    </a:lvl1pPr>
    <a:lvl2pPr indent="228600" latinLnBrk="0">
      <a:defRPr sz="1200">
        <a:latin typeface="+mj-lt"/>
        <a:ea typeface="+mj-ea"/>
        <a:cs typeface="+mj-cs"/>
        <a:sym typeface="Calibri"/>
      </a:defRPr>
    </a:lvl2pPr>
    <a:lvl3pPr indent="457200" latinLnBrk="0">
      <a:defRPr sz="1200">
        <a:latin typeface="+mj-lt"/>
        <a:ea typeface="+mj-ea"/>
        <a:cs typeface="+mj-cs"/>
        <a:sym typeface="Calibri"/>
      </a:defRPr>
    </a:lvl3pPr>
    <a:lvl4pPr indent="685800" latinLnBrk="0">
      <a:defRPr sz="1200">
        <a:latin typeface="+mj-lt"/>
        <a:ea typeface="+mj-ea"/>
        <a:cs typeface="+mj-cs"/>
        <a:sym typeface="Calibri"/>
      </a:defRPr>
    </a:lvl4pPr>
    <a:lvl5pPr indent="914400" latinLnBrk="0">
      <a:defRPr sz="1200">
        <a:latin typeface="+mj-lt"/>
        <a:ea typeface="+mj-ea"/>
        <a:cs typeface="+mj-cs"/>
        <a:sym typeface="Calibri"/>
      </a:defRPr>
    </a:lvl5pPr>
    <a:lvl6pPr indent="1143000" latinLnBrk="0">
      <a:defRPr sz="1200">
        <a:latin typeface="+mj-lt"/>
        <a:ea typeface="+mj-ea"/>
        <a:cs typeface="+mj-cs"/>
        <a:sym typeface="Calibri"/>
      </a:defRPr>
    </a:lvl6pPr>
    <a:lvl7pPr indent="1371600" latinLnBrk="0">
      <a:defRPr sz="1200">
        <a:latin typeface="+mj-lt"/>
        <a:ea typeface="+mj-ea"/>
        <a:cs typeface="+mj-cs"/>
        <a:sym typeface="Calibri"/>
      </a:defRPr>
    </a:lvl7pPr>
    <a:lvl8pPr indent="1600200" latinLnBrk="0">
      <a:defRPr sz="1200">
        <a:latin typeface="+mj-lt"/>
        <a:ea typeface="+mj-ea"/>
        <a:cs typeface="+mj-cs"/>
        <a:sym typeface="Calibri"/>
      </a:defRPr>
    </a:lvl8pPr>
    <a:lvl9pPr indent="1828800" latinLnBrk="0">
      <a:defRPr sz="1200">
        <a:latin typeface="+mj-lt"/>
        <a:ea typeface="+mj-ea"/>
        <a:cs typeface="+mj-cs"/>
        <a:sym typeface="Calibri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7677F12C-42DE-4C1B-85AC-5D7B5894778D}" type="slidenum">
              <a:rPr lang="ru-RU" smtClean="0"/>
              <a:pPr>
                <a:defRPr/>
              </a:pPr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6588950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7677F12C-42DE-4C1B-85AC-5D7B5894778D}" type="slidenum">
              <a:rPr lang="ru-RU" smtClean="0"/>
              <a:pPr>
                <a:defRPr/>
              </a:pPr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1224177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1435720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1347554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1524000" y="1122362"/>
            <a:ext cx="9144000" cy="2387601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t>Текст заголовка</a:t>
            </a:r>
          </a:p>
        </p:txBody>
      </p:sp>
      <p:sp>
        <p:nvSpPr>
          <p:cNvPr id="12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1524000" y="3602037"/>
            <a:ext cx="9144000" cy="1655766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 sz="2400"/>
            </a:lvl1pPr>
            <a:lvl2pPr marL="0" indent="0" algn="ctr">
              <a:buSzTx/>
              <a:buFontTx/>
              <a:buNone/>
              <a:defRPr sz="2400"/>
            </a:lvl2pPr>
            <a:lvl3pPr marL="0" indent="0" algn="ctr">
              <a:buSzTx/>
              <a:buFontTx/>
              <a:buNone/>
              <a:defRPr sz="2400"/>
            </a:lvl3pPr>
            <a:lvl4pPr marL="0" indent="0" algn="ctr">
              <a:buSzTx/>
              <a:buFontTx/>
              <a:buNone/>
              <a:defRPr sz="2400"/>
            </a:lvl4pPr>
            <a:lvl5pPr marL="0" indent="0" algn="ctr">
              <a:buSzTx/>
              <a:buFontTx/>
              <a:buNone/>
              <a:defRPr sz="2400"/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13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Текст заголовка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Текст заголовка</a:t>
            </a:r>
          </a:p>
        </p:txBody>
      </p:sp>
      <p:sp>
        <p:nvSpPr>
          <p:cNvPr id="21" name="Уровень текста 1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22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t>Текст заголовка</a:t>
            </a:r>
          </a:p>
        </p:txBody>
      </p:sp>
      <p:sp>
        <p:nvSpPr>
          <p:cNvPr id="30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831850" y="4589462"/>
            <a:ext cx="10515600" cy="1500191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1pPr>
            <a:lvl2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2pPr>
            <a:lvl3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3pPr>
            <a:lvl4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4pPr>
            <a:lvl5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31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Текст 2"/>
          <p:cNvSpPr txBox="1"/>
          <p:nvPr/>
        </p:nvSpPr>
        <p:spPr>
          <a:xfrm>
            <a:off x="510703" y="1925952"/>
            <a:ext cx="6518934" cy="701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sp>
        <p:nvSpPr>
          <p:cNvPr id="39" name="Текст 2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Имеется спорная точка зрения, гласящая примерно следующее: представители современных социальных резервов призваны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к ответу! </a:t>
            </a:r>
            <a:endParaRPr sz="1200">
              <a:solidFill>
                <a:srgbClr val="888888"/>
              </a:solidFill>
            </a:endParaRP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В целом, конечно, базовый вектор развития позволяет выполнить важные задания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по разработке системы обучения кадров, соответствующей насущным потребностям </a:t>
            </a:r>
          </a:p>
        </p:txBody>
      </p:sp>
      <p:sp>
        <p:nvSpPr>
          <p:cNvPr id="40" name="Текст 2"/>
          <p:cNvSpPr txBox="1"/>
          <p:nvPr/>
        </p:nvSpPr>
        <p:spPr>
          <a:xfrm>
            <a:off x="6944993" y="3175193"/>
            <a:ext cx="4345769" cy="11582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t>Плюсы</a:t>
            </a:r>
            <a:endParaRPr sz="1200"/>
          </a:p>
          <a:p>
            <a:pPr>
              <a:defRPr sz="12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sz="1200"/>
          </a:p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t>Минусы</a:t>
            </a:r>
            <a:endParaRPr sz="1200"/>
          </a:p>
          <a:p>
            <a:pPr>
              <a:defRPr sz="12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sz="1200"/>
          </a:p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t>Сомнительные моменты</a:t>
            </a:r>
          </a:p>
        </p:txBody>
      </p:sp>
      <p:sp>
        <p:nvSpPr>
          <p:cNvPr id="41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grpSp>
        <p:nvGrpSpPr>
          <p:cNvPr id="44" name="Прямоугольник 6"/>
          <p:cNvGrpSpPr/>
          <p:nvPr/>
        </p:nvGrpSpPr>
        <p:grpSpPr>
          <a:xfrm>
            <a:off x="9488632" y="6157385"/>
            <a:ext cx="2343181" cy="705154"/>
            <a:chOff x="-1" y="-1"/>
            <a:chExt cx="2343180" cy="705153"/>
          </a:xfrm>
        </p:grpSpPr>
        <p:sp>
          <p:nvSpPr>
            <p:cNvPr id="42" name="Прямоугольник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43" name="НАЗВАНИЕ ДОКЛАДА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1600"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ДОКЛАДА</a:t>
              </a:r>
            </a:p>
          </p:txBody>
        </p:sp>
      </p:grpSp>
      <p:pic>
        <p:nvPicPr>
          <p:cNvPr id="45" name="Рисунок 9" descr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48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46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47" name="3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3</a:t>
              </a:r>
            </a:p>
          </p:txBody>
        </p:sp>
      </p:grpSp>
      <p:grpSp>
        <p:nvGrpSpPr>
          <p:cNvPr id="51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49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B5D8E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50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52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Прямоугольник 1"/>
          <p:cNvSpPr/>
          <p:nvPr/>
        </p:nvSpPr>
        <p:spPr>
          <a:xfrm>
            <a:off x="5483225" y="0"/>
            <a:ext cx="6708775" cy="6873241"/>
          </a:xfrm>
          <a:prstGeom prst="rect">
            <a:avLst/>
          </a:prstGeom>
          <a:solidFill>
            <a:srgbClr val="B5D8E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60" name="Текст 2"/>
          <p:cNvSpPr txBox="1"/>
          <p:nvPr/>
        </p:nvSpPr>
        <p:spPr>
          <a:xfrm>
            <a:off x="566087" y="1544952"/>
            <a:ext cx="3774042" cy="1463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pic>
        <p:nvPicPr>
          <p:cNvPr id="61" name="Рисунок 9" descr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sp>
        <p:nvSpPr>
          <p:cNvPr id="62" name="Текст 2"/>
          <p:cNvSpPr txBox="1"/>
          <p:nvPr/>
        </p:nvSpPr>
        <p:spPr>
          <a:xfrm>
            <a:off x="6249911" y="227512"/>
            <a:ext cx="759795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1</a:t>
            </a:r>
          </a:p>
        </p:txBody>
      </p:sp>
      <p:sp>
        <p:nvSpPr>
          <p:cNvPr id="63" name="Текст 2"/>
          <p:cNvSpPr txBox="1"/>
          <p:nvPr/>
        </p:nvSpPr>
        <p:spPr>
          <a:xfrm>
            <a:off x="6141718" y="3165168"/>
            <a:ext cx="759795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3</a:t>
            </a:r>
          </a:p>
        </p:txBody>
      </p:sp>
      <p:sp>
        <p:nvSpPr>
          <p:cNvPr id="64" name="Текст 2"/>
          <p:cNvSpPr txBox="1"/>
          <p:nvPr/>
        </p:nvSpPr>
        <p:spPr>
          <a:xfrm>
            <a:off x="9319724" y="1625929"/>
            <a:ext cx="759794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2</a:t>
            </a:r>
          </a:p>
        </p:txBody>
      </p:sp>
      <p:sp>
        <p:nvSpPr>
          <p:cNvPr id="65" name="Текст 2"/>
          <p:cNvSpPr txBox="1"/>
          <p:nvPr/>
        </p:nvSpPr>
        <p:spPr>
          <a:xfrm>
            <a:off x="9832523" y="4088596"/>
            <a:ext cx="759794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4</a:t>
            </a:r>
          </a:p>
        </p:txBody>
      </p:sp>
      <p:sp>
        <p:nvSpPr>
          <p:cNvPr id="66" name="Текст 2"/>
          <p:cNvSpPr txBox="1"/>
          <p:nvPr/>
        </p:nvSpPr>
        <p:spPr>
          <a:xfrm>
            <a:off x="6207392" y="4738556"/>
            <a:ext cx="1565011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67" name="Текст 2"/>
          <p:cNvSpPr txBox="1"/>
          <p:nvPr/>
        </p:nvSpPr>
        <p:spPr>
          <a:xfrm>
            <a:off x="6297379" y="1736275"/>
            <a:ext cx="1565012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68" name="Текст 2"/>
          <p:cNvSpPr txBox="1"/>
          <p:nvPr/>
        </p:nvSpPr>
        <p:spPr>
          <a:xfrm>
            <a:off x="9353136" y="3153597"/>
            <a:ext cx="1565011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69" name="Текст 2"/>
          <p:cNvSpPr txBox="1"/>
          <p:nvPr/>
        </p:nvSpPr>
        <p:spPr>
          <a:xfrm>
            <a:off x="9901276" y="5614599"/>
            <a:ext cx="1565011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70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71" name="Рисунок 9" descr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74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72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A24EF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73" name="6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6</a:t>
              </a:r>
            </a:p>
          </p:txBody>
        </p:sp>
      </p:grpSp>
      <p:grpSp>
        <p:nvGrpSpPr>
          <p:cNvPr id="77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75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ADDAE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76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78" name="Текст 2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Имеется спорная точка зрения, гласящая примерно следующее: представители современных социальных резервов призваны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к ответу! </a:t>
            </a:r>
            <a:endParaRPr sz="1200">
              <a:solidFill>
                <a:srgbClr val="888888"/>
              </a:solidFill>
            </a:endParaRP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В целом, конечно, базовый вектор развития позволяет выполнить важные задания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по разработке системы обучения кадров, соответствующей насущным потребностям </a:t>
            </a:r>
          </a:p>
        </p:txBody>
      </p:sp>
      <p:sp>
        <p:nvSpPr>
          <p:cNvPr id="79" name="Соединительная линия уступом 2"/>
          <p:cNvSpPr/>
          <p:nvPr/>
        </p:nvSpPr>
        <p:spPr>
          <a:xfrm>
            <a:off x="7111999" y="1187053"/>
            <a:ext cx="2162014" cy="132392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80" name="Соединительная линия уступом 26"/>
          <p:cNvSpPr/>
          <p:nvPr/>
        </p:nvSpPr>
        <p:spPr>
          <a:xfrm rot="10800000" flipV="1">
            <a:off x="7298266" y="2878664"/>
            <a:ext cx="1828805" cy="106680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81" name="Соединительная линия уступом 29"/>
          <p:cNvSpPr/>
          <p:nvPr/>
        </p:nvSpPr>
        <p:spPr>
          <a:xfrm>
            <a:off x="7298266" y="4347023"/>
            <a:ext cx="2319867" cy="82257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82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Текст 2"/>
          <p:cNvSpPr txBox="1"/>
          <p:nvPr/>
        </p:nvSpPr>
        <p:spPr>
          <a:xfrm>
            <a:off x="498318" y="1526966"/>
            <a:ext cx="9290344" cy="15478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normAutofit fontScale="92500"/>
          </a:bodyPr>
          <a:lstStyle>
            <a:lvl1pPr algn="ctr">
              <a:defRPr sz="72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НАЗВАНИЕ  РАЗДЕЛА</a:t>
            </a:r>
          </a:p>
        </p:txBody>
      </p:sp>
      <p:sp>
        <p:nvSpPr>
          <p:cNvPr id="90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D493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105" name="Текст 2"/>
          <p:cNvSpPr txBox="1"/>
          <p:nvPr/>
        </p:nvSpPr>
        <p:spPr>
          <a:xfrm>
            <a:off x="540509" y="836534"/>
            <a:ext cx="6518934" cy="701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pic>
        <p:nvPicPr>
          <p:cNvPr id="106" name="Рисунок 9" descr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aphicFrame>
        <p:nvGraphicFramePr>
          <p:cNvPr id="107" name="Таблица 3"/>
          <p:cNvGraphicFramePr/>
          <p:nvPr/>
        </p:nvGraphicFramePr>
        <p:xfrm>
          <a:off x="623887" y="1633920"/>
          <a:ext cx="10712586" cy="4389600"/>
        </p:xfrm>
        <a:graphic>
          <a:graphicData uri="http://schemas.openxmlformats.org/drawingml/2006/table">
            <a:tbl>
              <a:tblPr firstRow="1">
                <a:tableStyleId>{4C3C2611-4C71-4FC5-86AE-919BDF0F9419}</a:tableStyleId>
              </a:tblPr>
              <a:tblGrid>
                <a:gridCol w="178543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pSp>
        <p:nvGrpSpPr>
          <p:cNvPr id="110" name="Прямоугольник 6"/>
          <p:cNvGrpSpPr/>
          <p:nvPr/>
        </p:nvGrpSpPr>
        <p:grpSpPr>
          <a:xfrm>
            <a:off x="9488632" y="6157385"/>
            <a:ext cx="2343181" cy="705154"/>
            <a:chOff x="-1" y="-1"/>
            <a:chExt cx="2343180" cy="705153"/>
          </a:xfrm>
        </p:grpSpPr>
        <p:sp>
          <p:nvSpPr>
            <p:cNvPr id="108" name="Прямоугольник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ADDAE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09" name="НАЗВАНИЕ ДОКЛАДА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1600"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ДОКЛАДА</a:t>
              </a:r>
            </a:p>
          </p:txBody>
        </p:sp>
      </p:grpSp>
      <p:grpSp>
        <p:nvGrpSpPr>
          <p:cNvPr id="113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111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5AC4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12" name="4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4</a:t>
              </a:r>
            </a:p>
          </p:txBody>
        </p:sp>
      </p:grpSp>
      <p:grpSp>
        <p:nvGrpSpPr>
          <p:cNvPr id="116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114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115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117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4" name="2022-11-09 02.38.22.jpg" descr="2022-11-09 02.38.2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48067" y="-3"/>
            <a:ext cx="4880971" cy="6858004"/>
          </a:xfrm>
          <a:prstGeom prst="rect">
            <a:avLst/>
          </a:prstGeom>
          <a:ln w="12700">
            <a:miter lim="400000"/>
          </a:ln>
        </p:spPr>
      </p:pic>
      <p:pic>
        <p:nvPicPr>
          <p:cNvPr id="125" name="Рисунок 9" descr="Рисунок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sp>
        <p:nvSpPr>
          <p:cNvPr id="126" name="Текст 2"/>
          <p:cNvSpPr txBox="1"/>
          <p:nvPr/>
        </p:nvSpPr>
        <p:spPr>
          <a:xfrm>
            <a:off x="566087" y="1544952"/>
            <a:ext cx="3774042" cy="1463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sp>
        <p:nvSpPr>
          <p:cNvPr id="127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D493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128" name="Рисунок 9" descr="Рисунок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131" name="Прямоугольник 6"/>
          <p:cNvGrpSpPr/>
          <p:nvPr/>
        </p:nvGrpSpPr>
        <p:grpSpPr>
          <a:xfrm>
            <a:off x="9488632" y="6157385"/>
            <a:ext cx="2343181" cy="705154"/>
            <a:chOff x="-1" y="-1"/>
            <a:chExt cx="2343180" cy="705153"/>
          </a:xfrm>
        </p:grpSpPr>
        <p:sp>
          <p:nvSpPr>
            <p:cNvPr id="129" name="Прямоугольник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ADDAE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30" name="НАЗВАНИЕ ДОКЛАДА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1600"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ДОКЛАДА</a:t>
              </a:r>
            </a:p>
          </p:txBody>
        </p:sp>
      </p:grpSp>
      <p:grpSp>
        <p:nvGrpSpPr>
          <p:cNvPr id="134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132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5AC4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33" name="7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7</a:t>
              </a:r>
            </a:p>
          </p:txBody>
        </p:sp>
      </p:grpSp>
      <p:grpSp>
        <p:nvGrpSpPr>
          <p:cNvPr id="137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135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136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138" name="Текст 2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Имеется спорная точка зрения, гласящая примерно следующее: представители современных социальных резервов призваны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к ответу! </a:t>
            </a:r>
            <a:endParaRPr sz="1200">
              <a:solidFill>
                <a:srgbClr val="888888"/>
              </a:solidFill>
            </a:endParaRP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В целом, конечно, базовый вектор развития позволяет выполнить важные задания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по разработке системы обучения кадров, соответствующей насущным потребностям </a:t>
            </a:r>
          </a:p>
        </p:txBody>
      </p:sp>
      <p:sp>
        <p:nvSpPr>
          <p:cNvPr id="139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normAutofit/>
          </a:bodyPr>
          <a:lstStyle/>
          <a:p>
            <a:r>
              <a:t>Текст заголовка</a:t>
            </a:r>
          </a:p>
        </p:txBody>
      </p:sp>
      <p:sp>
        <p:nvSpPr>
          <p:cNvPr id="3" name="Уровень текста 1…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normAutofit/>
          </a:bodyPr>
          <a:lstStyle/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4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11095181" y="6414762"/>
            <a:ext cx="258620" cy="248302"/>
          </a:xfrm>
          <a:prstGeom prst="rect">
            <a:avLst/>
          </a:prstGeom>
          <a:ln w="12700">
            <a:miter lim="400000"/>
          </a:ln>
        </p:spPr>
        <p:txBody>
          <a:bodyPr wrap="none" lIns="45718" tIns="45718" rIns="45718" bIns="45718" anchor="ctr">
            <a:spAutoFit/>
          </a:bodyPr>
          <a:lstStyle>
            <a:lvl1pPr algn="r">
              <a:defRPr sz="1200">
                <a:solidFill>
                  <a:srgbClr val="888888"/>
                </a:solidFill>
                <a:latin typeface="+mj-lt"/>
                <a:ea typeface="+mj-ea"/>
                <a:cs typeface="+mj-cs"/>
                <a:sym typeface="Calibri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transition spd="med"/>
  <p:txStyles>
    <p:titleStyle>
      <a:lvl1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1pPr>
      <a:lvl2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2pPr>
      <a:lvl3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3pPr>
      <a:lvl4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4pPr>
      <a:lvl5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5pPr>
      <a:lvl6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6pPr>
      <a:lvl7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7pPr>
      <a:lvl8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8pPr>
      <a:lvl9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9pPr>
    </p:titleStyle>
    <p:bodyStyle>
      <a:lvl1pPr marL="228600" marR="0" indent="-228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1pPr>
      <a:lvl2pPr marL="723900" marR="0" indent="-2667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2pPr>
      <a:lvl3pPr marL="1234438" marR="0" indent="-320038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3pPr>
      <a:lvl4pPr marL="1727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4pPr>
      <a:lvl5pPr marL="21844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5pPr>
      <a:lvl6pPr marL="26416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6pPr>
      <a:lvl7pPr marL="30988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7pPr>
      <a:lvl8pPr marL="35560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8pPr>
      <a:lvl9pPr marL="4013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omments" Target="../comments/comment1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6" Type="http://schemas.openxmlformats.org/officeDocument/2006/relationships/image" Target="../media/image36.png"/><Relationship Id="rId21" Type="http://schemas.openxmlformats.org/officeDocument/2006/relationships/image" Target="../media/image31.svg"/><Relationship Id="rId42" Type="http://schemas.openxmlformats.org/officeDocument/2006/relationships/image" Target="../media/image52.png"/><Relationship Id="rId47" Type="http://schemas.openxmlformats.org/officeDocument/2006/relationships/image" Target="../media/image57.svg"/><Relationship Id="rId63" Type="http://schemas.openxmlformats.org/officeDocument/2006/relationships/image" Target="../media/image73.svg"/><Relationship Id="rId68" Type="http://schemas.openxmlformats.org/officeDocument/2006/relationships/image" Target="../media/image78.png"/><Relationship Id="rId84" Type="http://schemas.openxmlformats.org/officeDocument/2006/relationships/image" Target="../media/image94.png"/><Relationship Id="rId89" Type="http://schemas.openxmlformats.org/officeDocument/2006/relationships/image" Target="../media/image99.svg"/><Relationship Id="rId16" Type="http://schemas.openxmlformats.org/officeDocument/2006/relationships/image" Target="../media/image26.png"/><Relationship Id="rId11" Type="http://schemas.openxmlformats.org/officeDocument/2006/relationships/image" Target="../media/image21.svg"/><Relationship Id="rId32" Type="http://schemas.openxmlformats.org/officeDocument/2006/relationships/image" Target="../media/image42.png"/><Relationship Id="rId37" Type="http://schemas.openxmlformats.org/officeDocument/2006/relationships/image" Target="../media/image47.svg"/><Relationship Id="rId53" Type="http://schemas.openxmlformats.org/officeDocument/2006/relationships/image" Target="../media/image63.svg"/><Relationship Id="rId58" Type="http://schemas.openxmlformats.org/officeDocument/2006/relationships/image" Target="../media/image68.png"/><Relationship Id="rId74" Type="http://schemas.openxmlformats.org/officeDocument/2006/relationships/image" Target="../media/image84.png"/><Relationship Id="rId79" Type="http://schemas.openxmlformats.org/officeDocument/2006/relationships/image" Target="../media/image89.svg"/><Relationship Id="rId5" Type="http://schemas.openxmlformats.org/officeDocument/2006/relationships/image" Target="../media/image15.svg"/><Relationship Id="rId14" Type="http://schemas.openxmlformats.org/officeDocument/2006/relationships/image" Target="../media/image24.png"/><Relationship Id="rId22" Type="http://schemas.openxmlformats.org/officeDocument/2006/relationships/image" Target="../media/image32.png"/><Relationship Id="rId27" Type="http://schemas.openxmlformats.org/officeDocument/2006/relationships/image" Target="../media/image37.svg"/><Relationship Id="rId30" Type="http://schemas.openxmlformats.org/officeDocument/2006/relationships/image" Target="../media/image40.png"/><Relationship Id="rId35" Type="http://schemas.openxmlformats.org/officeDocument/2006/relationships/image" Target="../media/image45.svg"/><Relationship Id="rId43" Type="http://schemas.openxmlformats.org/officeDocument/2006/relationships/image" Target="../media/image53.svg"/><Relationship Id="rId48" Type="http://schemas.openxmlformats.org/officeDocument/2006/relationships/image" Target="../media/image58.png"/><Relationship Id="rId56" Type="http://schemas.openxmlformats.org/officeDocument/2006/relationships/image" Target="../media/image66.png"/><Relationship Id="rId64" Type="http://schemas.openxmlformats.org/officeDocument/2006/relationships/image" Target="../media/image74.png"/><Relationship Id="rId69" Type="http://schemas.openxmlformats.org/officeDocument/2006/relationships/image" Target="../media/image79.svg"/><Relationship Id="rId77" Type="http://schemas.openxmlformats.org/officeDocument/2006/relationships/image" Target="../media/image87.svg"/><Relationship Id="rId8" Type="http://schemas.openxmlformats.org/officeDocument/2006/relationships/image" Target="../media/image18.png"/><Relationship Id="rId51" Type="http://schemas.openxmlformats.org/officeDocument/2006/relationships/image" Target="../media/image61.svg"/><Relationship Id="rId72" Type="http://schemas.openxmlformats.org/officeDocument/2006/relationships/image" Target="../media/image82.png"/><Relationship Id="rId80" Type="http://schemas.openxmlformats.org/officeDocument/2006/relationships/image" Target="../media/image90.png"/><Relationship Id="rId85" Type="http://schemas.openxmlformats.org/officeDocument/2006/relationships/image" Target="../media/image95.svg"/><Relationship Id="rId3" Type="http://schemas.openxmlformats.org/officeDocument/2006/relationships/image" Target="../media/image13.svg"/><Relationship Id="rId12" Type="http://schemas.openxmlformats.org/officeDocument/2006/relationships/image" Target="../media/image22.png"/><Relationship Id="rId17" Type="http://schemas.openxmlformats.org/officeDocument/2006/relationships/image" Target="../media/image27.svg"/><Relationship Id="rId25" Type="http://schemas.openxmlformats.org/officeDocument/2006/relationships/image" Target="../media/image35.svg"/><Relationship Id="rId33" Type="http://schemas.openxmlformats.org/officeDocument/2006/relationships/image" Target="../media/image43.svg"/><Relationship Id="rId38" Type="http://schemas.openxmlformats.org/officeDocument/2006/relationships/image" Target="../media/image48.png"/><Relationship Id="rId46" Type="http://schemas.openxmlformats.org/officeDocument/2006/relationships/image" Target="../media/image56.png"/><Relationship Id="rId59" Type="http://schemas.openxmlformats.org/officeDocument/2006/relationships/image" Target="../media/image69.svg"/><Relationship Id="rId67" Type="http://schemas.openxmlformats.org/officeDocument/2006/relationships/image" Target="../media/image77.svg"/><Relationship Id="rId20" Type="http://schemas.openxmlformats.org/officeDocument/2006/relationships/image" Target="../media/image30.png"/><Relationship Id="rId41" Type="http://schemas.openxmlformats.org/officeDocument/2006/relationships/image" Target="../media/image51.svg"/><Relationship Id="rId54" Type="http://schemas.openxmlformats.org/officeDocument/2006/relationships/image" Target="../media/image64.png"/><Relationship Id="rId62" Type="http://schemas.openxmlformats.org/officeDocument/2006/relationships/image" Target="../media/image72.png"/><Relationship Id="rId70" Type="http://schemas.openxmlformats.org/officeDocument/2006/relationships/image" Target="../media/image80.png"/><Relationship Id="rId75" Type="http://schemas.openxmlformats.org/officeDocument/2006/relationships/image" Target="../media/image85.svg"/><Relationship Id="rId83" Type="http://schemas.openxmlformats.org/officeDocument/2006/relationships/image" Target="../media/image93.svg"/><Relationship Id="rId88" Type="http://schemas.openxmlformats.org/officeDocument/2006/relationships/image" Target="../media/image9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.png"/><Relationship Id="rId15" Type="http://schemas.openxmlformats.org/officeDocument/2006/relationships/image" Target="../media/image25.svg"/><Relationship Id="rId23" Type="http://schemas.openxmlformats.org/officeDocument/2006/relationships/image" Target="../media/image33.svg"/><Relationship Id="rId28" Type="http://schemas.openxmlformats.org/officeDocument/2006/relationships/image" Target="../media/image38.png"/><Relationship Id="rId36" Type="http://schemas.openxmlformats.org/officeDocument/2006/relationships/image" Target="../media/image46.png"/><Relationship Id="rId49" Type="http://schemas.openxmlformats.org/officeDocument/2006/relationships/image" Target="../media/image59.svg"/><Relationship Id="rId57" Type="http://schemas.openxmlformats.org/officeDocument/2006/relationships/image" Target="../media/image67.svg"/><Relationship Id="rId10" Type="http://schemas.openxmlformats.org/officeDocument/2006/relationships/image" Target="../media/image20.png"/><Relationship Id="rId31" Type="http://schemas.openxmlformats.org/officeDocument/2006/relationships/image" Target="../media/image41.svg"/><Relationship Id="rId44" Type="http://schemas.openxmlformats.org/officeDocument/2006/relationships/image" Target="../media/image54.png"/><Relationship Id="rId52" Type="http://schemas.openxmlformats.org/officeDocument/2006/relationships/image" Target="../media/image62.png"/><Relationship Id="rId60" Type="http://schemas.openxmlformats.org/officeDocument/2006/relationships/image" Target="../media/image70.png"/><Relationship Id="rId65" Type="http://schemas.openxmlformats.org/officeDocument/2006/relationships/image" Target="../media/image75.svg"/><Relationship Id="rId73" Type="http://schemas.openxmlformats.org/officeDocument/2006/relationships/image" Target="../media/image83.svg"/><Relationship Id="rId78" Type="http://schemas.openxmlformats.org/officeDocument/2006/relationships/image" Target="../media/image88.png"/><Relationship Id="rId81" Type="http://schemas.openxmlformats.org/officeDocument/2006/relationships/image" Target="../media/image91.svg"/><Relationship Id="rId86" Type="http://schemas.openxmlformats.org/officeDocument/2006/relationships/image" Target="../media/image96.png"/><Relationship Id="rId4" Type="http://schemas.openxmlformats.org/officeDocument/2006/relationships/image" Target="../media/image14.png"/><Relationship Id="rId9" Type="http://schemas.openxmlformats.org/officeDocument/2006/relationships/image" Target="../media/image19.svg"/><Relationship Id="rId13" Type="http://schemas.openxmlformats.org/officeDocument/2006/relationships/image" Target="../media/image23.svg"/><Relationship Id="rId18" Type="http://schemas.openxmlformats.org/officeDocument/2006/relationships/image" Target="../media/image28.png"/><Relationship Id="rId39" Type="http://schemas.openxmlformats.org/officeDocument/2006/relationships/image" Target="../media/image49.svg"/><Relationship Id="rId34" Type="http://schemas.openxmlformats.org/officeDocument/2006/relationships/image" Target="../media/image44.png"/><Relationship Id="rId50" Type="http://schemas.openxmlformats.org/officeDocument/2006/relationships/image" Target="../media/image60.png"/><Relationship Id="rId55" Type="http://schemas.openxmlformats.org/officeDocument/2006/relationships/image" Target="../media/image65.svg"/><Relationship Id="rId76" Type="http://schemas.openxmlformats.org/officeDocument/2006/relationships/image" Target="../media/image86.png"/><Relationship Id="rId7" Type="http://schemas.openxmlformats.org/officeDocument/2006/relationships/image" Target="../media/image17.svg"/><Relationship Id="rId71" Type="http://schemas.openxmlformats.org/officeDocument/2006/relationships/image" Target="../media/image81.svg"/><Relationship Id="rId2" Type="http://schemas.openxmlformats.org/officeDocument/2006/relationships/image" Target="../media/image12.png"/><Relationship Id="rId29" Type="http://schemas.openxmlformats.org/officeDocument/2006/relationships/image" Target="../media/image39.svg"/><Relationship Id="rId24" Type="http://schemas.openxmlformats.org/officeDocument/2006/relationships/image" Target="../media/image34.png"/><Relationship Id="rId40" Type="http://schemas.openxmlformats.org/officeDocument/2006/relationships/image" Target="../media/image50.png"/><Relationship Id="rId45" Type="http://schemas.openxmlformats.org/officeDocument/2006/relationships/image" Target="../media/image55.svg"/><Relationship Id="rId66" Type="http://schemas.openxmlformats.org/officeDocument/2006/relationships/image" Target="../media/image76.png"/><Relationship Id="rId87" Type="http://schemas.openxmlformats.org/officeDocument/2006/relationships/image" Target="../media/image97.svg"/><Relationship Id="rId61" Type="http://schemas.openxmlformats.org/officeDocument/2006/relationships/image" Target="../media/image71.svg"/><Relationship Id="rId82" Type="http://schemas.openxmlformats.org/officeDocument/2006/relationships/image" Target="../media/image92.png"/><Relationship Id="rId19" Type="http://schemas.openxmlformats.org/officeDocument/2006/relationships/image" Target="../media/image29.sv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morozova\Desktop\новый стиль\угол сети1.png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200024" y="3568"/>
            <a:ext cx="2467976" cy="47194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 descr="C:\Users\morozova\Desktop\новый стиль\угол сети2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524001" y="1630649"/>
            <a:ext cx="2627354" cy="52237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3" name="TextBox 4"/>
          <p:cNvSpPr txBox="1">
            <a:spLocks noChangeArrowheads="1"/>
          </p:cNvSpPr>
          <p:nvPr/>
        </p:nvSpPr>
        <p:spPr bwMode="auto">
          <a:xfrm>
            <a:off x="1531911" y="3746606"/>
            <a:ext cx="9144000" cy="3046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ru-RU" altLang="ru-RU" sz="4000" dirty="0">
                <a:solidFill>
                  <a:srgbClr val="173277"/>
                </a:solidFill>
                <a:latin typeface="Geometria" pitchFamily="34" charset="-52"/>
              </a:rPr>
              <a:t>Программа «Акселератор КИУ - 2023»</a:t>
            </a:r>
            <a:br>
              <a:rPr lang="ru-RU" altLang="ru-RU" sz="4000" dirty="0">
                <a:solidFill>
                  <a:srgbClr val="173277"/>
                </a:solidFill>
                <a:latin typeface="Geometria" pitchFamily="34" charset="-52"/>
              </a:rPr>
            </a:br>
            <a:endParaRPr lang="ru-RU" altLang="ru-RU" sz="4000" b="1" dirty="0">
              <a:solidFill>
                <a:srgbClr val="173277"/>
              </a:solidFill>
              <a:latin typeface="Geometria" pitchFamily="34" charset="-52"/>
            </a:endParaRPr>
          </a:p>
          <a:p>
            <a:pPr algn="ctr" eaLnBrk="1" hangingPunct="1"/>
            <a:r>
              <a:rPr lang="ru-RU" altLang="ru-RU" sz="2400" b="1" dirty="0">
                <a:solidFill>
                  <a:srgbClr val="173277"/>
                </a:solidFill>
                <a:latin typeface="Geometria" pitchFamily="34" charset="-52"/>
              </a:rPr>
              <a:t>КАЗАНСКИЙ ИННОВАЦИОННЫЙ </a:t>
            </a:r>
          </a:p>
          <a:p>
            <a:pPr algn="ctr" eaLnBrk="1" hangingPunct="1"/>
            <a:r>
              <a:rPr lang="ru-RU" altLang="ru-RU" sz="2400" b="1" dirty="0">
                <a:solidFill>
                  <a:srgbClr val="173277"/>
                </a:solidFill>
                <a:latin typeface="Geometria" pitchFamily="34" charset="-52"/>
              </a:rPr>
              <a:t>УНИВЕРСИТЕТ</a:t>
            </a:r>
          </a:p>
          <a:p>
            <a:pPr algn="ctr" eaLnBrk="1" hangingPunct="1"/>
            <a:r>
              <a:rPr lang="ru-RU" altLang="ru-RU" sz="2400" dirty="0">
                <a:solidFill>
                  <a:srgbClr val="173277"/>
                </a:solidFill>
                <a:latin typeface="Geometria" pitchFamily="34" charset="-52"/>
              </a:rPr>
              <a:t>имени В.Г. ТИМИРЯСОВА</a:t>
            </a:r>
            <a:endParaRPr lang="ru-RU" altLang="ru-RU" sz="2400" b="1" dirty="0">
              <a:solidFill>
                <a:srgbClr val="173277"/>
              </a:solidFill>
              <a:latin typeface="Geometria" pitchFamily="34" charset="-52"/>
            </a:endParaRPr>
          </a:p>
        </p:txBody>
      </p:sp>
      <p:pic>
        <p:nvPicPr>
          <p:cNvPr id="1026" name="Picture 2" descr="C:\Users\gabidullin\Downloads\logo_KIU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18906" y="1430752"/>
            <a:ext cx="1574761" cy="13023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Номер слайда 1"/>
          <p:cNvSpPr>
            <a:spLocks noGrp="1"/>
          </p:cNvSpPr>
          <p:nvPr>
            <p:ph type="sldNum" sz="quarter" idx="4294967295"/>
          </p:nvPr>
        </p:nvSpPr>
        <p:spPr>
          <a:xfrm>
            <a:off x="8077200" y="6356351"/>
            <a:ext cx="21336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2E7569B1-29FD-458F-B1EA-3DB67FF8FB12}" type="slidenum">
              <a:rPr lang="ru-RU" smtClean="0"/>
              <a:pPr>
                <a:defRPr/>
              </a:pPr>
              <a:t>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4294967295"/>
          </p:nvPr>
        </p:nvSpPr>
        <p:spPr>
          <a:xfrm>
            <a:off x="4648200" y="6356351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46260" y="1301775"/>
            <a:ext cx="2226757" cy="12132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605879"/>
      </p:ext>
    </p:extLst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morozova\Desktop\новый стиль\угол сети1.png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200024" y="3568"/>
            <a:ext cx="2467976" cy="47194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 descr="C:\Users\morozova\Desktop\новый стиль\угол сети2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524001" y="1630649"/>
            <a:ext cx="2627354" cy="52237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3" name="TextBox 4"/>
          <p:cNvSpPr txBox="1">
            <a:spLocks noChangeArrowheads="1"/>
          </p:cNvSpPr>
          <p:nvPr/>
        </p:nvSpPr>
        <p:spPr bwMode="auto">
          <a:xfrm>
            <a:off x="2616696" y="2965212"/>
            <a:ext cx="7117988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ru-RU" altLang="ru-RU" sz="4000" dirty="0">
                <a:solidFill>
                  <a:srgbClr val="173277"/>
                </a:solidFill>
                <a:latin typeface="Geometria" pitchFamily="34" charset="-52"/>
              </a:rPr>
              <a:t>Логопедический мультфильм</a:t>
            </a:r>
            <a:endParaRPr lang="ru-RU" altLang="ru-RU" sz="4000" b="1" dirty="0">
              <a:solidFill>
                <a:srgbClr val="173277"/>
              </a:solidFill>
              <a:latin typeface="Geometria" pitchFamily="34" charset="-52"/>
            </a:endParaRPr>
          </a:p>
        </p:txBody>
      </p:sp>
      <p:sp>
        <p:nvSpPr>
          <p:cNvPr id="7" name="TextBox 4"/>
          <p:cNvSpPr txBox="1">
            <a:spLocks noChangeArrowheads="1"/>
          </p:cNvSpPr>
          <p:nvPr/>
        </p:nvSpPr>
        <p:spPr bwMode="auto">
          <a:xfrm>
            <a:off x="2423592" y="4264735"/>
            <a:ext cx="7416824" cy="6304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ru-RU" altLang="ru-RU" sz="3497" dirty="0" err="1">
                <a:solidFill>
                  <a:srgbClr val="173277"/>
                </a:solidFill>
                <a:latin typeface="Geometria" pitchFamily="34" charset="-52"/>
              </a:rPr>
              <a:t>Минебаева</a:t>
            </a:r>
            <a:r>
              <a:rPr lang="ru-RU" altLang="ru-RU" sz="3497" dirty="0">
                <a:solidFill>
                  <a:srgbClr val="173277"/>
                </a:solidFill>
                <a:latin typeface="Geometria" pitchFamily="34" charset="-52"/>
              </a:rPr>
              <a:t> </a:t>
            </a:r>
            <a:r>
              <a:rPr lang="ru-RU" altLang="ru-RU" sz="3497" dirty="0" err="1">
                <a:solidFill>
                  <a:srgbClr val="173277"/>
                </a:solidFill>
                <a:latin typeface="Geometria" pitchFamily="34" charset="-52"/>
              </a:rPr>
              <a:t>Сембель</a:t>
            </a:r>
            <a:endParaRPr lang="ru-RU" altLang="ru-RU" sz="2997" dirty="0">
              <a:solidFill>
                <a:srgbClr val="173277"/>
              </a:solidFill>
              <a:latin typeface="Geometria" pitchFamily="34" charset="-52"/>
            </a:endParaRPr>
          </a:p>
        </p:txBody>
      </p:sp>
      <p:pic>
        <p:nvPicPr>
          <p:cNvPr id="8" name="Picture 2" descr="C:\Users\gabidullin\Downloads\logo_KIU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37678" y="902691"/>
            <a:ext cx="1428749" cy="11815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Номер слайда 1"/>
          <p:cNvSpPr>
            <a:spLocks noGrp="1"/>
          </p:cNvSpPr>
          <p:nvPr>
            <p:ph type="sldNum" sz="quarter" idx="4294967295"/>
          </p:nvPr>
        </p:nvSpPr>
        <p:spPr>
          <a:xfrm>
            <a:off x="8077200" y="6356351"/>
            <a:ext cx="21336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2E7569B1-29FD-458F-B1EA-3DB67FF8FB12}" type="slidenum">
              <a:rPr lang="ru-RU" smtClean="0"/>
              <a:pPr>
                <a:defRPr/>
              </a:pPr>
              <a:t>2</a:t>
            </a:fld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580104" y="1024046"/>
            <a:ext cx="2226757" cy="12132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9004946"/>
      </p:ext>
    </p:extLst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Прямоугольник 7"/>
          <p:cNvSpPr/>
          <p:nvPr/>
        </p:nvSpPr>
        <p:spPr>
          <a:xfrm>
            <a:off x="6102320" y="2345381"/>
            <a:ext cx="6122342" cy="4529333"/>
          </a:xfrm>
          <a:prstGeom prst="rect">
            <a:avLst/>
          </a:prstGeom>
          <a:solidFill>
            <a:srgbClr val="FFAC00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CAF17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 dirty="0"/>
          </a:p>
        </p:txBody>
      </p:sp>
      <p:sp>
        <p:nvSpPr>
          <p:cNvPr id="149" name="Прямоугольник 10"/>
          <p:cNvSpPr/>
          <p:nvPr/>
        </p:nvSpPr>
        <p:spPr>
          <a:xfrm>
            <a:off x="6103137" y="-2"/>
            <a:ext cx="6121526" cy="2345384"/>
          </a:xfrm>
          <a:prstGeom prst="rect">
            <a:avLst/>
          </a:prstGeom>
          <a:solidFill>
            <a:srgbClr val="9F00FF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8F00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150" name="Прямоугольник 13"/>
          <p:cNvSpPr/>
          <p:nvPr/>
        </p:nvSpPr>
        <p:spPr>
          <a:xfrm>
            <a:off x="6101107" y="5359336"/>
            <a:ext cx="6121528" cy="1514425"/>
          </a:xfrm>
          <a:prstGeom prst="rect">
            <a:avLst/>
          </a:prstGeom>
          <a:solidFill>
            <a:srgbClr val="FF2F2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D493D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endParaRPr/>
          </a:p>
        </p:txBody>
      </p:sp>
      <p:sp>
        <p:nvSpPr>
          <p:cNvPr id="151" name="Текст 2"/>
          <p:cNvSpPr txBox="1"/>
          <p:nvPr/>
        </p:nvSpPr>
        <p:spPr>
          <a:xfrm>
            <a:off x="322594" y="1491449"/>
            <a:ext cx="5663954" cy="53665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normAutofit fontScale="92500" lnSpcReduction="20000"/>
          </a:bodyPr>
          <a:lstStyle/>
          <a:p>
            <a:pPr defTabSz="877822">
              <a:defRPr sz="69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lang="ru-RU" sz="5100" dirty="0"/>
              <a:t>“Логопедический мультфильм”</a:t>
            </a:r>
          </a:p>
          <a:p>
            <a:pPr defTabSz="877822">
              <a:defRPr sz="23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endParaRPr lang="ru-RU" dirty="0"/>
          </a:p>
          <a:p>
            <a:pPr defTabSz="877822">
              <a:defRPr sz="23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endParaRPr lang="ru-RU" dirty="0"/>
          </a:p>
          <a:p>
            <a:pPr defTabSz="877822">
              <a:defRPr sz="23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endParaRPr dirty="0"/>
          </a:p>
          <a:p>
            <a:pPr defTabSz="877822">
              <a:lnSpc>
                <a:spcPct val="150000"/>
              </a:lnSpc>
              <a:defRPr sz="23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/>
              <a:t>Панкратова Оксана</a:t>
            </a:r>
          </a:p>
          <a:p>
            <a:pPr defTabSz="877822">
              <a:lnSpc>
                <a:spcPct val="150000"/>
              </a:lnSpc>
              <a:defRPr sz="23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 err="1"/>
              <a:t>Минебаева</a:t>
            </a:r>
            <a:r>
              <a:rPr lang="ru-RU" dirty="0"/>
              <a:t> </a:t>
            </a:r>
            <a:r>
              <a:rPr lang="ru-RU" dirty="0" err="1"/>
              <a:t>Сембель</a:t>
            </a:r>
            <a:endParaRPr lang="ru-RU" dirty="0"/>
          </a:p>
          <a:p>
            <a:pPr defTabSz="877822">
              <a:lnSpc>
                <a:spcPct val="150000"/>
              </a:lnSpc>
              <a:defRPr sz="23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/>
              <a:t>Павлова Александра </a:t>
            </a:r>
          </a:p>
          <a:p>
            <a:pPr defTabSz="877822">
              <a:lnSpc>
                <a:spcPct val="150000"/>
              </a:lnSpc>
              <a:defRPr sz="23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/>
              <a:t>Тимирбулатова Карина </a:t>
            </a:r>
          </a:p>
          <a:p>
            <a:pPr defTabSz="877822">
              <a:lnSpc>
                <a:spcPct val="150000"/>
              </a:lnSpc>
              <a:defRPr sz="23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 err="1"/>
              <a:t>Яшкова</a:t>
            </a:r>
            <a:r>
              <a:rPr lang="ru-RU" dirty="0"/>
              <a:t> Ксения </a:t>
            </a:r>
          </a:p>
          <a:p>
            <a:pPr defTabSz="877822">
              <a:lnSpc>
                <a:spcPct val="150000"/>
              </a:lnSpc>
              <a:defRPr sz="23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lang="ru-RU" dirty="0"/>
          </a:p>
          <a:p>
            <a:pPr defTabSz="877822">
              <a:lnSpc>
                <a:spcPct val="150000"/>
              </a:lnSpc>
              <a:defRPr sz="23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/>
              <a:t> Студент </a:t>
            </a:r>
          </a:p>
          <a:p>
            <a:pPr defTabSz="877822">
              <a:lnSpc>
                <a:spcPct val="150000"/>
              </a:lnSpc>
              <a:defRPr sz="23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lang="ru-RU" dirty="0"/>
          </a:p>
          <a:p>
            <a:pPr defTabSz="877822">
              <a:lnSpc>
                <a:spcPct val="150000"/>
              </a:lnSpc>
              <a:defRPr sz="23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sz="6900" dirty="0">
              <a:latin typeface="Gilroy-ExtraBold"/>
              <a:ea typeface="Gilroy-ExtraBold"/>
              <a:cs typeface="Gilroy-ExtraBold"/>
              <a:sym typeface="Gilroy-ExtraBold"/>
            </a:endParaRPr>
          </a:p>
        </p:txBody>
      </p:sp>
      <p:sp>
        <p:nvSpPr>
          <p:cNvPr id="152" name="Прямоугольник 9"/>
          <p:cNvSpPr/>
          <p:nvPr/>
        </p:nvSpPr>
        <p:spPr>
          <a:xfrm>
            <a:off x="8818529" y="-2"/>
            <a:ext cx="3406131" cy="4274948"/>
          </a:xfrm>
          <a:prstGeom prst="rect">
            <a:avLst/>
          </a:prstGeom>
          <a:solidFill>
            <a:srgbClr val="FBB3C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B5D8E1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153" name="Рисунок 22" descr="Рисунок 2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27729" y="-9876106"/>
            <a:ext cx="4128544" cy="5806100"/>
          </a:xfrm>
          <a:prstGeom prst="rect">
            <a:avLst/>
          </a:prstGeom>
          <a:ln w="12700">
            <a:miter lim="400000"/>
          </a:ln>
        </p:spPr>
      </p:pic>
      <p:sp>
        <p:nvSpPr>
          <p:cNvPr id="9" name="Квадрат">
            <a:extLst>
              <a:ext uri="{FF2B5EF4-FFF2-40B4-BE49-F238E27FC236}">
                <a16:creationId xmlns:a16="http://schemas.microsoft.com/office/drawing/2014/main" id="{515364BE-F6DA-2843-A7EF-F9EDF64F5C32}"/>
              </a:ext>
            </a:extLst>
          </p:cNvPr>
          <p:cNvSpPr/>
          <p:nvPr/>
        </p:nvSpPr>
        <p:spPr>
          <a:xfrm>
            <a:off x="8818526" y="2349045"/>
            <a:ext cx="3404109" cy="4529333"/>
          </a:xfrm>
          <a:prstGeom prst="rect">
            <a:avLst/>
          </a:prstGeom>
          <a:solidFill>
            <a:srgbClr val="FBB3C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BB3C1"/>
                </a:solidFill>
              </a:defRPr>
            </a:pPr>
            <a:endParaRPr/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6B54E817-36BD-2103-7561-D27F5D8F11B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33902" y="123825"/>
            <a:ext cx="2678848" cy="20474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4447423"/>
      </p:ext>
    </p:extLst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Текст 2"/>
          <p:cNvSpPr txBox="1"/>
          <p:nvPr/>
        </p:nvSpPr>
        <p:spPr>
          <a:xfrm>
            <a:off x="243899" y="846369"/>
            <a:ext cx="6469472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dirty="0"/>
              <a:t>Проблема </a:t>
            </a:r>
            <a:endParaRPr sz="3600" dirty="0"/>
          </a:p>
        </p:txBody>
      </p:sp>
      <p:sp>
        <p:nvSpPr>
          <p:cNvPr id="185" name="Текст 2"/>
          <p:cNvSpPr txBox="1"/>
          <p:nvPr/>
        </p:nvSpPr>
        <p:spPr>
          <a:xfrm>
            <a:off x="4034245" y="195269"/>
            <a:ext cx="6452669" cy="632531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pPr lvl="8" algn="just">
              <a:lnSpc>
                <a:spcPct val="150000"/>
              </a:lnSpc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>
                <a:solidFill>
                  <a:srgbClr val="2D092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Проблема, на решение которой направлен </a:t>
            </a:r>
            <a:r>
              <a:rPr lang="ru-RU" dirty="0" err="1">
                <a:solidFill>
                  <a:srgbClr val="2D092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стартап</a:t>
            </a:r>
            <a:r>
              <a:rPr lang="ru-RU" dirty="0">
                <a:solidFill>
                  <a:srgbClr val="2D092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проект "Логопедический мультфильм", заключается в необходимости обеспечить эффективную логопедическую помощь детям с нарушениями речи в интерактивной и привлекательной форме. Дети с нарушениями речи часто нуждаются в специальной логопедической работе, которая помогает им развить навыки понимания и произношения речи. Однако, традиционные методы логопедической работы могут быть скучными и мало мотивирующими для детей, что затрудняет их вовлечение и прогресс. Кроме того, доступ к профессиональным логопедам может быть ограничен или дорогим. Наш проект предлагает использовать современные технологии и анимацию для создания интерактивных мультимедийных материалов, которые помогут детям с нарушениями речи развивать свои навыки коммуникации и речевого аппарата. Эти мультики будут специально разработаны и адаптированы к потребностям детей с различными логопедическими проблемами.</a:t>
            </a:r>
            <a:endParaRPr dirty="0">
              <a:solidFill>
                <a:srgbClr val="2D092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88" name="Прямоугольник 16"/>
          <p:cNvGrpSpPr/>
          <p:nvPr/>
        </p:nvGrpSpPr>
        <p:grpSpPr>
          <a:xfrm>
            <a:off x="-18521" y="6358526"/>
            <a:ext cx="542260" cy="506841"/>
            <a:chOff x="0" y="0"/>
            <a:chExt cx="542258" cy="506839"/>
          </a:xfrm>
        </p:grpSpPr>
        <p:sp>
          <p:nvSpPr>
            <p:cNvPr id="186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87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t>2</a:t>
              </a:r>
            </a:p>
          </p:txBody>
        </p:sp>
      </p:grpSp>
      <p:sp>
        <p:nvSpPr>
          <p:cNvPr id="194" name="Текст 2"/>
          <p:cNvSpPr txBox="1"/>
          <p:nvPr/>
        </p:nvSpPr>
        <p:spPr>
          <a:xfrm>
            <a:off x="6812099" y="3188386"/>
            <a:ext cx="4989790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dirty="0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>
                <a:solidFill>
                  <a:schemeClr val="tx1"/>
                </a:solidFill>
              </a:rPr>
              <a:t>Название раздела</a:t>
            </a:r>
            <a:endParaRPr sz="1600" cap="all" dirty="0">
              <a:solidFill>
                <a:schemeClr val="tx1"/>
              </a:solidFill>
            </a:endParaRP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5830483"/>
      </p:ext>
    </p:extLst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8" name="Прямоугольник 16"/>
          <p:cNvGrpSpPr/>
          <p:nvPr/>
        </p:nvGrpSpPr>
        <p:grpSpPr>
          <a:xfrm>
            <a:off x="-18521" y="6358526"/>
            <a:ext cx="542260" cy="506841"/>
            <a:chOff x="0" y="0"/>
            <a:chExt cx="542258" cy="506839"/>
          </a:xfrm>
        </p:grpSpPr>
        <p:sp>
          <p:nvSpPr>
            <p:cNvPr id="186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CAF1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87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3</a:t>
              </a:r>
              <a:endParaRPr dirty="0"/>
            </a:p>
          </p:txBody>
        </p:sp>
      </p:grpSp>
      <p:sp>
        <p:nvSpPr>
          <p:cNvPr id="3" name="Текст 2">
            <a:extLst>
              <a:ext uri="{FF2B5EF4-FFF2-40B4-BE49-F238E27FC236}">
                <a16:creationId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>
                <a:solidFill>
                  <a:schemeClr val="tx1"/>
                </a:solidFill>
              </a:rPr>
              <a:t>Название раздела</a:t>
            </a:r>
            <a:endParaRPr sz="1600" cap="all" dirty="0">
              <a:solidFill>
                <a:schemeClr val="tx1"/>
              </a:solidFill>
            </a:endParaRP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2" name="Текст 2">
            <a:extLst>
              <a:ext uri="{FF2B5EF4-FFF2-40B4-BE49-F238E27FC236}">
                <a16:creationId xmlns:a16="http://schemas.microsoft.com/office/drawing/2014/main" id="{1DDE4AED-F6DD-A527-4565-F40167CC4C2E}"/>
              </a:ext>
            </a:extLst>
          </p:cNvPr>
          <p:cNvSpPr txBox="1"/>
          <p:nvPr/>
        </p:nvSpPr>
        <p:spPr>
          <a:xfrm>
            <a:off x="6944993" y="3175192"/>
            <a:ext cx="4345769" cy="27699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200">
                <a:solidFill>
                  <a:srgbClr val="8F00FF"/>
                </a:solidFill>
                <a:latin typeface="Gilroy-Regular"/>
                <a:ea typeface="Gilroy-Regular"/>
                <a:cs typeface="Gilroy-Regular"/>
                <a:sym typeface="Gilroy-Regular"/>
              </a:defRPr>
            </a:pPr>
            <a:endParaRPr lang="ru-RU" sz="1200" dirty="0"/>
          </a:p>
        </p:txBody>
      </p:sp>
      <p:sp>
        <p:nvSpPr>
          <p:cNvPr id="4" name="Текст 2">
            <a:extLst>
              <a:ext uri="{FF2B5EF4-FFF2-40B4-BE49-F238E27FC236}">
                <a16:creationId xmlns:a16="http://schemas.microsoft.com/office/drawing/2014/main" id="{C6B68C62-35A5-0EB2-1E14-760A4057FE5C}"/>
              </a:ext>
            </a:extLst>
          </p:cNvPr>
          <p:cNvSpPr txBox="1"/>
          <p:nvPr/>
        </p:nvSpPr>
        <p:spPr>
          <a:xfrm>
            <a:off x="673166" y="2450669"/>
            <a:ext cx="4989789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dirty="0"/>
          </a:p>
        </p:txBody>
      </p:sp>
      <p:sp>
        <p:nvSpPr>
          <p:cNvPr id="12" name="Текст 2">
            <a:extLst>
              <a:ext uri="{FF2B5EF4-FFF2-40B4-BE49-F238E27FC236}">
                <a16:creationId xmlns:a16="http://schemas.microsoft.com/office/drawing/2014/main" id="{65E0BF6E-BA3A-1E7B-5928-68FC9F500BCE}"/>
              </a:ext>
            </a:extLst>
          </p:cNvPr>
          <p:cNvSpPr txBox="1"/>
          <p:nvPr/>
        </p:nvSpPr>
        <p:spPr>
          <a:xfrm>
            <a:off x="252549" y="943446"/>
            <a:ext cx="6826075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dirty="0"/>
              <a:t>Целевая аудитория </a:t>
            </a:r>
            <a:endParaRPr sz="3600" dirty="0"/>
          </a:p>
        </p:txBody>
      </p:sp>
      <p:sp>
        <p:nvSpPr>
          <p:cNvPr id="13" name="Прямоугольник 12"/>
          <p:cNvSpPr/>
          <p:nvPr/>
        </p:nvSpPr>
        <p:spPr>
          <a:xfrm>
            <a:off x="148046" y="1840718"/>
            <a:ext cx="5408023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1. Родители детей с речевыми нарушениями - это главная целевая аудитория проекта. Родители, у которых есть дети с речевыми проблемами, будут заинтересованы в использовании такого мультфильма в качестве дополнительного инструмента для развития речи и улучшения коммуникативных навыков своих детей. </a:t>
            </a:r>
          </a:p>
          <a:p>
            <a:endParaRPr lang="ru-RU" dirty="0"/>
          </a:p>
          <a:p>
            <a:r>
              <a:rPr lang="ru-RU" dirty="0"/>
              <a:t>2.  Логопеды и специалисты по речевой терапии. Проект может быть полезным и для других специалистов, работающих с детьми с речевыми нарушениями. Они могут использовать мультфильм как часть своей терапевтической программы или рекомендовать его родителям в качестве домашнего задания.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5662955" y="1880824"/>
            <a:ext cx="6096000" cy="424731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/>
              <a:t>3.  Детские сады и школы: учреждения дошкольного и начального образования также могут быть заинтересованы в использовании логопедического мультфильма в своих программах обучения. Он может быть включен в уроки развития речи и помочь детям с развитием речевых навыков.</a:t>
            </a:r>
          </a:p>
          <a:p>
            <a:endParaRPr lang="ru-RU" dirty="0"/>
          </a:p>
          <a:p>
            <a:endParaRPr lang="ru-RU" dirty="0"/>
          </a:p>
          <a:p>
            <a:r>
              <a:rPr lang="ru-RU" dirty="0"/>
              <a:t>4. Родители, интересующиеся развитием речи у своих детей: некоторые родители могут быть заинтересованы в использовании логопедического мультфильма в целях общего развития речи у своих детей. Они могут искать дополнительные материалы и ресурсы для помощи в развитии коммуникативных навыков своих детей.</a:t>
            </a:r>
          </a:p>
        </p:txBody>
      </p:sp>
    </p:spTree>
    <p:extLst>
      <p:ext uri="{BB962C8B-B14F-4D97-AF65-F5344CB8AC3E}">
        <p14:creationId xmlns:p14="http://schemas.microsoft.com/office/powerpoint/2010/main" val="1472892781"/>
      </p:ext>
    </p:extLst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>
                <a:solidFill>
                  <a:schemeClr val="tx1"/>
                </a:solidFill>
              </a:rPr>
              <a:t>Название раздела</a:t>
            </a:r>
            <a:endParaRPr sz="1600" cap="all" dirty="0">
              <a:solidFill>
                <a:schemeClr val="tx1"/>
              </a:solidFill>
            </a:endParaRP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075AE7BC-BB27-CB8C-A959-17C57A1FEB3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44771" y="6139368"/>
            <a:ext cx="2145252" cy="981081"/>
          </a:xfrm>
          <a:prstGeom prst="rect">
            <a:avLst/>
          </a:prstGeom>
        </p:spPr>
      </p:pic>
      <p:grpSp>
        <p:nvGrpSpPr>
          <p:cNvPr id="15" name="Прямоугольник 16">
            <a:extLst>
              <a:ext uri="{FF2B5EF4-FFF2-40B4-BE49-F238E27FC236}">
                <a16:creationId xmlns:a16="http://schemas.microsoft.com/office/drawing/2014/main" id="{60A3F205-9578-CF94-7092-1400F601C8D1}"/>
              </a:ext>
            </a:extLst>
          </p:cNvPr>
          <p:cNvGrpSpPr/>
          <p:nvPr/>
        </p:nvGrpSpPr>
        <p:grpSpPr>
          <a:xfrm>
            <a:off x="-6778" y="6365338"/>
            <a:ext cx="542260" cy="506841"/>
            <a:chOff x="0" y="0"/>
            <a:chExt cx="542258" cy="506839"/>
          </a:xfrm>
        </p:grpSpPr>
        <p:sp>
          <p:nvSpPr>
            <p:cNvPr id="16" name="Прямоугольник">
              <a:extLst>
                <a:ext uri="{FF2B5EF4-FFF2-40B4-BE49-F238E27FC236}">
                  <a16:creationId xmlns:a16="http://schemas.microsoft.com/office/drawing/2014/main" id="{D5CA97BE-F13C-452B-AB08-E629876F7B54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B5D8E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7" name="7">
              <a:extLst>
                <a:ext uri="{FF2B5EF4-FFF2-40B4-BE49-F238E27FC236}">
                  <a16:creationId xmlns:a16="http://schemas.microsoft.com/office/drawing/2014/main" id="{1C138934-0F09-1C12-B60E-F8669A1B6027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4</a:t>
              </a:r>
              <a:endParaRPr dirty="0"/>
            </a:p>
          </p:txBody>
        </p:sp>
      </p:grpSp>
      <p:sp>
        <p:nvSpPr>
          <p:cNvPr id="19" name="Текст 2">
            <a:extLst>
              <a:ext uri="{FF2B5EF4-FFF2-40B4-BE49-F238E27FC236}">
                <a16:creationId xmlns:a16="http://schemas.microsoft.com/office/drawing/2014/main" id="{7DA271B1-E3E2-B470-7FBD-BF2F39D0553F}"/>
              </a:ext>
            </a:extLst>
          </p:cNvPr>
          <p:cNvSpPr txBox="1"/>
          <p:nvPr/>
        </p:nvSpPr>
        <p:spPr>
          <a:xfrm>
            <a:off x="589496" y="908955"/>
            <a:ext cx="9365538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dirty="0"/>
              <a:t>Решение 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4450082" y="535887"/>
            <a:ext cx="6690252" cy="55638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Проект "Логопедические мультфильмы" направлен на решение проблемы развития речи у детей. Мы бы хотели решить проблему родителей, чтобы помочь детям развивать и улучшать свои навыки речи через интерактивное взаимодействие с мультфильмами. Наш </a:t>
            </a:r>
            <a:r>
              <a:rPr lang="ru-RU" sz="2400" dirty="0" err="1">
                <a:latin typeface="Arial" panose="020B0604020202020204" pitchFamily="34" charset="0"/>
                <a:cs typeface="Arial" panose="020B0604020202020204" pitchFamily="34" charset="0"/>
              </a:rPr>
              <a:t>стартап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 поможет замотивировать родителей и их детей выполнять интересные и несложные упражнения</a:t>
            </a:r>
          </a:p>
        </p:txBody>
      </p:sp>
    </p:spTree>
    <p:extLst>
      <p:ext uri="{BB962C8B-B14F-4D97-AF65-F5344CB8AC3E}">
        <p14:creationId xmlns:p14="http://schemas.microsoft.com/office/powerpoint/2010/main" val="432233604"/>
      </p:ext>
    </p:extLst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264351" y="326714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>
                <a:solidFill>
                  <a:schemeClr val="tx1"/>
                </a:solidFill>
              </a:rPr>
              <a:t>Название раздела</a:t>
            </a:r>
            <a:endParaRPr sz="1600" cap="all" dirty="0">
              <a:solidFill>
                <a:schemeClr val="tx1"/>
              </a:solidFill>
            </a:endParaRP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15" name="Текст 2">
            <a:extLst>
              <a:ext uri="{FF2B5EF4-FFF2-40B4-BE49-F238E27FC236}">
                <a16:creationId xmlns:a16="http://schemas.microsoft.com/office/drawing/2014/main" id="{9CBAEBE7-B3E4-9EF2-2D39-353A67DD765E}"/>
              </a:ext>
            </a:extLst>
          </p:cNvPr>
          <p:cNvSpPr txBox="1"/>
          <p:nvPr/>
        </p:nvSpPr>
        <p:spPr>
          <a:xfrm>
            <a:off x="118716" y="991769"/>
            <a:ext cx="11234330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dirty="0"/>
              <a:t>Конкуренты                         Наше преимущество  </a:t>
            </a:r>
          </a:p>
        </p:txBody>
      </p:sp>
      <p:grpSp>
        <p:nvGrpSpPr>
          <p:cNvPr id="17" name="Прямоугольник 16">
            <a:extLst>
              <a:ext uri="{FF2B5EF4-FFF2-40B4-BE49-F238E27FC236}">
                <a16:creationId xmlns:a16="http://schemas.microsoft.com/office/drawing/2014/main" id="{D0AC4939-3E75-879F-2D62-A1A70AEE2485}"/>
              </a:ext>
            </a:extLst>
          </p:cNvPr>
          <p:cNvGrpSpPr/>
          <p:nvPr/>
        </p:nvGrpSpPr>
        <p:grpSpPr>
          <a:xfrm>
            <a:off x="-6778" y="6365338"/>
            <a:ext cx="542260" cy="506841"/>
            <a:chOff x="0" y="0"/>
            <a:chExt cx="542258" cy="506839"/>
          </a:xfrm>
        </p:grpSpPr>
        <p:sp>
          <p:nvSpPr>
            <p:cNvPr id="18" name="Прямоугольник">
              <a:extLst>
                <a:ext uri="{FF2B5EF4-FFF2-40B4-BE49-F238E27FC236}">
                  <a16:creationId xmlns:a16="http://schemas.microsoft.com/office/drawing/2014/main" id="{8C07383D-A779-999E-0905-118699854C4B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9" name="7">
              <a:extLst>
                <a:ext uri="{FF2B5EF4-FFF2-40B4-BE49-F238E27FC236}">
                  <a16:creationId xmlns:a16="http://schemas.microsoft.com/office/drawing/2014/main" id="{9AB41EF7-860D-FD06-CFAA-82A2016AC802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5</a:t>
              </a:r>
              <a:endParaRPr dirty="0"/>
            </a:p>
          </p:txBody>
        </p:sp>
      </p:grpSp>
      <p:sp>
        <p:nvSpPr>
          <p:cNvPr id="4" name="Текст 3"/>
          <p:cNvSpPr>
            <a:spLocks noGrp="1"/>
          </p:cNvSpPr>
          <p:nvPr>
            <p:ph type="body" idx="1"/>
          </p:nvPr>
        </p:nvSpPr>
        <p:spPr>
          <a:xfrm>
            <a:off x="336583" y="1825625"/>
            <a:ext cx="3972867" cy="4351338"/>
          </a:xfrm>
        </p:spPr>
        <p:txBody>
          <a:bodyPr>
            <a:normAutofit fontScale="92500"/>
          </a:bodyPr>
          <a:lstStyle/>
          <a:p>
            <a:pPr marL="457200" indent="-457200">
              <a:buAutoNum type="arabicPeriod"/>
            </a:pPr>
            <a:r>
              <a:rPr lang="ru-RU" dirty="0" err="1"/>
              <a:t>LogoLend</a:t>
            </a:r>
            <a:r>
              <a:rPr lang="ru-RU" dirty="0"/>
              <a:t> Логопедические МУЛЬТЫ</a:t>
            </a:r>
          </a:p>
          <a:p>
            <a:pPr marL="457200" indent="-457200">
              <a:buAutoNum type="arabicPeriod"/>
            </a:pPr>
            <a:endParaRPr lang="ru-RU" dirty="0"/>
          </a:p>
          <a:p>
            <a:r>
              <a:rPr lang="ru-RU" dirty="0"/>
              <a:t> 2. Логопедия с </a:t>
            </a:r>
            <a:r>
              <a:rPr lang="ru-RU" dirty="0" err="1"/>
              <a:t>Фоксфордом</a:t>
            </a:r>
            <a:endParaRPr lang="ru-RU" dirty="0"/>
          </a:p>
          <a:p>
            <a:endParaRPr lang="ru-RU" dirty="0"/>
          </a:p>
          <a:p>
            <a:r>
              <a:rPr lang="ru-RU" dirty="0"/>
              <a:t> 3. </a:t>
            </a:r>
            <a:r>
              <a:rPr lang="ru-RU" dirty="0" err="1"/>
              <a:t>Развивайка</a:t>
            </a:r>
            <a:r>
              <a:rPr lang="ru-RU" dirty="0"/>
              <a:t> ТВ 4. канал Логопеды, дефектологи 5. ОК, МАМ!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370543" y="1943974"/>
            <a:ext cx="6236000" cy="221598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ru-RU" sz="2000" dirty="0">
                <a:solidFill>
                  <a:srgbClr val="FF0000"/>
                </a:solidFill>
              </a:rPr>
              <a:t>Интерактивность:</a:t>
            </a:r>
          </a:p>
          <a:p>
            <a:pPr algn="just">
              <a:lnSpc>
                <a:spcPct val="150000"/>
              </a:lnSpc>
            </a:pPr>
            <a:r>
              <a:rPr lang="ru-RU" dirty="0"/>
              <a:t> </a:t>
            </a:r>
            <a:r>
              <a:rPr lang="ru-RU" dirty="0">
                <a:solidFill>
                  <a:srgbClr val="7030A0"/>
                </a:solidFill>
              </a:rPr>
              <a:t>Логопедический мультфильм может быть разработан с элементами интерактивности, позволяющими детям активно участвовать в процессе обучения и взаимодействовать с персонажами мультфильма.</a:t>
            </a: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rgbClr val="7030A0"/>
              </a:solidFill>
              <a:effectLst/>
              <a:uFillTx/>
              <a:sym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3421437478"/>
      </p:ext>
    </p:extLst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Текст 2">
            <a:extLst>
              <a:ext uri="{FF2B5EF4-FFF2-40B4-BE49-F238E27FC236}">
                <a16:creationId xmlns:a16="http://schemas.microsoft.com/office/drawing/2014/main" id="{00639E2F-6BCB-D6BD-96FD-ED6BA872F990}"/>
              </a:ext>
            </a:extLst>
          </p:cNvPr>
          <p:cNvSpPr txBox="1"/>
          <p:nvPr/>
        </p:nvSpPr>
        <p:spPr>
          <a:xfrm>
            <a:off x="6615058" y="51758"/>
            <a:ext cx="759795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1</a:t>
            </a:r>
          </a:p>
        </p:txBody>
      </p:sp>
      <p:sp>
        <p:nvSpPr>
          <p:cNvPr id="22" name="Текст 2">
            <a:extLst>
              <a:ext uri="{FF2B5EF4-FFF2-40B4-BE49-F238E27FC236}">
                <a16:creationId xmlns:a16="http://schemas.microsoft.com/office/drawing/2014/main" id="{40ECE85A-89B4-B034-BBCD-C51FD33B6118}"/>
              </a:ext>
            </a:extLst>
          </p:cNvPr>
          <p:cNvSpPr txBox="1"/>
          <p:nvPr/>
        </p:nvSpPr>
        <p:spPr>
          <a:xfrm>
            <a:off x="6506864" y="2989415"/>
            <a:ext cx="759795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3</a:t>
            </a:r>
          </a:p>
        </p:txBody>
      </p:sp>
      <p:sp>
        <p:nvSpPr>
          <p:cNvPr id="24" name="Текст 2">
            <a:extLst>
              <a:ext uri="{FF2B5EF4-FFF2-40B4-BE49-F238E27FC236}">
                <a16:creationId xmlns:a16="http://schemas.microsoft.com/office/drawing/2014/main" id="{BA0B350F-B5B5-5B17-0C85-C204DA452869}"/>
              </a:ext>
            </a:extLst>
          </p:cNvPr>
          <p:cNvSpPr txBox="1"/>
          <p:nvPr/>
        </p:nvSpPr>
        <p:spPr>
          <a:xfrm>
            <a:off x="10197670" y="3912844"/>
            <a:ext cx="759794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rPr dirty="0"/>
              <a:t>4</a:t>
            </a:r>
          </a:p>
        </p:txBody>
      </p:sp>
      <p:sp>
        <p:nvSpPr>
          <p:cNvPr id="25" name="Текст 2">
            <a:extLst>
              <a:ext uri="{FF2B5EF4-FFF2-40B4-BE49-F238E27FC236}">
                <a16:creationId xmlns:a16="http://schemas.microsoft.com/office/drawing/2014/main" id="{E449CD20-430A-7DD9-ED27-9D1F7DA327CE}"/>
              </a:ext>
            </a:extLst>
          </p:cNvPr>
          <p:cNvSpPr txBox="1"/>
          <p:nvPr/>
        </p:nvSpPr>
        <p:spPr>
          <a:xfrm>
            <a:off x="6572539" y="4562803"/>
            <a:ext cx="1565011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endParaRPr dirty="0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>
                <a:solidFill>
                  <a:schemeClr val="tx1"/>
                </a:solidFill>
              </a:rPr>
              <a:t>Название раздела</a:t>
            </a:r>
            <a:endParaRPr sz="1600" cap="all" dirty="0">
              <a:solidFill>
                <a:schemeClr val="tx1"/>
              </a:solidFill>
            </a:endParaRP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grpSp>
        <p:nvGrpSpPr>
          <p:cNvPr id="15" name="Прямоугольник 16">
            <a:extLst>
              <a:ext uri="{FF2B5EF4-FFF2-40B4-BE49-F238E27FC236}">
                <a16:creationId xmlns:a16="http://schemas.microsoft.com/office/drawing/2014/main" id="{CB5DF538-1EDC-5349-F002-B4735B6B0626}"/>
              </a:ext>
            </a:extLst>
          </p:cNvPr>
          <p:cNvGrpSpPr/>
          <p:nvPr/>
        </p:nvGrpSpPr>
        <p:grpSpPr>
          <a:xfrm>
            <a:off x="-6778" y="6365338"/>
            <a:ext cx="542260" cy="506841"/>
            <a:chOff x="0" y="0"/>
            <a:chExt cx="542258" cy="506839"/>
          </a:xfrm>
        </p:grpSpPr>
        <p:sp>
          <p:nvSpPr>
            <p:cNvPr id="16" name="Прямоугольник">
              <a:extLst>
                <a:ext uri="{FF2B5EF4-FFF2-40B4-BE49-F238E27FC236}">
                  <a16:creationId xmlns:a16="http://schemas.microsoft.com/office/drawing/2014/main" id="{39179E90-F735-31E8-C444-C4534593C3B1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BB3C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7" name="7">
              <a:extLst>
                <a:ext uri="{FF2B5EF4-FFF2-40B4-BE49-F238E27FC236}">
                  <a16:creationId xmlns:a16="http://schemas.microsoft.com/office/drawing/2014/main" id="{22FF4839-9270-E971-069A-1D9472A4EA51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t>6</a:t>
              </a:r>
            </a:p>
          </p:txBody>
        </p:sp>
      </p:grpSp>
      <p:sp>
        <p:nvSpPr>
          <p:cNvPr id="18" name="Текст 2">
            <a:extLst>
              <a:ext uri="{FF2B5EF4-FFF2-40B4-BE49-F238E27FC236}">
                <a16:creationId xmlns:a16="http://schemas.microsoft.com/office/drawing/2014/main" id="{CC68C9A4-3E4B-D871-8F70-73B8389772C2}"/>
              </a:ext>
            </a:extLst>
          </p:cNvPr>
          <p:cNvSpPr txBox="1"/>
          <p:nvPr/>
        </p:nvSpPr>
        <p:spPr>
          <a:xfrm>
            <a:off x="609152" y="3188386"/>
            <a:ext cx="4989789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dirty="0"/>
          </a:p>
        </p:txBody>
      </p:sp>
      <p:sp>
        <p:nvSpPr>
          <p:cNvPr id="19" name="Текст 2">
            <a:extLst>
              <a:ext uri="{FF2B5EF4-FFF2-40B4-BE49-F238E27FC236}">
                <a16:creationId xmlns:a16="http://schemas.microsoft.com/office/drawing/2014/main" id="{14D9CDDC-EAA7-CCEE-B2CE-A4EA9C0A161E}"/>
              </a:ext>
            </a:extLst>
          </p:cNvPr>
          <p:cNvSpPr txBox="1"/>
          <p:nvPr/>
        </p:nvSpPr>
        <p:spPr>
          <a:xfrm>
            <a:off x="993857" y="771982"/>
            <a:ext cx="6031468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dirty="0"/>
              <a:t>Рынок </a:t>
            </a:r>
            <a:endParaRPr sz="3600" dirty="0"/>
          </a:p>
        </p:txBody>
      </p:sp>
      <p:sp>
        <p:nvSpPr>
          <p:cNvPr id="2" name="Прямоугольник 1"/>
          <p:cNvSpPr/>
          <p:nvPr/>
        </p:nvSpPr>
        <p:spPr>
          <a:xfrm>
            <a:off x="3343916" y="280658"/>
            <a:ext cx="8150142" cy="5509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Для расчета TAM (</a:t>
            </a:r>
            <a:r>
              <a:rPr lang="ru-RU" dirty="0" err="1"/>
              <a:t>Total</a:t>
            </a:r>
            <a:r>
              <a:rPr lang="ru-RU" dirty="0"/>
              <a:t> </a:t>
            </a:r>
            <a:r>
              <a:rPr lang="ru-RU" dirty="0" err="1"/>
              <a:t>Addressable</a:t>
            </a:r>
            <a:r>
              <a:rPr lang="ru-RU" dirty="0"/>
              <a:t> </a:t>
            </a:r>
            <a:r>
              <a:rPr lang="ru-RU" dirty="0" err="1"/>
              <a:t>Market</a:t>
            </a:r>
            <a:r>
              <a:rPr lang="ru-RU" dirty="0"/>
              <a:t>), SAM (</a:t>
            </a:r>
            <a:r>
              <a:rPr lang="ru-RU" dirty="0" err="1"/>
              <a:t>Serviceable</a:t>
            </a:r>
            <a:r>
              <a:rPr lang="ru-RU" dirty="0"/>
              <a:t> </a:t>
            </a:r>
            <a:r>
              <a:rPr lang="ru-RU" dirty="0" err="1"/>
              <a:t>Available</a:t>
            </a:r>
            <a:r>
              <a:rPr lang="ru-RU" dirty="0"/>
              <a:t> </a:t>
            </a:r>
            <a:r>
              <a:rPr lang="ru-RU" dirty="0" err="1"/>
              <a:t>Market</a:t>
            </a:r>
            <a:r>
              <a:rPr lang="ru-RU" dirty="0"/>
              <a:t>) и SOM (</a:t>
            </a:r>
            <a:r>
              <a:rPr lang="ru-RU" dirty="0" err="1"/>
              <a:t>Serviceable</a:t>
            </a:r>
            <a:r>
              <a:rPr lang="ru-RU" dirty="0"/>
              <a:t> </a:t>
            </a:r>
            <a:r>
              <a:rPr lang="ru-RU" sz="1400" dirty="0" err="1"/>
              <a:t>Obtainable</a:t>
            </a:r>
            <a:r>
              <a:rPr lang="ru-RU" sz="1400" dirty="0"/>
              <a:t> </a:t>
            </a:r>
            <a:r>
              <a:rPr lang="ru-RU" sz="1400" dirty="0" err="1"/>
              <a:t>Market</a:t>
            </a:r>
            <a:r>
              <a:rPr lang="ru-RU" sz="1400" dirty="0"/>
              <a:t>) логопедического мультика по России, нужно учесть следующие факторы:</a:t>
            </a:r>
          </a:p>
          <a:p>
            <a:endParaRPr lang="ru-RU" sz="1400" dirty="0"/>
          </a:p>
          <a:p>
            <a:r>
              <a:rPr lang="ru-RU" sz="1400" dirty="0"/>
              <a:t>1. Численность детей в возрасте от 3 до 7 лет в России. Согласно последней переписи населения, в России проживает около 16 миллионов детей в этой возрастной группе. Это будет являться нашим TAM.</a:t>
            </a:r>
          </a:p>
          <a:p>
            <a:endParaRPr lang="ru-RU" sz="1400" dirty="0"/>
          </a:p>
          <a:p>
            <a:r>
              <a:rPr lang="ru-RU" sz="1400" dirty="0"/>
              <a:t>2. Доля родителей, которые заинтересованы в развитии речи своих детей и готовы обратиться к логопеду или использовать логопедический мультфильм в качестве помощи. Предположим, что это около 30% родителей. Таким образом, наш SAM будет составлять 30% от TAM.</a:t>
            </a:r>
          </a:p>
          <a:p>
            <a:endParaRPr lang="ru-RU" sz="1400" dirty="0"/>
          </a:p>
          <a:p>
            <a:r>
              <a:rPr lang="ru-RU" sz="1400" dirty="0"/>
              <a:t>3. Конкуренты и их доля на рынке. Если на рынке уже есть другие логопедические мультфильмы или аналогичные продукты, нужно учесть их долю на рынке и оценить, какую долю мы можем получить. Предположим, что наша компания может занять 10% рынка. Таким образом, наш SOM будет составлять 10% от SAM.</a:t>
            </a:r>
          </a:p>
          <a:p>
            <a:endParaRPr lang="ru-RU" sz="1400" dirty="0"/>
          </a:p>
          <a:p>
            <a:r>
              <a:rPr lang="ru-RU" sz="1400" dirty="0"/>
              <a:t>Итак, расчеты:</a:t>
            </a:r>
          </a:p>
          <a:p>
            <a:endParaRPr lang="ru-RU" sz="1400" dirty="0"/>
          </a:p>
          <a:p>
            <a:r>
              <a:rPr lang="ru-RU" sz="1400" dirty="0"/>
              <a:t>TAM: 16 миллионов детей в возрасте от 3 до 7 лет в России.</a:t>
            </a:r>
          </a:p>
          <a:p>
            <a:endParaRPr lang="ru-RU" sz="1400" dirty="0"/>
          </a:p>
          <a:p>
            <a:r>
              <a:rPr lang="ru-RU" sz="1400" dirty="0"/>
              <a:t>SAM: 30% от TAM = 16 миллионов * 0,3 = 4,8 миллиона детей.</a:t>
            </a:r>
          </a:p>
          <a:p>
            <a:endParaRPr lang="ru-RU" dirty="0"/>
          </a:p>
          <a:p>
            <a:r>
              <a:rPr lang="ru-RU" dirty="0"/>
              <a:t>SOM: 10% от SAM = 4,8 миллиона * 0,1 = 480 тысяч детей.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679202" y="5751566"/>
            <a:ext cx="6096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>
                <a:solidFill>
                  <a:srgbClr val="FBB3C1"/>
                </a:solidFill>
              </a:rPr>
              <a:t>Доля рынка </a:t>
            </a:r>
            <a:r>
              <a:rPr lang="ru-RU" dirty="0" err="1">
                <a:solidFill>
                  <a:srgbClr val="FBB3C1"/>
                </a:solidFill>
              </a:rPr>
              <a:t>стартап</a:t>
            </a:r>
            <a:r>
              <a:rPr lang="ru-RU" dirty="0">
                <a:solidFill>
                  <a:srgbClr val="FBB3C1"/>
                </a:solidFill>
              </a:rPr>
              <a:t>-проекта Логопедический мультфильм к концу первого года его реализации составит примерно 5-10%.</a:t>
            </a:r>
          </a:p>
        </p:txBody>
      </p:sp>
    </p:spTree>
    <p:extLst>
      <p:ext uri="{BB962C8B-B14F-4D97-AF65-F5344CB8AC3E}">
        <p14:creationId xmlns:p14="http://schemas.microsoft.com/office/powerpoint/2010/main" val="3811619963"/>
      </p:ext>
    </p:extLst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>
                <a:solidFill>
                  <a:schemeClr val="tx1"/>
                </a:solidFill>
              </a:rPr>
              <a:t>Название раздела</a:t>
            </a:r>
            <a:endParaRPr sz="1600" cap="all" dirty="0">
              <a:solidFill>
                <a:schemeClr val="tx1"/>
              </a:solidFill>
            </a:endParaRP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16" name="Текст 2">
            <a:extLst>
              <a:ext uri="{FF2B5EF4-FFF2-40B4-BE49-F238E27FC236}">
                <a16:creationId xmlns:a16="http://schemas.microsoft.com/office/drawing/2014/main" id="{21FF62E7-FC14-63FA-D2C4-4AD458155A21}"/>
              </a:ext>
            </a:extLst>
          </p:cNvPr>
          <p:cNvSpPr txBox="1"/>
          <p:nvPr/>
        </p:nvSpPr>
        <p:spPr>
          <a:xfrm>
            <a:off x="609152" y="3188386"/>
            <a:ext cx="4989789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dirty="0"/>
              <a:t> </a:t>
            </a:r>
          </a:p>
        </p:txBody>
      </p:sp>
      <p:sp>
        <p:nvSpPr>
          <p:cNvPr id="17" name="Текст 2">
            <a:extLst>
              <a:ext uri="{FF2B5EF4-FFF2-40B4-BE49-F238E27FC236}">
                <a16:creationId xmlns:a16="http://schemas.microsoft.com/office/drawing/2014/main" id="{7F069A5F-4696-88B0-02DE-3C26EECCC1AC}"/>
              </a:ext>
            </a:extLst>
          </p:cNvPr>
          <p:cNvSpPr txBox="1"/>
          <p:nvPr/>
        </p:nvSpPr>
        <p:spPr>
          <a:xfrm>
            <a:off x="152284" y="846369"/>
            <a:ext cx="6518934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dirty="0"/>
              <a:t>Монетизация</a:t>
            </a:r>
            <a:endParaRPr sz="3600" dirty="0"/>
          </a:p>
        </p:txBody>
      </p:sp>
      <p:grpSp>
        <p:nvGrpSpPr>
          <p:cNvPr id="19" name="Прямоугольник 16">
            <a:extLst>
              <a:ext uri="{FF2B5EF4-FFF2-40B4-BE49-F238E27FC236}">
                <a16:creationId xmlns:a16="http://schemas.microsoft.com/office/drawing/2014/main" id="{2E5AE94E-E90D-E173-A00A-18964D62909E}"/>
              </a:ext>
            </a:extLst>
          </p:cNvPr>
          <p:cNvGrpSpPr/>
          <p:nvPr/>
        </p:nvGrpSpPr>
        <p:grpSpPr>
          <a:xfrm>
            <a:off x="-6778" y="6365338"/>
            <a:ext cx="542260" cy="506841"/>
            <a:chOff x="0" y="0"/>
            <a:chExt cx="542258" cy="506839"/>
          </a:xfrm>
        </p:grpSpPr>
        <p:sp>
          <p:nvSpPr>
            <p:cNvPr id="20" name="Прямоугольник">
              <a:extLst>
                <a:ext uri="{FF2B5EF4-FFF2-40B4-BE49-F238E27FC236}">
                  <a16:creationId xmlns:a16="http://schemas.microsoft.com/office/drawing/2014/main" id="{000382F8-A895-A166-51BB-13EC465BAB70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CAF1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21" name="7">
              <a:extLst>
                <a:ext uri="{FF2B5EF4-FFF2-40B4-BE49-F238E27FC236}">
                  <a16:creationId xmlns:a16="http://schemas.microsoft.com/office/drawing/2014/main" id="{37AE1662-C7F3-3A92-F4F2-ED5719E92166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t>7</a:t>
              </a:r>
            </a:p>
          </p:txBody>
        </p:sp>
      </p:grpSp>
      <p:sp>
        <p:nvSpPr>
          <p:cNvPr id="2" name="Прямоугольник 1"/>
          <p:cNvSpPr/>
          <p:nvPr/>
        </p:nvSpPr>
        <p:spPr>
          <a:xfrm>
            <a:off x="264351" y="1726457"/>
            <a:ext cx="8807417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Основной заработок от проекта формируется в зависимости от количества просмотров людьми данного мультфильма, второстепенная же прибыль будет получаться от продажи продукта в логопедические центры и др.</a:t>
            </a:r>
          </a:p>
        </p:txBody>
      </p:sp>
    </p:spTree>
    <p:extLst>
      <p:ext uri="{BB962C8B-B14F-4D97-AF65-F5344CB8AC3E}">
        <p14:creationId xmlns:p14="http://schemas.microsoft.com/office/powerpoint/2010/main" val="3855343900"/>
      </p:ext>
    </p:extLst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Текст 2"/>
          <p:cNvSpPr txBox="1"/>
          <p:nvPr/>
        </p:nvSpPr>
        <p:spPr>
          <a:xfrm>
            <a:off x="551529" y="547639"/>
            <a:ext cx="6518934" cy="83099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dirty="0"/>
              <a:t>Текущие результаты</a:t>
            </a:r>
            <a:endParaRPr dirty="0"/>
          </a:p>
        </p:txBody>
      </p:sp>
      <p:sp>
        <p:nvSpPr>
          <p:cNvPr id="272" name="TextBox 17"/>
          <p:cNvSpPr txBox="1"/>
          <p:nvPr/>
        </p:nvSpPr>
        <p:spPr>
          <a:xfrm>
            <a:off x="63058" y="56374"/>
            <a:ext cx="3205158" cy="4343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2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t>ВСЕРОССИЙСКИЙ ФОРУМ</a:t>
            </a:r>
            <a:endParaRPr>
              <a:latin typeface="+mj-lt"/>
              <a:ea typeface="+mj-ea"/>
              <a:cs typeface="+mj-cs"/>
              <a:sym typeface="Calibri"/>
            </a:endParaRPr>
          </a:p>
          <a:p>
            <a:pPr>
              <a:defRPr sz="12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t>СТАРТАП-СТУДИЙ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01B25599-AE42-5A46-8DCF-C17FE830910F}"/>
              </a:ext>
            </a:extLst>
          </p:cNvPr>
          <p:cNvSpPr txBox="1"/>
          <p:nvPr/>
        </p:nvSpPr>
        <p:spPr>
          <a:xfrm>
            <a:off x="3301584" y="3248081"/>
            <a:ext cx="6663126" cy="36933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endParaRPr lang="ru-RU" dirty="0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752A3537-60BA-3E40-8ED8-23A49A9BD98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819934" y="2286562"/>
            <a:ext cx="720000" cy="720000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723746D4-9EF1-2C43-9498-4F3DB34EFF4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229203" y="4674799"/>
            <a:ext cx="720000" cy="720000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9EA02496-4775-1547-8A31-5D653F80FDB1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9110621" y="4674799"/>
            <a:ext cx="720000" cy="720000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1AA8EEFF-D2C4-434F-A4E2-70A8251207B0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9036872" y="5896157"/>
            <a:ext cx="720000" cy="720000"/>
          </a:xfrm>
          <a:prstGeom prst="rect">
            <a:avLst/>
          </a:prstGeom>
        </p:spPr>
      </p:pic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3F6852BB-9982-4042-A3C5-56171FE3DE3D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6818145" y="5896157"/>
            <a:ext cx="720000" cy="720000"/>
          </a:xfrm>
          <a:prstGeom prst="rect">
            <a:avLst/>
          </a:prstGeom>
        </p:spPr>
      </p:pic>
      <p:pic>
        <p:nvPicPr>
          <p:cNvPr id="26" name="Рисунок 25">
            <a:extLst>
              <a:ext uri="{FF2B5EF4-FFF2-40B4-BE49-F238E27FC236}">
                <a16:creationId xmlns:a16="http://schemas.microsoft.com/office/drawing/2014/main" id="{640F9D02-5841-DF46-8F49-DFD0F563EE66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5708781" y="5896157"/>
            <a:ext cx="720000" cy="720000"/>
          </a:xfrm>
          <a:prstGeom prst="rect">
            <a:avLst/>
          </a:prstGeom>
        </p:spPr>
      </p:pic>
      <p:pic>
        <p:nvPicPr>
          <p:cNvPr id="28" name="Рисунок 27">
            <a:extLst>
              <a:ext uri="{FF2B5EF4-FFF2-40B4-BE49-F238E27FC236}">
                <a16:creationId xmlns:a16="http://schemas.microsoft.com/office/drawing/2014/main" id="{6E4F0C18-06F5-ED48-97D4-43E62381DFFD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5754875" y="4674799"/>
            <a:ext cx="720000" cy="720000"/>
          </a:xfrm>
          <a:prstGeom prst="rect">
            <a:avLst/>
          </a:prstGeom>
        </p:spPr>
      </p:pic>
      <p:pic>
        <p:nvPicPr>
          <p:cNvPr id="30" name="Рисунок 29">
            <a:extLst>
              <a:ext uri="{FF2B5EF4-FFF2-40B4-BE49-F238E27FC236}">
                <a16:creationId xmlns:a16="http://schemas.microsoft.com/office/drawing/2014/main" id="{26C9E867-F746-3745-BE80-EE22B9CB1A83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4636293" y="4674799"/>
            <a:ext cx="720000" cy="720000"/>
          </a:xfrm>
          <a:prstGeom prst="rect">
            <a:avLst/>
          </a:prstGeom>
        </p:spPr>
      </p:pic>
      <p:pic>
        <p:nvPicPr>
          <p:cNvPr id="32" name="Рисунок 31">
            <a:extLst>
              <a:ext uri="{FF2B5EF4-FFF2-40B4-BE49-F238E27FC236}">
                <a16:creationId xmlns:a16="http://schemas.microsoft.com/office/drawing/2014/main" id="{9C201C12-7384-0E46-9A70-C0C1D5254240}"/>
              </a:ext>
            </a:extLst>
          </p:cNvPr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>
            <a:off x="2380691" y="5896157"/>
            <a:ext cx="720000" cy="720000"/>
          </a:xfrm>
          <a:prstGeom prst="rect">
            <a:avLst/>
          </a:prstGeom>
        </p:spPr>
      </p:pic>
      <p:pic>
        <p:nvPicPr>
          <p:cNvPr id="34" name="Рисунок 33">
            <a:extLst>
              <a:ext uri="{FF2B5EF4-FFF2-40B4-BE49-F238E27FC236}">
                <a16:creationId xmlns:a16="http://schemas.microsoft.com/office/drawing/2014/main" id="{BB5FE5E2-4639-2143-92C6-724C53A3101C}"/>
              </a:ext>
            </a:extLst>
          </p:cNvPr>
          <p:cNvPicPr>
            <a:picLocks noChangeAspect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1"/>
              </a:ext>
            </a:extLst>
          </a:blip>
          <a:stretch>
            <a:fillRect/>
          </a:stretch>
        </p:blipFill>
        <p:spPr>
          <a:xfrm>
            <a:off x="2399129" y="4674799"/>
            <a:ext cx="720000" cy="720000"/>
          </a:xfrm>
          <a:prstGeom prst="rect">
            <a:avLst/>
          </a:prstGeom>
        </p:spPr>
      </p:pic>
      <p:pic>
        <p:nvPicPr>
          <p:cNvPr id="36" name="Рисунок 35">
            <a:extLst>
              <a:ext uri="{FF2B5EF4-FFF2-40B4-BE49-F238E27FC236}">
                <a16:creationId xmlns:a16="http://schemas.microsoft.com/office/drawing/2014/main" id="{515EFAE0-EA3F-D04D-8DD9-60328ADB180D}"/>
              </a:ext>
            </a:extLst>
          </p:cNvPr>
          <p:cNvPicPr>
            <a:picLocks noChangeAspect="1"/>
          </p:cNvPicPr>
          <p:nvPr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3"/>
              </a:ext>
            </a:extLst>
          </a:blip>
          <a:stretch>
            <a:fillRect/>
          </a:stretch>
        </p:blipFill>
        <p:spPr>
          <a:xfrm>
            <a:off x="166432" y="2286562"/>
            <a:ext cx="720000" cy="720000"/>
          </a:xfrm>
          <a:prstGeom prst="rect">
            <a:avLst/>
          </a:prstGeom>
        </p:spPr>
      </p:pic>
      <p:pic>
        <p:nvPicPr>
          <p:cNvPr id="38" name="Рисунок 37">
            <a:extLst>
              <a:ext uri="{FF2B5EF4-FFF2-40B4-BE49-F238E27FC236}">
                <a16:creationId xmlns:a16="http://schemas.microsoft.com/office/drawing/2014/main" id="{40E7B349-DDDF-B64B-A0E0-95FFF5B4D91A}"/>
              </a:ext>
            </a:extLst>
          </p:cNvPr>
          <p:cNvPicPr>
            <a:picLocks noChangeAspect="1"/>
          </p:cNvPicPr>
          <p:nvPr/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5"/>
              </a:ext>
            </a:extLst>
          </a:blip>
          <a:stretch>
            <a:fillRect/>
          </a:stretch>
        </p:blipFill>
        <p:spPr>
          <a:xfrm>
            <a:off x="1280547" y="4674799"/>
            <a:ext cx="720000" cy="720000"/>
          </a:xfrm>
          <a:prstGeom prst="rect">
            <a:avLst/>
          </a:prstGeom>
        </p:spPr>
      </p:pic>
      <p:pic>
        <p:nvPicPr>
          <p:cNvPr id="40" name="Рисунок 39">
            <a:extLst>
              <a:ext uri="{FF2B5EF4-FFF2-40B4-BE49-F238E27FC236}">
                <a16:creationId xmlns:a16="http://schemas.microsoft.com/office/drawing/2014/main" id="{25434EEE-5386-3941-BAE6-F9F64FA68324}"/>
              </a:ext>
            </a:extLst>
          </p:cNvPr>
          <p:cNvPicPr>
            <a:picLocks noChangeAspect="1"/>
          </p:cNvPicPr>
          <p:nvPr/>
        </p:nvPicPr>
        <p:blipFill>
          <a:blip r:embed="rId2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7"/>
              </a:ext>
            </a:extLst>
          </a:blip>
          <a:stretch>
            <a:fillRect/>
          </a:stretch>
        </p:blipFill>
        <p:spPr>
          <a:xfrm>
            <a:off x="11347789" y="4674799"/>
            <a:ext cx="720000" cy="720000"/>
          </a:xfrm>
          <a:prstGeom prst="rect">
            <a:avLst/>
          </a:prstGeom>
        </p:spPr>
      </p:pic>
      <p:pic>
        <p:nvPicPr>
          <p:cNvPr id="42" name="Рисунок 41">
            <a:extLst>
              <a:ext uri="{FF2B5EF4-FFF2-40B4-BE49-F238E27FC236}">
                <a16:creationId xmlns:a16="http://schemas.microsoft.com/office/drawing/2014/main" id="{615252E1-BB86-4C41-A320-2F005715B2B6}"/>
              </a:ext>
            </a:extLst>
          </p:cNvPr>
          <p:cNvPicPr>
            <a:picLocks noChangeAspect="1"/>
          </p:cNvPicPr>
          <p:nvPr/>
        </p:nvPicPr>
        <p:blipFill>
          <a:blip r:embed="rId2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9"/>
              </a:ext>
            </a:extLst>
          </a:blip>
          <a:stretch>
            <a:fillRect/>
          </a:stretch>
        </p:blipFill>
        <p:spPr>
          <a:xfrm>
            <a:off x="7927508" y="5896157"/>
            <a:ext cx="720000" cy="720000"/>
          </a:xfrm>
          <a:prstGeom prst="rect">
            <a:avLst/>
          </a:prstGeom>
        </p:spPr>
      </p:pic>
      <p:pic>
        <p:nvPicPr>
          <p:cNvPr id="44" name="Рисунок 43">
            <a:extLst>
              <a:ext uri="{FF2B5EF4-FFF2-40B4-BE49-F238E27FC236}">
                <a16:creationId xmlns:a16="http://schemas.microsoft.com/office/drawing/2014/main" id="{6DE60057-E664-7D46-9BE0-1B18A1CF66CE}"/>
              </a:ext>
            </a:extLst>
          </p:cNvPr>
          <p:cNvPicPr>
            <a:picLocks noChangeAspect="1"/>
          </p:cNvPicPr>
          <p:nvPr/>
        </p:nvPicPr>
        <p:blipFill>
          <a:blip r:embed="rId30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1"/>
              </a:ext>
            </a:extLst>
          </a:blip>
          <a:stretch>
            <a:fillRect/>
          </a:stretch>
        </p:blipFill>
        <p:spPr>
          <a:xfrm>
            <a:off x="4599417" y="5896157"/>
            <a:ext cx="720000" cy="720000"/>
          </a:xfrm>
          <a:prstGeom prst="rect">
            <a:avLst/>
          </a:prstGeom>
        </p:spPr>
      </p:pic>
      <p:pic>
        <p:nvPicPr>
          <p:cNvPr id="46" name="Рисунок 45">
            <a:extLst>
              <a:ext uri="{FF2B5EF4-FFF2-40B4-BE49-F238E27FC236}">
                <a16:creationId xmlns:a16="http://schemas.microsoft.com/office/drawing/2014/main" id="{A6467AC9-E10E-9A4D-B78C-7940999A37CB}"/>
              </a:ext>
            </a:extLst>
          </p:cNvPr>
          <p:cNvPicPr>
            <a:picLocks noChangeAspect="1"/>
          </p:cNvPicPr>
          <p:nvPr/>
        </p:nvPicPr>
        <p:blipFill>
          <a:blip r:embed="rId3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3"/>
              </a:ext>
            </a:extLst>
          </a:blip>
          <a:stretch>
            <a:fillRect/>
          </a:stretch>
        </p:blipFill>
        <p:spPr>
          <a:xfrm>
            <a:off x="7992039" y="4674799"/>
            <a:ext cx="720000" cy="720000"/>
          </a:xfrm>
          <a:prstGeom prst="rect">
            <a:avLst/>
          </a:prstGeom>
        </p:spPr>
      </p:pic>
      <p:pic>
        <p:nvPicPr>
          <p:cNvPr id="48" name="Рисунок 47">
            <a:extLst>
              <a:ext uri="{FF2B5EF4-FFF2-40B4-BE49-F238E27FC236}">
                <a16:creationId xmlns:a16="http://schemas.microsoft.com/office/drawing/2014/main" id="{14778862-8589-6C49-94B3-7695ECA3EA82}"/>
              </a:ext>
            </a:extLst>
          </p:cNvPr>
          <p:cNvPicPr>
            <a:picLocks noChangeAspect="1"/>
          </p:cNvPicPr>
          <p:nvPr/>
        </p:nvPicPr>
        <p:blipFill>
          <a:blip r:embed="rId3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5"/>
              </a:ext>
            </a:extLst>
          </a:blip>
          <a:stretch>
            <a:fillRect/>
          </a:stretch>
        </p:blipFill>
        <p:spPr>
          <a:xfrm>
            <a:off x="6873457" y="4674799"/>
            <a:ext cx="720000" cy="720000"/>
          </a:xfrm>
          <a:prstGeom prst="rect">
            <a:avLst/>
          </a:prstGeom>
        </p:spPr>
      </p:pic>
      <p:pic>
        <p:nvPicPr>
          <p:cNvPr id="50" name="Рисунок 49">
            <a:extLst>
              <a:ext uri="{FF2B5EF4-FFF2-40B4-BE49-F238E27FC236}">
                <a16:creationId xmlns:a16="http://schemas.microsoft.com/office/drawing/2014/main" id="{AA85598A-12DD-154D-AE0E-53E45274E093}"/>
              </a:ext>
            </a:extLst>
          </p:cNvPr>
          <p:cNvPicPr>
            <a:picLocks noChangeAspect="1"/>
          </p:cNvPicPr>
          <p:nvPr/>
        </p:nvPicPr>
        <p:blipFill>
          <a:blip r:embed="rId3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7"/>
              </a:ext>
            </a:extLst>
          </a:blip>
          <a:stretch>
            <a:fillRect/>
          </a:stretch>
        </p:blipFill>
        <p:spPr>
          <a:xfrm>
            <a:off x="3517711" y="4674799"/>
            <a:ext cx="720000" cy="720000"/>
          </a:xfrm>
          <a:prstGeom prst="rect">
            <a:avLst/>
          </a:prstGeom>
        </p:spPr>
      </p:pic>
      <p:pic>
        <p:nvPicPr>
          <p:cNvPr id="52" name="Рисунок 51">
            <a:extLst>
              <a:ext uri="{FF2B5EF4-FFF2-40B4-BE49-F238E27FC236}">
                <a16:creationId xmlns:a16="http://schemas.microsoft.com/office/drawing/2014/main" id="{7CB11676-D892-8749-AF8E-1C1F454BAEFD}"/>
              </a:ext>
            </a:extLst>
          </p:cNvPr>
          <p:cNvPicPr>
            <a:picLocks noChangeAspect="1"/>
          </p:cNvPicPr>
          <p:nvPr/>
        </p:nvPicPr>
        <p:blipFill>
          <a:blip r:embed="rId3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9"/>
              </a:ext>
            </a:extLst>
          </a:blip>
          <a:stretch>
            <a:fillRect/>
          </a:stretch>
        </p:blipFill>
        <p:spPr>
          <a:xfrm>
            <a:off x="3490054" y="5896157"/>
            <a:ext cx="720000" cy="720000"/>
          </a:xfrm>
          <a:prstGeom prst="rect">
            <a:avLst/>
          </a:prstGeom>
        </p:spPr>
      </p:pic>
      <p:pic>
        <p:nvPicPr>
          <p:cNvPr id="54" name="Рисунок 53">
            <a:extLst>
              <a:ext uri="{FF2B5EF4-FFF2-40B4-BE49-F238E27FC236}">
                <a16:creationId xmlns:a16="http://schemas.microsoft.com/office/drawing/2014/main" id="{9A4D41EB-B953-CE43-AF05-3C520C8D5B2E}"/>
              </a:ext>
            </a:extLst>
          </p:cNvPr>
          <p:cNvPicPr>
            <a:picLocks noChangeAspect="1"/>
          </p:cNvPicPr>
          <p:nvPr/>
        </p:nvPicPr>
        <p:blipFill>
          <a:blip r:embed="rId40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1"/>
              </a:ext>
            </a:extLst>
          </a:blip>
          <a:stretch>
            <a:fillRect/>
          </a:stretch>
        </p:blipFill>
        <p:spPr>
          <a:xfrm>
            <a:off x="1271328" y="5896157"/>
            <a:ext cx="720000" cy="720000"/>
          </a:xfrm>
          <a:prstGeom prst="rect">
            <a:avLst/>
          </a:prstGeom>
        </p:spPr>
      </p:pic>
      <p:pic>
        <p:nvPicPr>
          <p:cNvPr id="56" name="Рисунок 55">
            <a:extLst>
              <a:ext uri="{FF2B5EF4-FFF2-40B4-BE49-F238E27FC236}">
                <a16:creationId xmlns:a16="http://schemas.microsoft.com/office/drawing/2014/main" id="{BB5EC452-92DB-E24C-B6EE-0C85BFAB6566}"/>
              </a:ext>
            </a:extLst>
          </p:cNvPr>
          <p:cNvPicPr>
            <a:picLocks noChangeAspect="1"/>
          </p:cNvPicPr>
          <p:nvPr/>
        </p:nvPicPr>
        <p:blipFill>
          <a:blip r:embed="rId4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3"/>
              </a:ext>
            </a:extLst>
          </a:blip>
          <a:stretch>
            <a:fillRect/>
          </a:stretch>
        </p:blipFill>
        <p:spPr>
          <a:xfrm>
            <a:off x="161965" y="5896157"/>
            <a:ext cx="720000" cy="720000"/>
          </a:xfrm>
          <a:prstGeom prst="rect">
            <a:avLst/>
          </a:prstGeom>
        </p:spPr>
      </p:pic>
      <p:pic>
        <p:nvPicPr>
          <p:cNvPr id="58" name="Рисунок 57">
            <a:extLst>
              <a:ext uri="{FF2B5EF4-FFF2-40B4-BE49-F238E27FC236}">
                <a16:creationId xmlns:a16="http://schemas.microsoft.com/office/drawing/2014/main" id="{1B9DAF1C-2236-9B4C-881F-EBB1CB7FF338}"/>
              </a:ext>
            </a:extLst>
          </p:cNvPr>
          <p:cNvPicPr>
            <a:picLocks noChangeAspect="1"/>
          </p:cNvPicPr>
          <p:nvPr/>
        </p:nvPicPr>
        <p:blipFill>
          <a:blip r:embed="rId4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5"/>
              </a:ext>
            </a:extLst>
          </a:blip>
          <a:stretch>
            <a:fillRect/>
          </a:stretch>
        </p:blipFill>
        <p:spPr>
          <a:xfrm>
            <a:off x="1275349" y="2286562"/>
            <a:ext cx="720000" cy="720000"/>
          </a:xfrm>
          <a:prstGeom prst="rect">
            <a:avLst/>
          </a:prstGeom>
        </p:spPr>
      </p:pic>
      <p:pic>
        <p:nvPicPr>
          <p:cNvPr id="60" name="Рисунок 59">
            <a:extLst>
              <a:ext uri="{FF2B5EF4-FFF2-40B4-BE49-F238E27FC236}">
                <a16:creationId xmlns:a16="http://schemas.microsoft.com/office/drawing/2014/main" id="{EFF6D61E-A9A5-234D-B9A7-05F1D699E0F3}"/>
              </a:ext>
            </a:extLst>
          </p:cNvPr>
          <p:cNvPicPr>
            <a:picLocks noChangeAspect="1"/>
          </p:cNvPicPr>
          <p:nvPr/>
        </p:nvPicPr>
        <p:blipFill>
          <a:blip r:embed="rId4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7"/>
              </a:ext>
            </a:extLst>
          </a:blip>
          <a:stretch>
            <a:fillRect/>
          </a:stretch>
        </p:blipFill>
        <p:spPr>
          <a:xfrm>
            <a:off x="10146685" y="3468663"/>
            <a:ext cx="720000" cy="720000"/>
          </a:xfrm>
          <a:prstGeom prst="rect">
            <a:avLst/>
          </a:prstGeom>
        </p:spPr>
      </p:pic>
      <p:pic>
        <p:nvPicPr>
          <p:cNvPr id="62" name="Рисунок 61">
            <a:extLst>
              <a:ext uri="{FF2B5EF4-FFF2-40B4-BE49-F238E27FC236}">
                <a16:creationId xmlns:a16="http://schemas.microsoft.com/office/drawing/2014/main" id="{26561CEF-8CD4-1041-A095-505C0CCA9495}"/>
              </a:ext>
            </a:extLst>
          </p:cNvPr>
          <p:cNvPicPr>
            <a:picLocks noChangeAspect="1"/>
          </p:cNvPicPr>
          <p:nvPr/>
        </p:nvPicPr>
        <p:blipFill>
          <a:blip r:embed="rId4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9"/>
              </a:ext>
            </a:extLst>
          </a:blip>
          <a:stretch>
            <a:fillRect/>
          </a:stretch>
        </p:blipFill>
        <p:spPr>
          <a:xfrm>
            <a:off x="11255600" y="5896157"/>
            <a:ext cx="720000" cy="720000"/>
          </a:xfrm>
          <a:prstGeom prst="rect">
            <a:avLst/>
          </a:prstGeom>
        </p:spPr>
      </p:pic>
      <p:pic>
        <p:nvPicPr>
          <p:cNvPr id="256" name="Рисунок 255">
            <a:extLst>
              <a:ext uri="{FF2B5EF4-FFF2-40B4-BE49-F238E27FC236}">
                <a16:creationId xmlns:a16="http://schemas.microsoft.com/office/drawing/2014/main" id="{CD5AEE66-4155-6143-B81D-B53FD416DCA7}"/>
              </a:ext>
            </a:extLst>
          </p:cNvPr>
          <p:cNvPicPr>
            <a:picLocks noChangeAspect="1"/>
          </p:cNvPicPr>
          <p:nvPr/>
        </p:nvPicPr>
        <p:blipFill>
          <a:blip r:embed="rId50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1"/>
              </a:ext>
            </a:extLst>
          </a:blip>
          <a:stretch>
            <a:fillRect/>
          </a:stretch>
        </p:blipFill>
        <p:spPr>
          <a:xfrm>
            <a:off x="7928851" y="3468663"/>
            <a:ext cx="720000" cy="720000"/>
          </a:xfrm>
          <a:prstGeom prst="rect">
            <a:avLst/>
          </a:prstGeom>
        </p:spPr>
      </p:pic>
      <p:pic>
        <p:nvPicPr>
          <p:cNvPr id="258" name="Рисунок 257">
            <a:extLst>
              <a:ext uri="{FF2B5EF4-FFF2-40B4-BE49-F238E27FC236}">
                <a16:creationId xmlns:a16="http://schemas.microsoft.com/office/drawing/2014/main" id="{9F0279B5-3951-2443-9C41-AE8480020169}"/>
              </a:ext>
            </a:extLst>
          </p:cNvPr>
          <p:cNvPicPr>
            <a:picLocks noChangeAspect="1"/>
          </p:cNvPicPr>
          <p:nvPr/>
        </p:nvPicPr>
        <p:blipFill>
          <a:blip r:embed="rId5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3"/>
              </a:ext>
            </a:extLst>
          </a:blip>
          <a:stretch>
            <a:fillRect/>
          </a:stretch>
        </p:blipFill>
        <p:spPr>
          <a:xfrm>
            <a:off x="10146236" y="5896157"/>
            <a:ext cx="720000" cy="720000"/>
          </a:xfrm>
          <a:prstGeom prst="rect">
            <a:avLst/>
          </a:prstGeom>
        </p:spPr>
      </p:pic>
      <p:pic>
        <p:nvPicPr>
          <p:cNvPr id="260" name="Рисунок 259">
            <a:extLst>
              <a:ext uri="{FF2B5EF4-FFF2-40B4-BE49-F238E27FC236}">
                <a16:creationId xmlns:a16="http://schemas.microsoft.com/office/drawing/2014/main" id="{45448DAE-B7D6-A947-867D-F8621738C040}"/>
              </a:ext>
            </a:extLst>
          </p:cNvPr>
          <p:cNvPicPr>
            <a:picLocks noChangeAspect="1"/>
          </p:cNvPicPr>
          <p:nvPr/>
        </p:nvPicPr>
        <p:blipFill>
          <a:blip r:embed="rId5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5"/>
              </a:ext>
            </a:extLst>
          </a:blip>
          <a:stretch>
            <a:fillRect/>
          </a:stretch>
        </p:blipFill>
        <p:spPr>
          <a:xfrm>
            <a:off x="6819934" y="3468663"/>
            <a:ext cx="720000" cy="720000"/>
          </a:xfrm>
          <a:prstGeom prst="rect">
            <a:avLst/>
          </a:prstGeom>
        </p:spPr>
      </p:pic>
      <p:pic>
        <p:nvPicPr>
          <p:cNvPr id="273" name="Рисунок 272">
            <a:extLst>
              <a:ext uri="{FF2B5EF4-FFF2-40B4-BE49-F238E27FC236}">
                <a16:creationId xmlns:a16="http://schemas.microsoft.com/office/drawing/2014/main" id="{CA40F775-E2E8-7F45-A2E1-2DD2C701FCF4}"/>
              </a:ext>
            </a:extLst>
          </p:cNvPr>
          <p:cNvPicPr>
            <a:picLocks noChangeAspect="1"/>
          </p:cNvPicPr>
          <p:nvPr/>
        </p:nvPicPr>
        <p:blipFill>
          <a:blip r:embed="rId5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7"/>
              </a:ext>
            </a:extLst>
          </a:blip>
          <a:stretch>
            <a:fillRect/>
          </a:stretch>
        </p:blipFill>
        <p:spPr>
          <a:xfrm>
            <a:off x="5711017" y="2286562"/>
            <a:ext cx="720000" cy="720000"/>
          </a:xfrm>
          <a:prstGeom prst="rect">
            <a:avLst/>
          </a:prstGeom>
        </p:spPr>
      </p:pic>
      <p:pic>
        <p:nvPicPr>
          <p:cNvPr id="275" name="Рисунок 274">
            <a:extLst>
              <a:ext uri="{FF2B5EF4-FFF2-40B4-BE49-F238E27FC236}">
                <a16:creationId xmlns:a16="http://schemas.microsoft.com/office/drawing/2014/main" id="{F3D66E65-1AEF-F34F-89B0-D03E9B2201B5}"/>
              </a:ext>
            </a:extLst>
          </p:cNvPr>
          <p:cNvPicPr>
            <a:picLocks noChangeAspect="1"/>
          </p:cNvPicPr>
          <p:nvPr/>
        </p:nvPicPr>
        <p:blipFill>
          <a:blip r:embed="rId5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9"/>
              </a:ext>
            </a:extLst>
          </a:blip>
          <a:stretch>
            <a:fillRect/>
          </a:stretch>
        </p:blipFill>
        <p:spPr>
          <a:xfrm>
            <a:off x="4602100" y="3468663"/>
            <a:ext cx="720000" cy="720000"/>
          </a:xfrm>
          <a:prstGeom prst="rect">
            <a:avLst/>
          </a:prstGeom>
        </p:spPr>
      </p:pic>
      <p:pic>
        <p:nvPicPr>
          <p:cNvPr id="277" name="Рисунок 276">
            <a:extLst>
              <a:ext uri="{FF2B5EF4-FFF2-40B4-BE49-F238E27FC236}">
                <a16:creationId xmlns:a16="http://schemas.microsoft.com/office/drawing/2014/main" id="{09EBFB11-BA12-7A42-AFC7-A3B5E4D23457}"/>
              </a:ext>
            </a:extLst>
          </p:cNvPr>
          <p:cNvPicPr>
            <a:picLocks noChangeAspect="1"/>
          </p:cNvPicPr>
          <p:nvPr/>
        </p:nvPicPr>
        <p:blipFill>
          <a:blip r:embed="rId60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1"/>
              </a:ext>
            </a:extLst>
          </a:blip>
          <a:stretch>
            <a:fillRect/>
          </a:stretch>
        </p:blipFill>
        <p:spPr>
          <a:xfrm>
            <a:off x="3493183" y="3468663"/>
            <a:ext cx="720000" cy="720000"/>
          </a:xfrm>
          <a:prstGeom prst="rect">
            <a:avLst/>
          </a:prstGeom>
        </p:spPr>
      </p:pic>
      <p:pic>
        <p:nvPicPr>
          <p:cNvPr id="279" name="Рисунок 278">
            <a:extLst>
              <a:ext uri="{FF2B5EF4-FFF2-40B4-BE49-F238E27FC236}">
                <a16:creationId xmlns:a16="http://schemas.microsoft.com/office/drawing/2014/main" id="{EF09D7BF-9CC2-384F-944B-02468DB14409}"/>
              </a:ext>
            </a:extLst>
          </p:cNvPr>
          <p:cNvPicPr>
            <a:picLocks noChangeAspect="1"/>
          </p:cNvPicPr>
          <p:nvPr/>
        </p:nvPicPr>
        <p:blipFill>
          <a:blip r:embed="rId6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3"/>
              </a:ext>
            </a:extLst>
          </a:blip>
          <a:stretch>
            <a:fillRect/>
          </a:stretch>
        </p:blipFill>
        <p:spPr>
          <a:xfrm>
            <a:off x="3493183" y="2286562"/>
            <a:ext cx="720000" cy="720000"/>
          </a:xfrm>
          <a:prstGeom prst="rect">
            <a:avLst/>
          </a:prstGeom>
        </p:spPr>
      </p:pic>
      <p:pic>
        <p:nvPicPr>
          <p:cNvPr id="281" name="Рисунок 280">
            <a:extLst>
              <a:ext uri="{FF2B5EF4-FFF2-40B4-BE49-F238E27FC236}">
                <a16:creationId xmlns:a16="http://schemas.microsoft.com/office/drawing/2014/main" id="{2D1FFF03-7628-4643-8A19-06843CB4A4E9}"/>
              </a:ext>
            </a:extLst>
          </p:cNvPr>
          <p:cNvPicPr>
            <a:picLocks noChangeAspect="1"/>
          </p:cNvPicPr>
          <p:nvPr/>
        </p:nvPicPr>
        <p:blipFill>
          <a:blip r:embed="rId6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5"/>
              </a:ext>
            </a:extLst>
          </a:blip>
          <a:stretch>
            <a:fillRect/>
          </a:stretch>
        </p:blipFill>
        <p:spPr>
          <a:xfrm>
            <a:off x="1275349" y="3468663"/>
            <a:ext cx="720000" cy="720000"/>
          </a:xfrm>
          <a:prstGeom prst="rect">
            <a:avLst/>
          </a:prstGeom>
        </p:spPr>
      </p:pic>
      <p:pic>
        <p:nvPicPr>
          <p:cNvPr id="283" name="Рисунок 282">
            <a:extLst>
              <a:ext uri="{FF2B5EF4-FFF2-40B4-BE49-F238E27FC236}">
                <a16:creationId xmlns:a16="http://schemas.microsoft.com/office/drawing/2014/main" id="{B7D14F38-73A0-FA4E-893D-A63EA67FE85C}"/>
              </a:ext>
            </a:extLst>
          </p:cNvPr>
          <p:cNvPicPr>
            <a:picLocks noChangeAspect="1"/>
          </p:cNvPicPr>
          <p:nvPr/>
        </p:nvPicPr>
        <p:blipFill>
          <a:blip r:embed="rId6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7"/>
              </a:ext>
            </a:extLst>
          </a:blip>
          <a:stretch>
            <a:fillRect/>
          </a:stretch>
        </p:blipFill>
        <p:spPr>
          <a:xfrm>
            <a:off x="166432" y="3468663"/>
            <a:ext cx="720000" cy="720000"/>
          </a:xfrm>
          <a:prstGeom prst="rect">
            <a:avLst/>
          </a:prstGeom>
        </p:spPr>
      </p:pic>
      <p:pic>
        <p:nvPicPr>
          <p:cNvPr id="285" name="Рисунок 284">
            <a:extLst>
              <a:ext uri="{FF2B5EF4-FFF2-40B4-BE49-F238E27FC236}">
                <a16:creationId xmlns:a16="http://schemas.microsoft.com/office/drawing/2014/main" id="{6473AFD8-7B16-2D46-96B8-56E2A6A09D82}"/>
              </a:ext>
            </a:extLst>
          </p:cNvPr>
          <p:cNvPicPr>
            <a:picLocks noChangeAspect="1"/>
          </p:cNvPicPr>
          <p:nvPr/>
        </p:nvPicPr>
        <p:blipFill>
          <a:blip r:embed="rId6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9"/>
              </a:ext>
            </a:extLst>
          </a:blip>
          <a:stretch>
            <a:fillRect/>
          </a:stretch>
        </p:blipFill>
        <p:spPr>
          <a:xfrm>
            <a:off x="9037768" y="3468663"/>
            <a:ext cx="720000" cy="720000"/>
          </a:xfrm>
          <a:prstGeom prst="rect">
            <a:avLst/>
          </a:prstGeom>
        </p:spPr>
      </p:pic>
      <p:pic>
        <p:nvPicPr>
          <p:cNvPr id="287" name="Рисунок 286">
            <a:extLst>
              <a:ext uri="{FF2B5EF4-FFF2-40B4-BE49-F238E27FC236}">
                <a16:creationId xmlns:a16="http://schemas.microsoft.com/office/drawing/2014/main" id="{2AA8D2F9-2F73-B44F-A19D-7A5285948182}"/>
              </a:ext>
            </a:extLst>
          </p:cNvPr>
          <p:cNvPicPr>
            <a:picLocks noChangeAspect="1"/>
          </p:cNvPicPr>
          <p:nvPr/>
        </p:nvPicPr>
        <p:blipFill>
          <a:blip r:embed="rId70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1"/>
              </a:ext>
            </a:extLst>
          </a:blip>
          <a:stretch>
            <a:fillRect/>
          </a:stretch>
        </p:blipFill>
        <p:spPr>
          <a:xfrm>
            <a:off x="11255598" y="3468663"/>
            <a:ext cx="720000" cy="720000"/>
          </a:xfrm>
          <a:prstGeom prst="rect">
            <a:avLst/>
          </a:prstGeom>
        </p:spPr>
      </p:pic>
      <p:pic>
        <p:nvPicPr>
          <p:cNvPr id="289" name="Рисунок 288">
            <a:extLst>
              <a:ext uri="{FF2B5EF4-FFF2-40B4-BE49-F238E27FC236}">
                <a16:creationId xmlns:a16="http://schemas.microsoft.com/office/drawing/2014/main" id="{F93E9D55-057E-0C43-A40F-CD50CF937D16}"/>
              </a:ext>
            </a:extLst>
          </p:cNvPr>
          <p:cNvPicPr>
            <a:picLocks noChangeAspect="1"/>
          </p:cNvPicPr>
          <p:nvPr/>
        </p:nvPicPr>
        <p:blipFill>
          <a:blip r:embed="rId7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3"/>
              </a:ext>
            </a:extLst>
          </a:blip>
          <a:stretch>
            <a:fillRect/>
          </a:stretch>
        </p:blipFill>
        <p:spPr>
          <a:xfrm>
            <a:off x="11255598" y="2286562"/>
            <a:ext cx="720000" cy="720000"/>
          </a:xfrm>
          <a:prstGeom prst="rect">
            <a:avLst/>
          </a:prstGeom>
        </p:spPr>
      </p:pic>
      <p:pic>
        <p:nvPicPr>
          <p:cNvPr id="291" name="Рисунок 290">
            <a:extLst>
              <a:ext uri="{FF2B5EF4-FFF2-40B4-BE49-F238E27FC236}">
                <a16:creationId xmlns:a16="http://schemas.microsoft.com/office/drawing/2014/main" id="{58783FAB-1B42-5A48-A8FC-49E6E9CAB0EC}"/>
              </a:ext>
            </a:extLst>
          </p:cNvPr>
          <p:cNvPicPr>
            <a:picLocks noChangeAspect="1"/>
          </p:cNvPicPr>
          <p:nvPr/>
        </p:nvPicPr>
        <p:blipFill>
          <a:blip r:embed="rId7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5"/>
              </a:ext>
            </a:extLst>
          </a:blip>
          <a:stretch>
            <a:fillRect/>
          </a:stretch>
        </p:blipFill>
        <p:spPr>
          <a:xfrm>
            <a:off x="10146685" y="2286562"/>
            <a:ext cx="720000" cy="720000"/>
          </a:xfrm>
          <a:prstGeom prst="rect">
            <a:avLst/>
          </a:prstGeom>
        </p:spPr>
      </p:pic>
      <p:pic>
        <p:nvPicPr>
          <p:cNvPr id="293" name="Рисунок 292">
            <a:extLst>
              <a:ext uri="{FF2B5EF4-FFF2-40B4-BE49-F238E27FC236}">
                <a16:creationId xmlns:a16="http://schemas.microsoft.com/office/drawing/2014/main" id="{A359837C-6670-0A47-8901-0BD86B6E926F}"/>
              </a:ext>
            </a:extLst>
          </p:cNvPr>
          <p:cNvPicPr>
            <a:picLocks noChangeAspect="1"/>
          </p:cNvPicPr>
          <p:nvPr/>
        </p:nvPicPr>
        <p:blipFill>
          <a:blip r:embed="rId7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7"/>
              </a:ext>
            </a:extLst>
          </a:blip>
          <a:stretch>
            <a:fillRect/>
          </a:stretch>
        </p:blipFill>
        <p:spPr>
          <a:xfrm>
            <a:off x="7928851" y="2286562"/>
            <a:ext cx="720000" cy="720000"/>
          </a:xfrm>
          <a:prstGeom prst="rect">
            <a:avLst/>
          </a:prstGeom>
        </p:spPr>
      </p:pic>
      <p:pic>
        <p:nvPicPr>
          <p:cNvPr id="295" name="Рисунок 294">
            <a:extLst>
              <a:ext uri="{FF2B5EF4-FFF2-40B4-BE49-F238E27FC236}">
                <a16:creationId xmlns:a16="http://schemas.microsoft.com/office/drawing/2014/main" id="{7282A73B-9E93-F444-A4A4-52AF2F7C2A65}"/>
              </a:ext>
            </a:extLst>
          </p:cNvPr>
          <p:cNvPicPr>
            <a:picLocks noChangeAspect="1"/>
          </p:cNvPicPr>
          <p:nvPr/>
        </p:nvPicPr>
        <p:blipFill>
          <a:blip r:embed="rId7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9"/>
              </a:ext>
            </a:extLst>
          </a:blip>
          <a:stretch>
            <a:fillRect/>
          </a:stretch>
        </p:blipFill>
        <p:spPr>
          <a:xfrm>
            <a:off x="9037768" y="2286562"/>
            <a:ext cx="720000" cy="720000"/>
          </a:xfrm>
          <a:prstGeom prst="rect">
            <a:avLst/>
          </a:prstGeom>
        </p:spPr>
      </p:pic>
      <p:pic>
        <p:nvPicPr>
          <p:cNvPr id="297" name="Рисунок 296">
            <a:extLst>
              <a:ext uri="{FF2B5EF4-FFF2-40B4-BE49-F238E27FC236}">
                <a16:creationId xmlns:a16="http://schemas.microsoft.com/office/drawing/2014/main" id="{13787912-214D-7140-91DD-D4E624ACD08B}"/>
              </a:ext>
            </a:extLst>
          </p:cNvPr>
          <p:cNvPicPr>
            <a:picLocks noChangeAspect="1"/>
          </p:cNvPicPr>
          <p:nvPr/>
        </p:nvPicPr>
        <p:blipFill>
          <a:blip r:embed="rId80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1"/>
              </a:ext>
            </a:extLst>
          </a:blip>
          <a:stretch>
            <a:fillRect/>
          </a:stretch>
        </p:blipFill>
        <p:spPr>
          <a:xfrm>
            <a:off x="161965" y="4674799"/>
            <a:ext cx="720000" cy="720000"/>
          </a:xfrm>
          <a:prstGeom prst="rect">
            <a:avLst/>
          </a:prstGeom>
        </p:spPr>
      </p:pic>
      <p:pic>
        <p:nvPicPr>
          <p:cNvPr id="299" name="Рисунок 298">
            <a:extLst>
              <a:ext uri="{FF2B5EF4-FFF2-40B4-BE49-F238E27FC236}">
                <a16:creationId xmlns:a16="http://schemas.microsoft.com/office/drawing/2014/main" id="{7F87D60A-81BA-914E-AFE3-B2DB0F1D1B96}"/>
              </a:ext>
            </a:extLst>
          </p:cNvPr>
          <p:cNvPicPr>
            <a:picLocks noChangeAspect="1"/>
          </p:cNvPicPr>
          <p:nvPr/>
        </p:nvPicPr>
        <p:blipFill>
          <a:blip r:embed="rId8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3"/>
              </a:ext>
            </a:extLst>
          </a:blip>
          <a:stretch>
            <a:fillRect/>
          </a:stretch>
        </p:blipFill>
        <p:spPr>
          <a:xfrm>
            <a:off x="2384266" y="3468663"/>
            <a:ext cx="720000" cy="720000"/>
          </a:xfrm>
          <a:prstGeom prst="rect">
            <a:avLst/>
          </a:prstGeom>
        </p:spPr>
      </p:pic>
      <p:pic>
        <p:nvPicPr>
          <p:cNvPr id="301" name="Рисунок 300">
            <a:extLst>
              <a:ext uri="{FF2B5EF4-FFF2-40B4-BE49-F238E27FC236}">
                <a16:creationId xmlns:a16="http://schemas.microsoft.com/office/drawing/2014/main" id="{4E734ADF-3654-8142-BC2F-F5BE24E2F98A}"/>
              </a:ext>
            </a:extLst>
          </p:cNvPr>
          <p:cNvPicPr>
            <a:picLocks noChangeAspect="1"/>
          </p:cNvPicPr>
          <p:nvPr/>
        </p:nvPicPr>
        <p:blipFill>
          <a:blip r:embed="rId8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5"/>
              </a:ext>
            </a:extLst>
          </a:blip>
          <a:stretch>
            <a:fillRect/>
          </a:stretch>
        </p:blipFill>
        <p:spPr>
          <a:xfrm>
            <a:off x="2384266" y="2286562"/>
            <a:ext cx="720000" cy="720000"/>
          </a:xfrm>
          <a:prstGeom prst="rect">
            <a:avLst/>
          </a:prstGeom>
        </p:spPr>
      </p:pic>
      <p:pic>
        <p:nvPicPr>
          <p:cNvPr id="303" name="Рисунок 302">
            <a:extLst>
              <a:ext uri="{FF2B5EF4-FFF2-40B4-BE49-F238E27FC236}">
                <a16:creationId xmlns:a16="http://schemas.microsoft.com/office/drawing/2014/main" id="{B88BB76D-B219-BB42-8350-50BAA85513F6}"/>
              </a:ext>
            </a:extLst>
          </p:cNvPr>
          <p:cNvPicPr>
            <a:picLocks noChangeAspect="1"/>
          </p:cNvPicPr>
          <p:nvPr/>
        </p:nvPicPr>
        <p:blipFill>
          <a:blip r:embed="rId8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7"/>
              </a:ext>
            </a:extLst>
          </a:blip>
          <a:stretch>
            <a:fillRect/>
          </a:stretch>
        </p:blipFill>
        <p:spPr>
          <a:xfrm>
            <a:off x="4602100" y="2286562"/>
            <a:ext cx="720000" cy="720000"/>
          </a:xfrm>
          <a:prstGeom prst="rect">
            <a:avLst/>
          </a:prstGeom>
        </p:spPr>
      </p:pic>
      <p:pic>
        <p:nvPicPr>
          <p:cNvPr id="305" name="Рисунок 304">
            <a:extLst>
              <a:ext uri="{FF2B5EF4-FFF2-40B4-BE49-F238E27FC236}">
                <a16:creationId xmlns:a16="http://schemas.microsoft.com/office/drawing/2014/main" id="{EAB59F75-9FFE-B845-9604-AC865BE3628B}"/>
              </a:ext>
            </a:extLst>
          </p:cNvPr>
          <p:cNvPicPr>
            <a:picLocks noChangeAspect="1"/>
          </p:cNvPicPr>
          <p:nvPr/>
        </p:nvPicPr>
        <p:blipFill>
          <a:blip r:embed="rId8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9"/>
              </a:ext>
            </a:extLst>
          </a:blip>
          <a:stretch>
            <a:fillRect/>
          </a:stretch>
        </p:blipFill>
        <p:spPr>
          <a:xfrm>
            <a:off x="5711017" y="3468663"/>
            <a:ext cx="720000" cy="72000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362139" y="1647731"/>
            <a:ext cx="11072388" cy="507830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ru-RU" sz="2400" dirty="0"/>
              <a:t>Предложена идея проекта и концепция ее реализации, сформулирована и проверена гипотеза о востребованности продукта, проведено проблемное интервью, на основе которого определена целевая аудитория, определен потенциал рынка и основные конкуренты, построена и уточнена бизнес модель, сформулировано ценностное предложение, построена карта пути клиента, оценены ключевые экономические показатели проекта, подготовлена презентация для представления проекта потенциальным партнерам и инвесторам. Уровень готовности продукта TRL: "TRL 1 - разработана идея проекта"</a:t>
            </a:r>
            <a:endParaRPr kumimoji="0" lang="ru-RU" sz="24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sym typeface="Helvetica"/>
            </a:endParaRPr>
          </a:p>
        </p:txBody>
      </p:sp>
    </p:spTree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" name="Текст 2"/>
          <p:cNvSpPr txBox="1"/>
          <p:nvPr/>
        </p:nvSpPr>
        <p:spPr>
          <a:xfrm>
            <a:off x="1008028" y="573027"/>
            <a:ext cx="4831212" cy="45293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normAutofit/>
          </a:bodyPr>
          <a:lstStyle/>
          <a:p>
            <a:pPr>
              <a:defRPr sz="72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endParaRPr dirty="0"/>
          </a:p>
          <a:p>
            <a:pPr>
              <a:defRPr sz="24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endParaRPr dirty="0"/>
          </a:p>
          <a:p>
            <a:pPr>
              <a:lnSpc>
                <a:spcPct val="150000"/>
              </a:lnSpc>
              <a:defRPr sz="23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dirty="0">
              <a:latin typeface="Gilroy-ExtraBold"/>
              <a:ea typeface="Gilroy-ExtraBold"/>
              <a:cs typeface="Gilroy-ExtraBold"/>
              <a:sym typeface="Gilroy-ExtraBold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0" y="-9055"/>
            <a:ext cx="2321503" cy="64632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3600" b="0" i="0" u="none" strike="noStrike" cap="none" spc="0" normalizeH="0" baseline="0" dirty="0">
                <a:ln>
                  <a:noFill/>
                </a:ln>
                <a:solidFill>
                  <a:srgbClr val="8F00FF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Команда 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80434" y="2489670"/>
            <a:ext cx="2743200" cy="369328"/>
          </a:xfrm>
          <a:prstGeom prst="rect">
            <a:avLst/>
          </a:prstGeom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dirty="0">
                <a:solidFill>
                  <a:schemeClr val="bg1"/>
                </a:solidFill>
              </a:rPr>
              <a:t>Панкратова Оксана </a:t>
            </a: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sym typeface="Helvetica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424403" y="642666"/>
            <a:ext cx="2598345" cy="369328"/>
          </a:xfrm>
          <a:prstGeom prst="rect">
            <a:avLst/>
          </a:prstGeom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dirty="0" err="1"/>
              <a:t>Минебаева</a:t>
            </a:r>
            <a:r>
              <a:rPr lang="ru-RU" dirty="0"/>
              <a:t> </a:t>
            </a:r>
            <a:r>
              <a:rPr lang="ru-RU" dirty="0" err="1"/>
              <a:t>Сембель</a:t>
            </a: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313872" y="4526732"/>
            <a:ext cx="2824681" cy="369328"/>
          </a:xfrm>
          <a:prstGeom prst="rect">
            <a:avLst/>
          </a:prstGeom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1800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Тимирбулатова Карина 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654297" y="4649753"/>
            <a:ext cx="2652666" cy="369328"/>
          </a:xfrm>
          <a:prstGeom prst="rect">
            <a:avLst/>
          </a:prstGeom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1800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Павлова Александра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886689" y="2484081"/>
            <a:ext cx="2366770" cy="369328"/>
          </a:xfrm>
          <a:prstGeom prst="rect">
            <a:avLst/>
          </a:prstGeom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1800" b="0" i="0" u="none" strike="noStrike" cap="none" spc="0" normalizeH="0" baseline="0" dirty="0" err="1">
                <a:ln>
                  <a:noFill/>
                </a:ln>
                <a:solidFill>
                  <a:schemeClr val="bg1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Яшкова</a:t>
            </a:r>
            <a:r>
              <a:rPr kumimoji="0" lang="ru-RU" sz="1800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 Ксения </a:t>
            </a:r>
          </a:p>
        </p:txBody>
      </p:sp>
    </p:spTree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#FCAF17 RGB 252 175 23  CMYK 0 37 91 0"/>
          <p:cNvSpPr txBox="1"/>
          <p:nvPr/>
        </p:nvSpPr>
        <p:spPr>
          <a:xfrm>
            <a:off x="7695479" y="4413787"/>
            <a:ext cx="1841914" cy="88391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/>
          <a:p>
            <a:pPr>
              <a:defRPr>
                <a:solidFill>
                  <a:srgbClr val="FFFFFF"/>
                </a:solidFill>
                <a:latin typeface="Gilroy-Regular"/>
                <a:ea typeface="Gilroy-Regular"/>
                <a:cs typeface="Gilroy-Regular"/>
                <a:sym typeface="Gilroy-Regular"/>
              </a:defRPr>
            </a:pPr>
            <a:r>
              <a:t>#FCAF17</a:t>
            </a:r>
            <a:br/>
            <a:br/>
            <a:endParaRPr/>
          </a:p>
        </p:txBody>
      </p:sp>
      <p:sp>
        <p:nvSpPr>
          <p:cNvPr id="280" name="#B5D8E1 RGB 181 216 225  CMYK 27 6 9 0"/>
          <p:cNvSpPr txBox="1"/>
          <p:nvPr/>
        </p:nvSpPr>
        <p:spPr>
          <a:xfrm>
            <a:off x="110819" y="4426488"/>
            <a:ext cx="2916678" cy="88391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/>
          <a:p>
            <a:pPr>
              <a:defRPr>
                <a:solidFill>
                  <a:srgbClr val="FFFFFF"/>
                </a:solidFill>
                <a:latin typeface="Gilroy-Regular"/>
                <a:ea typeface="Gilroy-Regular"/>
                <a:cs typeface="Gilroy-Regular"/>
                <a:sym typeface="Gilroy-Regular"/>
              </a:defRPr>
            </a:pPr>
            <a:r>
              <a:rPr dirty="0"/>
              <a:t>#B5D8E1</a:t>
            </a:r>
            <a:br>
              <a:rPr dirty="0"/>
            </a:br>
            <a:br>
              <a:rPr dirty="0"/>
            </a:br>
            <a:endParaRPr dirty="0"/>
          </a:p>
        </p:txBody>
      </p:sp>
      <p:sp>
        <p:nvSpPr>
          <p:cNvPr id="281" name="TextBox 20"/>
          <p:cNvSpPr txBox="1"/>
          <p:nvPr/>
        </p:nvSpPr>
        <p:spPr>
          <a:xfrm>
            <a:off x="4822933" y="122003"/>
            <a:ext cx="1623695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>
                <a:solidFill>
                  <a:srgbClr val="FFFFFF"/>
                </a:solidFill>
                <a:latin typeface="Gilroy-Regular"/>
                <a:ea typeface="Gilroy-Regular"/>
                <a:cs typeface="Gilroy-Regular"/>
                <a:sym typeface="Gilroy-Regular"/>
              </a:defRPr>
            </a:pPr>
            <a:r>
              <a:rPr dirty="0"/>
              <a:t>#8F00FF</a:t>
            </a:r>
            <a:br>
              <a:rPr dirty="0"/>
            </a:br>
            <a:endParaRPr dirty="0"/>
          </a:p>
        </p:txBody>
      </p:sp>
      <p:sp>
        <p:nvSpPr>
          <p:cNvPr id="283" name="TextBox 26"/>
          <p:cNvSpPr txBox="1"/>
          <p:nvPr/>
        </p:nvSpPr>
        <p:spPr>
          <a:xfrm>
            <a:off x="98036" y="122003"/>
            <a:ext cx="1841913" cy="88391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>
                <a:solidFill>
                  <a:srgbClr val="FFFFFF"/>
                </a:solidFill>
                <a:latin typeface="Gilroy-Regular"/>
                <a:ea typeface="Gilroy-Regular"/>
                <a:cs typeface="Gilroy-Regular"/>
                <a:sym typeface="Gilroy-Regular"/>
              </a:defRPr>
            </a:pPr>
            <a:r>
              <a:t>#FBB3C1</a:t>
            </a:r>
            <a:br/>
            <a:br/>
            <a:endParaRPr/>
          </a:p>
        </p:txBody>
      </p:sp>
      <p:sp>
        <p:nvSpPr>
          <p:cNvPr id="284" name="TextBox 28"/>
          <p:cNvSpPr txBox="1"/>
          <p:nvPr/>
        </p:nvSpPr>
        <p:spPr>
          <a:xfrm>
            <a:off x="9567036" y="1642209"/>
            <a:ext cx="1841914" cy="88391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>
                <a:solidFill>
                  <a:srgbClr val="FFFFFF"/>
                </a:solidFill>
                <a:latin typeface="Gilroy-Regular"/>
                <a:ea typeface="Gilroy-Regular"/>
                <a:cs typeface="Gilroy-Regular"/>
                <a:sym typeface="Gilroy-Regular"/>
              </a:defRPr>
            </a:pPr>
            <a:r>
              <a:t>#1B1B1B</a:t>
            </a:r>
            <a:br/>
            <a:br/>
            <a:endParaRPr/>
          </a:p>
        </p:txBody>
      </p:sp>
      <p:sp>
        <p:nvSpPr>
          <p:cNvPr id="285" name="TextBox 30"/>
          <p:cNvSpPr txBox="1"/>
          <p:nvPr/>
        </p:nvSpPr>
        <p:spPr>
          <a:xfrm>
            <a:off x="4822933" y="2983057"/>
            <a:ext cx="1623695" cy="88391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>
                <a:solidFill>
                  <a:srgbClr val="FFFFFF"/>
                </a:solidFill>
                <a:latin typeface="Gilroy-Regular"/>
                <a:ea typeface="Gilroy-Regular"/>
                <a:cs typeface="Gilroy-Regular"/>
                <a:sym typeface="Gilroy-Regular"/>
              </a:defRPr>
            </a:pPr>
            <a:r>
              <a:rPr dirty="0"/>
              <a:t>#FD493D</a:t>
            </a:r>
            <a:br>
              <a:rPr dirty="0"/>
            </a:br>
            <a:br>
              <a:rPr dirty="0"/>
            </a:br>
            <a:endParaRPr dirty="0"/>
          </a:p>
        </p:txBody>
      </p:sp>
      <p:sp>
        <p:nvSpPr>
          <p:cNvPr id="287" name="Текст 2"/>
          <p:cNvSpPr txBox="1"/>
          <p:nvPr/>
        </p:nvSpPr>
        <p:spPr>
          <a:xfrm>
            <a:off x="573048" y="2476847"/>
            <a:ext cx="3928432" cy="163121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/>
          <a:p>
            <a:pPr>
              <a:defRPr sz="48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sz="5000" dirty="0"/>
              <a:t>ОСНОВНЫЕ</a:t>
            </a:r>
          </a:p>
          <a:p>
            <a:pPr>
              <a:defRPr sz="48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sz="5000" dirty="0"/>
              <a:t>ЦВЕТА</a:t>
            </a: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0819" y="121017"/>
            <a:ext cx="9060042" cy="410527"/>
          </a:xfrm>
        </p:spPr>
        <p:txBody>
          <a:bodyPr>
            <a:normAutofit fontScale="90000"/>
          </a:bodyPr>
          <a:lstStyle/>
          <a:p>
            <a:r>
              <a:rPr lang="ru-RU" dirty="0">
                <a:solidFill>
                  <a:srgbClr val="8F00FF"/>
                </a:solidFill>
              </a:rPr>
              <a:t>Планы развития 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806638" y="235389"/>
            <a:ext cx="7777681" cy="6491335"/>
          </a:xfrm>
        </p:spPr>
        <p:txBody>
          <a:bodyPr>
            <a:normAutofit fontScale="40000" lnSpcReduction="20000"/>
          </a:bodyPr>
          <a:lstStyle/>
          <a:p>
            <a:r>
              <a:rPr lang="ru-RU" sz="3500" dirty="0"/>
              <a:t>1.Разработка MVP проекта </a:t>
            </a:r>
          </a:p>
          <a:p>
            <a:r>
              <a:rPr lang="ru-RU" sz="3500" dirty="0"/>
              <a:t>2.Проведение </a:t>
            </a:r>
            <a:r>
              <a:rPr lang="ru-RU" sz="3500" dirty="0" err="1"/>
              <a:t>решенческих</a:t>
            </a:r>
            <a:r>
              <a:rPr lang="ru-RU" sz="3500" dirty="0"/>
              <a:t> интервью с потенциальными потребителями продуктов и услуг проекта и потенциальными партнерами. Реализация первых продаж во время </a:t>
            </a:r>
            <a:r>
              <a:rPr lang="ru-RU" sz="3500" dirty="0" err="1"/>
              <a:t>решенческих</a:t>
            </a:r>
            <a:r>
              <a:rPr lang="ru-RU" sz="3500" dirty="0"/>
              <a:t> интервью. </a:t>
            </a:r>
          </a:p>
          <a:p>
            <a:r>
              <a:rPr lang="ru-RU" sz="3500" dirty="0"/>
              <a:t>3.Доработка MVP по результатам </a:t>
            </a:r>
            <a:r>
              <a:rPr lang="ru-RU" sz="3500" dirty="0" err="1"/>
              <a:t>решенческих</a:t>
            </a:r>
            <a:r>
              <a:rPr lang="ru-RU" sz="3500" dirty="0"/>
              <a:t> интервью. </a:t>
            </a:r>
          </a:p>
          <a:p>
            <a:r>
              <a:rPr lang="ru-RU" sz="3500" dirty="0"/>
              <a:t>4.Тестирование каналов продаж и выбор приоритетных каналов продвижения. </a:t>
            </a:r>
          </a:p>
          <a:p>
            <a:r>
              <a:rPr lang="ru-RU" sz="3500" dirty="0"/>
              <a:t>5.Построение и непрерывное совершенствование воронки продаж. </a:t>
            </a:r>
          </a:p>
          <a:p>
            <a:r>
              <a:rPr lang="ru-RU" sz="3500" dirty="0"/>
              <a:t>6.Продвижение по выбранным каналам продаж и масштабирование проекта на федеральном уровне.</a:t>
            </a:r>
          </a:p>
          <a:p>
            <a:endParaRPr lang="ru-RU" sz="3500" dirty="0"/>
          </a:p>
          <a:p>
            <a:r>
              <a:rPr lang="ru-RU" sz="3500" dirty="0"/>
              <a:t>1.Оценка текущей ситуации</a:t>
            </a:r>
          </a:p>
          <a:p>
            <a:r>
              <a:rPr lang="ru-RU" sz="3500" dirty="0"/>
              <a:t>- Проанализируем текущее состояние нашего </a:t>
            </a:r>
            <a:r>
              <a:rPr lang="ru-RU" sz="3500" dirty="0" err="1"/>
              <a:t>стартап</a:t>
            </a:r>
            <a:r>
              <a:rPr lang="ru-RU" sz="3500" dirty="0"/>
              <a:t>-проекта, включая его цели, достижения и слабые места. Определим, что уже было сделано, и оценим эффективность проведенных мероприятий.</a:t>
            </a:r>
          </a:p>
          <a:p>
            <a:r>
              <a:rPr lang="ru-RU" sz="3500" dirty="0"/>
              <a:t>2: Исследование рынка и конкурентов</a:t>
            </a:r>
          </a:p>
          <a:p>
            <a:r>
              <a:rPr lang="ru-RU" sz="3500" dirty="0"/>
              <a:t>- Проведем детальное исследование рынка, в котором мы действуем. Будем следить за трендами и смены в поведении потребителей, чтобы определить новые возможности для развития нашего проекта.</a:t>
            </a:r>
          </a:p>
          <a:p>
            <a:r>
              <a:rPr lang="ru-RU" sz="3500" dirty="0"/>
              <a:t>3: Новые продукты и услуги</a:t>
            </a:r>
          </a:p>
          <a:p>
            <a:r>
              <a:rPr lang="ru-RU" sz="3500" dirty="0"/>
              <a:t>- Исследуем потребности нашей целевой аудитории и определим, какие новые продукты или услуги мы можем предложить. Рассмотрим инновационные идеи, которые помогут удовлетворить эти потребности и выделиться на рынке.</a:t>
            </a:r>
          </a:p>
          <a:p>
            <a:r>
              <a:rPr lang="ru-RU" sz="3500" dirty="0"/>
              <a:t>4: Партнерства и сотрудничество</a:t>
            </a:r>
          </a:p>
          <a:p>
            <a:r>
              <a:rPr lang="ru-RU" sz="3500" dirty="0"/>
              <a:t>- Рассмотрим возможность установления партнерских отношений с другими компаниями или организациями, которые могут дополнить наш продукт. Сотрудничество может помочь нам расширить свою клиентскую базу и получить доступ к новым ресурсам и каналам распространения.</a:t>
            </a:r>
          </a:p>
          <a:p>
            <a:r>
              <a:rPr lang="ru-RU" sz="3500" dirty="0"/>
              <a:t>5: Маркетинг и продвижение</a:t>
            </a:r>
          </a:p>
          <a:p>
            <a:endParaRPr lang="ru-RU" dirty="0"/>
          </a:p>
        </p:txBody>
      </p:sp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Тема Offic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Тема Offic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3180</TotalTime>
  <Words>1087</Words>
  <Application>Microsoft Office PowerPoint</Application>
  <PresentationFormat>Широкоэкранный</PresentationFormat>
  <Paragraphs>112</Paragraphs>
  <Slides>12</Slides>
  <Notes>4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10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23" baseType="lpstr">
      <vt:lpstr>Arial</vt:lpstr>
      <vt:lpstr>Calibri</vt:lpstr>
      <vt:lpstr>Calibri Light</vt:lpstr>
      <vt:lpstr>Geometria</vt:lpstr>
      <vt:lpstr>Gilroy-Bold</vt:lpstr>
      <vt:lpstr>Gilroy-ExtraBold</vt:lpstr>
      <vt:lpstr>Gilroy-Light</vt:lpstr>
      <vt:lpstr>Gilroy-Regular</vt:lpstr>
      <vt:lpstr>Helvetica</vt:lpstr>
      <vt:lpstr>Helvetica Neue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Планы развития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Виктория Бокарева</dc:creator>
  <cp:lastModifiedBy>Марат Кашапов</cp:lastModifiedBy>
  <cp:revision>33</cp:revision>
  <dcterms:modified xsi:type="dcterms:W3CDTF">2023-11-27T18:09:33Z</dcterms:modified>
</cp:coreProperties>
</file>