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2" r:id="rId9"/>
    <p:sldId id="273" r:id="rId10"/>
    <p:sldId id="263" r:id="rId11"/>
    <p:sldId id="264" r:id="rId12"/>
    <p:sldId id="265" r:id="rId13"/>
    <p:sldId id="267" r:id="rId14"/>
    <p:sldId id="275" r:id="rId15"/>
    <p:sldId id="276" r:id="rId16"/>
    <p:sldId id="277" r:id="rId17"/>
    <p:sldId id="270"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ADCD"/>
    <a:srgbClr val="3C607C"/>
    <a:srgbClr val="B5D1E1"/>
    <a:srgbClr val="D3DDE6"/>
    <a:srgbClr val="B4D1E1"/>
    <a:srgbClr val="FFCE33"/>
    <a:srgbClr val="C1C1C1"/>
    <a:srgbClr val="959595"/>
    <a:srgbClr val="AFCEEB"/>
    <a:srgbClr val="9933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14987931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31715342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2541994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10447238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20120142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40689662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22030258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30633247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4177386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7745443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89EC31E-A45B-45FC-A5CD-5E052FA8B08F}" type="slidenum">
              <a:rPr lang="ru-RU" smtClean="0"/>
              <a:pPr/>
              <a:t>‹#›</a:t>
            </a:fld>
            <a:endParaRPr lang="ru-RU"/>
          </a:p>
        </p:txBody>
      </p:sp>
    </p:spTree>
    <p:extLst>
      <p:ext uri="{BB962C8B-B14F-4D97-AF65-F5344CB8AC3E}">
        <p14:creationId xmlns:p14="http://schemas.microsoft.com/office/powerpoint/2010/main" val="24191008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2ABF0C-950A-4561-8EDA-72379E9948DC}" type="datetimeFigureOut">
              <a:rPr lang="ru-RU" smtClean="0"/>
              <a:pPr/>
              <a:t>21.04.2023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EC31E-A45B-45FC-A5CD-5E052FA8B08F}" type="slidenum">
              <a:rPr lang="ru-RU" smtClean="0"/>
              <a:pPr/>
              <a:t>‹#›</a:t>
            </a:fld>
            <a:endParaRPr lang="ru-RU"/>
          </a:p>
        </p:txBody>
      </p:sp>
    </p:spTree>
    <p:extLst>
      <p:ext uri="{BB962C8B-B14F-4D97-AF65-F5344CB8AC3E}">
        <p14:creationId xmlns:p14="http://schemas.microsoft.com/office/powerpoint/2010/main" val="626514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352425" y="2223522"/>
            <a:ext cx="11296649" cy="1384995"/>
          </a:xfrm>
          <a:prstGeom prst="rect">
            <a:avLst/>
          </a:prstGeom>
        </p:spPr>
        <p:txBody>
          <a:bodyPr wrap="square">
            <a:spAutoFit/>
          </a:bodyPr>
          <a:lstStyle/>
          <a:p>
            <a:pPr algn="ctr"/>
            <a:r>
              <a:rPr lang="ru-RU" sz="2800" dirty="0">
                <a:latin typeface="Arial Black" panose="020B0A04020102020204" pitchFamily="34" charset="0"/>
                <a:cs typeface="Arial" panose="020B0604020202020204" pitchFamily="34" charset="0"/>
              </a:rPr>
              <a:t>Использование искусственного интеллекта для оптимизации транспортных потоков с целью соблюдения экологических норм в городской среде. </a:t>
            </a:r>
            <a:endParaRPr lang="ru-RU" sz="2800" dirty="0">
              <a:latin typeface="Arial Black" panose="020B0A04020102020204" pitchFamily="34" charset="0"/>
              <a:cs typeface="Arial" panose="020B0604020202020204" pitchFamily="34" charset="0"/>
            </a:endParaRPr>
          </a:p>
        </p:txBody>
      </p:sp>
      <p:sp>
        <p:nvSpPr>
          <p:cNvPr id="4" name="TextBox 3"/>
          <p:cNvSpPr txBox="1"/>
          <p:nvPr/>
        </p:nvSpPr>
        <p:spPr>
          <a:xfrm>
            <a:off x="5679832" y="4185139"/>
            <a:ext cx="6119446" cy="2246769"/>
          </a:xfrm>
          <a:prstGeom prst="rect">
            <a:avLst/>
          </a:prstGeom>
          <a:noFill/>
        </p:spPr>
        <p:txBody>
          <a:bodyPr wrap="square" rtlCol="0">
            <a:spAutoFit/>
          </a:bodyPr>
          <a:lstStyle/>
          <a:p>
            <a:pPr algn="r"/>
            <a:r>
              <a:rPr lang="ru-RU" sz="2000" b="1" dirty="0" smtClean="0"/>
              <a:t>Руководитель</a:t>
            </a:r>
            <a:r>
              <a:rPr lang="en-US" sz="2000" b="1" dirty="0" smtClean="0"/>
              <a:t>:</a:t>
            </a:r>
            <a:r>
              <a:rPr lang="ru-RU" sz="2000" b="1" dirty="0" smtClean="0"/>
              <a:t> </a:t>
            </a:r>
            <a:r>
              <a:rPr lang="ru-RU" sz="2000" b="1" dirty="0" err="1" smtClean="0"/>
              <a:t>Дударев</a:t>
            </a:r>
            <a:r>
              <a:rPr lang="ru-RU" sz="2000" b="1" dirty="0" smtClean="0"/>
              <a:t> Кирилл Сергеевич</a:t>
            </a:r>
          </a:p>
          <a:p>
            <a:endParaRPr lang="ru-RU" sz="2000" b="1" dirty="0" smtClean="0"/>
          </a:p>
          <a:p>
            <a:pPr algn="r"/>
            <a:r>
              <a:rPr lang="ru-RU" sz="2000" b="1" dirty="0" smtClean="0"/>
              <a:t>Члены проектной команды</a:t>
            </a:r>
            <a:r>
              <a:rPr lang="en-US" sz="2000" b="1" dirty="0" smtClean="0"/>
              <a:t>:</a:t>
            </a:r>
          </a:p>
          <a:p>
            <a:pPr algn="r"/>
            <a:r>
              <a:rPr lang="ru-RU" sz="2000" b="1" i="1" dirty="0" err="1"/>
              <a:t>Краубнер</a:t>
            </a:r>
            <a:r>
              <a:rPr lang="ru-RU" sz="2000" b="1" i="1" dirty="0"/>
              <a:t> Юлия </a:t>
            </a:r>
            <a:r>
              <a:rPr lang="ru-RU" sz="2000" b="1" i="1" dirty="0" smtClean="0"/>
              <a:t>Леонидовна</a:t>
            </a:r>
            <a:endParaRPr lang="en-US" sz="2000" b="1" i="1" dirty="0" smtClean="0"/>
          </a:p>
          <a:p>
            <a:pPr algn="r"/>
            <a:r>
              <a:rPr lang="ru-RU" sz="2000" b="1" i="1" dirty="0"/>
              <a:t>Ведёхина Екатерина </a:t>
            </a:r>
            <a:r>
              <a:rPr lang="ru-RU" sz="2000" b="1" i="1" dirty="0" smtClean="0"/>
              <a:t>Сергеевна</a:t>
            </a:r>
            <a:endParaRPr lang="en-US" sz="2000" b="1" i="1" dirty="0" smtClean="0"/>
          </a:p>
          <a:p>
            <a:pPr algn="r"/>
            <a:r>
              <a:rPr lang="ru-RU" sz="2000" b="1" i="1" dirty="0"/>
              <a:t>Рвачева Анастасия </a:t>
            </a:r>
            <a:r>
              <a:rPr lang="ru-RU" sz="2000" b="1" i="1" dirty="0" smtClean="0"/>
              <a:t>Николаевна</a:t>
            </a:r>
            <a:endParaRPr lang="en-US" sz="2000" b="1" i="1" dirty="0" smtClean="0"/>
          </a:p>
          <a:p>
            <a:pPr algn="r"/>
            <a:r>
              <a:rPr lang="ru-RU" sz="2000" b="1" i="1" dirty="0" err="1"/>
              <a:t>Стефомиров</a:t>
            </a:r>
            <a:r>
              <a:rPr lang="ru-RU" sz="2000" b="1" i="1" dirty="0"/>
              <a:t> Егор Александрович</a:t>
            </a:r>
            <a:endParaRPr lang="ru-RU" sz="2000" b="1" dirty="0"/>
          </a:p>
        </p:txBody>
      </p:sp>
    </p:spTree>
    <p:extLst>
      <p:ext uri="{BB962C8B-B14F-4D97-AF65-F5344CB8AC3E}">
        <p14:creationId xmlns:p14="http://schemas.microsoft.com/office/powerpoint/2010/main" val="27988375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27000">
              <a:schemeClr val="accent1">
                <a:lumMod val="5000"/>
                <a:lumOff val="95000"/>
              </a:schemeClr>
            </a:gs>
            <a:gs pos="86000">
              <a:srgbClr val="7CB6DC"/>
            </a:gs>
            <a:gs pos="95000">
              <a:srgbClr val="0072BB"/>
            </a:gs>
          </a:gsLst>
          <a:lin ang="48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183662" y="1698739"/>
            <a:ext cx="11643380" cy="3416320"/>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В настоящее время трудно представить какой-либо вид деятельности человечества, который прямо или опосредовано не использует автомобильный транспорт.  Однако, это имеет не только позитивные аспекты, по мнению всемирной организации здравоохранения (ВОЗ) «…рост дорожных перевозок создает также значительное бремя для здоровья людей — в форме дорожно-транспортного травматизма, заболеваний дыхательных путей и последствий для здоровья, вызываемых сокращением физической активности. К числу дополнительных негативных экономических, социальных и экологических последствий движения людей и товаров по дорогам относятся загрязнение воздуха, выбросы парниковых газов, потребление невосстанавливаемых ресурсов, бытовые неудобства, вызванные соседством с оживленной автотрассой и шум». Принято считать, что в городах на долю автотранспорта приходится 60-80% от общего объема выбросов загрязняющих веществ в атмосферу. При этом не учитываются «побочные» загрязняющие вещества: продукты износа шин, тормозных колодок, различных вспомогательных жидкостях и т.д. </a:t>
            </a:r>
          </a:p>
        </p:txBody>
      </p:sp>
      <p:pic>
        <p:nvPicPr>
          <p:cNvPr id="4" name="Рисунок 3"/>
          <p:cNvPicPr>
            <a:picLocks noChangeAspect="1"/>
          </p:cNvPicPr>
          <p:nvPr/>
        </p:nvPicPr>
        <p:blipFill>
          <a:blip r:embed="rId2"/>
          <a:stretch>
            <a:fillRect/>
          </a:stretch>
        </p:blipFill>
        <p:spPr>
          <a:xfrm>
            <a:off x="9249087" y="5115058"/>
            <a:ext cx="2436764" cy="1601051"/>
          </a:xfrm>
          <a:prstGeom prst="rect">
            <a:avLst/>
          </a:prstGeom>
        </p:spPr>
      </p:pic>
      <p:pic>
        <p:nvPicPr>
          <p:cNvPr id="5" name="Рисунок 4"/>
          <p:cNvPicPr>
            <a:picLocks noChangeAspect="1"/>
          </p:cNvPicPr>
          <p:nvPr/>
        </p:nvPicPr>
        <p:blipFill>
          <a:blip r:embed="rId3"/>
          <a:stretch>
            <a:fillRect/>
          </a:stretch>
        </p:blipFill>
        <p:spPr>
          <a:xfrm>
            <a:off x="357523" y="146347"/>
            <a:ext cx="6185166" cy="1518924"/>
          </a:xfrm>
          <a:prstGeom prst="rect">
            <a:avLst/>
          </a:prstGeom>
        </p:spPr>
      </p:pic>
      <p:sp>
        <p:nvSpPr>
          <p:cNvPr id="2" name="TextBox 1"/>
          <p:cNvSpPr txBox="1"/>
          <p:nvPr/>
        </p:nvSpPr>
        <p:spPr>
          <a:xfrm>
            <a:off x="6696076" y="674976"/>
            <a:ext cx="5130966" cy="461665"/>
          </a:xfrm>
          <a:prstGeom prst="rect">
            <a:avLst/>
          </a:prstGeom>
          <a:noFill/>
        </p:spPr>
        <p:txBody>
          <a:bodyPr wrap="square" rtlCol="0">
            <a:spAutoFit/>
          </a:bodyPr>
          <a:lstStyle/>
          <a:p>
            <a:pPr algn="ctr"/>
            <a:r>
              <a:rPr lang="ru-RU" sz="2400" b="1" dirty="0" smtClean="0">
                <a:latin typeface="Montserrat" pitchFamily="2" charset="-52"/>
              </a:rPr>
              <a:t>Проблема и ее Актуальность</a:t>
            </a:r>
            <a:endParaRPr lang="ru-RU" sz="2400" b="1" dirty="0">
              <a:latin typeface="Montserrat" pitchFamily="2" charset="-52"/>
            </a:endParaRPr>
          </a:p>
        </p:txBody>
      </p:sp>
    </p:spTree>
    <p:extLst>
      <p:ext uri="{BB962C8B-B14F-4D97-AF65-F5344CB8AC3E}">
        <p14:creationId xmlns:p14="http://schemas.microsoft.com/office/powerpoint/2010/main" val="2680147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99000">
              <a:srgbClr val="80B9DD"/>
            </a:gs>
            <a:gs pos="100000">
              <a:srgbClr val="0072BB"/>
            </a:gs>
            <a:gs pos="27000">
              <a:schemeClr val="bg1"/>
            </a:gs>
          </a:gsLst>
          <a:lin ang="5400000" scaled="1"/>
        </a:gra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5315618" y="210469"/>
            <a:ext cx="6677162" cy="3751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5204464" y="4084818"/>
            <a:ext cx="6725347" cy="923330"/>
          </a:xfrm>
          <a:prstGeom prst="rect">
            <a:avLst/>
          </a:prstGeom>
        </p:spPr>
        <p:txBody>
          <a:bodyPr wrap="square">
            <a:spAutoFit/>
          </a:bodyPr>
          <a:lstStyle/>
          <a:p>
            <a:pPr algn="just"/>
            <a:r>
              <a:rPr lang="ru-RU" b="1" dirty="0">
                <a:latin typeface="Arial" panose="020B0604020202020204" pitchFamily="34" charset="0"/>
                <a:cs typeface="Arial" panose="020B0604020202020204" pitchFamily="34" charset="0"/>
              </a:rPr>
              <a:t>Рисунок 1. Исполнительный директор «Ассоциации онкологических организаций Сибири и Дальнего Востока» Алексей </a:t>
            </a:r>
            <a:r>
              <a:rPr lang="ru-RU" b="1" dirty="0" err="1">
                <a:latin typeface="Arial" panose="020B0604020202020204" pitchFamily="34" charset="0"/>
                <a:cs typeface="Arial" panose="020B0604020202020204" pitchFamily="34" charset="0"/>
              </a:rPr>
              <a:t>Каличкин</a:t>
            </a:r>
            <a:r>
              <a:rPr lang="ru-RU" b="1" dirty="0">
                <a:latin typeface="Arial" panose="020B0604020202020204" pitchFamily="34" charset="0"/>
                <a:cs typeface="Arial" panose="020B0604020202020204" pitchFamily="34" charset="0"/>
              </a:rPr>
              <a:t>.</a:t>
            </a:r>
          </a:p>
        </p:txBody>
      </p:sp>
      <p:sp>
        <p:nvSpPr>
          <p:cNvPr id="5" name="Прямоугольник 4"/>
          <p:cNvSpPr/>
          <p:nvPr/>
        </p:nvSpPr>
        <p:spPr>
          <a:xfrm>
            <a:off x="148390" y="206834"/>
            <a:ext cx="4880810" cy="4801314"/>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«……по данным статистического ежегодного сборника «Злокачественные новообразования в России (заболеваемость и смертность)», динамика показателей заболеваемости злокачественными новообразованиями в Сибири в 2019 году составила 474 человек на 100 тыс. населения. За десять лет показатель вырос на 32,5%. ….. Есть несколько причин. Во-первых, большую роль играет фактор окружающей среды — выхлопные газы, тяжелые металлы в воздухе. Все это способствует увеличению заболеваемости во всем мире. Особенно такой фактор отражается на жителях городов, в которых проживает 73% сибиряков</a:t>
            </a:r>
          </a:p>
        </p:txBody>
      </p:sp>
      <p:sp>
        <p:nvSpPr>
          <p:cNvPr id="6" name="Прямоугольник 5"/>
          <p:cNvSpPr/>
          <p:nvPr/>
        </p:nvSpPr>
        <p:spPr>
          <a:xfrm>
            <a:off x="232612" y="5066856"/>
            <a:ext cx="11697199" cy="1754326"/>
          </a:xfrm>
          <a:prstGeom prst="rect">
            <a:avLst/>
          </a:prstGeom>
          <a:noFill/>
        </p:spPr>
        <p:txBody>
          <a:bodyPr wrap="square">
            <a:spAutoFit/>
          </a:bodyPr>
          <a:lstStyle/>
          <a:p>
            <a:pPr algn="just"/>
            <a:r>
              <a:rPr lang="ru-RU" dirty="0">
                <a:latin typeface="Arial" panose="020B0604020202020204" pitchFamily="34" charset="0"/>
                <a:cs typeface="Arial" panose="020B0604020202020204" pitchFamily="34" charset="0"/>
              </a:rPr>
              <a:t>…..Если говорить о региональных особенностях, ведущими локализациями в общей (оба пола) структуре заболеваемости ЗНО (злокачественными новообразованиями) населения СФО и ДФО в 2018 году являлись: кожа (11,9%, с меланомой — 13,4 %), трахея, бронхи, легкое (11,6%), молочная железа (10,9%), предстательная железа (7,0%), ободочная кишка (6,1%), желудок (5,9%). В структуре </a:t>
            </a:r>
            <a:r>
              <a:rPr lang="ru-RU" dirty="0" err="1">
                <a:latin typeface="Arial" panose="020B0604020202020204" pitchFamily="34" charset="0"/>
                <a:cs typeface="Arial" panose="020B0604020202020204" pitchFamily="34" charset="0"/>
              </a:rPr>
              <a:t>онкозаболеваемости</a:t>
            </a:r>
            <a:r>
              <a:rPr lang="ru-RU" dirty="0">
                <a:latin typeface="Arial" panose="020B0604020202020204" pitchFamily="34" charset="0"/>
                <a:cs typeface="Arial" panose="020B0604020202020204" pitchFamily="34" charset="0"/>
              </a:rPr>
              <a:t> мужского населения округов преобладал рак легкого (19,5%), у женщин — опухоли органов репродуктивной системы (38,4%)».</a:t>
            </a:r>
          </a:p>
        </p:txBody>
      </p:sp>
    </p:spTree>
    <p:extLst>
      <p:ext uri="{BB962C8B-B14F-4D97-AF65-F5344CB8AC3E}">
        <p14:creationId xmlns:p14="http://schemas.microsoft.com/office/powerpoint/2010/main" val="41154152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9000" b="-9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stretch>
            <a:fillRect/>
          </a:stretch>
        </p:blipFill>
        <p:spPr>
          <a:xfrm>
            <a:off x="5872072" y="1659389"/>
            <a:ext cx="6077947" cy="4428589"/>
          </a:xfrm>
          <a:prstGeom prst="rect">
            <a:avLst/>
          </a:prstGeom>
          <a:ln w="190500" cap="sq">
            <a:solidFill>
              <a:schemeClr val="bg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168443" y="5337557"/>
            <a:ext cx="5438274" cy="923330"/>
          </a:xfrm>
          <a:prstGeom prst="rect">
            <a:avLst/>
          </a:prstGeom>
        </p:spPr>
        <p:txBody>
          <a:bodyPr wrap="square">
            <a:spAutoFit/>
          </a:bodyPr>
          <a:lstStyle/>
          <a:p>
            <a:pPr algn="just"/>
            <a:r>
              <a:rPr lang="ru-RU" b="1" dirty="0">
                <a:latin typeface="Arial" panose="020B0604020202020204" pitchFamily="34" charset="0"/>
                <a:cs typeface="Arial" panose="020B0604020202020204" pitchFamily="34" charset="0"/>
              </a:rPr>
              <a:t>Рисунок 2. Председатель правления Санкт-Петербургского Экологического союза Семён </a:t>
            </a:r>
            <a:r>
              <a:rPr lang="ru-RU" b="1" dirty="0" err="1">
                <a:latin typeface="Arial" panose="020B0604020202020204" pitchFamily="34" charset="0"/>
                <a:cs typeface="Arial" panose="020B0604020202020204" pitchFamily="34" charset="0"/>
              </a:rPr>
              <a:t>Гордышевский</a:t>
            </a:r>
            <a:endParaRPr lang="ru-RU" b="1" dirty="0">
              <a:latin typeface="Arial" panose="020B0604020202020204" pitchFamily="34" charset="0"/>
              <a:cs typeface="Arial" panose="020B0604020202020204" pitchFamily="34" charset="0"/>
            </a:endParaRPr>
          </a:p>
        </p:txBody>
      </p:sp>
      <p:sp>
        <p:nvSpPr>
          <p:cNvPr id="5" name="Прямоугольник 4"/>
          <p:cNvSpPr/>
          <p:nvPr/>
        </p:nvSpPr>
        <p:spPr>
          <a:xfrm>
            <a:off x="409074" y="78318"/>
            <a:ext cx="11626551" cy="1477328"/>
          </a:xfrm>
          <a:prstGeom prst="rect">
            <a:avLst/>
          </a:prstGeom>
        </p:spPr>
        <p:txBody>
          <a:bodyPr wrap="square">
            <a:spAutoFit/>
          </a:bodyPr>
          <a:lstStyle/>
          <a:p>
            <a:pPr algn="just"/>
            <a:r>
              <a:rPr lang="ru-RU" b="1" dirty="0">
                <a:latin typeface="Arial" panose="020B0604020202020204" pitchFamily="34" charset="0"/>
                <a:cs typeface="Arial" panose="020B0604020202020204" pitchFamily="34" charset="0"/>
              </a:rPr>
              <a:t>«… Вред от выхлопных газов автомобиля во многом объясняют канцерогены – сажа и </a:t>
            </a:r>
            <a:r>
              <a:rPr lang="ru-RU" b="1" dirty="0" err="1">
                <a:latin typeface="Arial" panose="020B0604020202020204" pitchFamily="34" charset="0"/>
                <a:cs typeface="Arial" panose="020B0604020202020204" pitchFamily="34" charset="0"/>
              </a:rPr>
              <a:t>бензопирен</a:t>
            </a:r>
            <a:r>
              <a:rPr lang="ru-RU" b="1" dirty="0">
                <a:latin typeface="Arial" panose="020B0604020202020204" pitchFamily="34" charset="0"/>
                <a:cs typeface="Arial" panose="020B0604020202020204" pitchFamily="34" charset="0"/>
              </a:rPr>
              <a:t>, которые способствуют развитию опухолей. …. В Санкт-Петербурге концентрация </a:t>
            </a:r>
            <a:r>
              <a:rPr lang="ru-RU" b="1" dirty="0" err="1">
                <a:latin typeface="Arial" panose="020B0604020202020204" pitchFamily="34" charset="0"/>
                <a:cs typeface="Arial" panose="020B0604020202020204" pitchFamily="34" charset="0"/>
              </a:rPr>
              <a:t>бензопирена</a:t>
            </a:r>
            <a:r>
              <a:rPr lang="ru-RU" b="1" dirty="0">
                <a:latin typeface="Arial" panose="020B0604020202020204" pitchFamily="34" charset="0"/>
                <a:cs typeface="Arial" panose="020B0604020202020204" pitchFamily="34" charset="0"/>
              </a:rPr>
              <a:t> была превышена в 16.5 раз .….. В среднем каждый житель СПБ вдохнул втрое превышающую норму </a:t>
            </a:r>
            <a:r>
              <a:rPr lang="ru-RU" b="1" dirty="0" err="1">
                <a:latin typeface="Arial" panose="020B0604020202020204" pitchFamily="34" charset="0"/>
                <a:cs typeface="Arial" panose="020B0604020202020204" pitchFamily="34" charset="0"/>
              </a:rPr>
              <a:t>бензопирена</a:t>
            </a:r>
            <a:r>
              <a:rPr lang="ru-RU" b="1" dirty="0">
                <a:latin typeface="Arial" panose="020B0604020202020204" pitchFamily="34" charset="0"/>
                <a:cs typeface="Arial" panose="020B0604020202020204" pitchFamily="34" charset="0"/>
              </a:rPr>
              <a:t>. .…. Существует корреляция между концентрацией </a:t>
            </a:r>
            <a:r>
              <a:rPr lang="ru-RU" b="1" dirty="0" err="1">
                <a:latin typeface="Arial" panose="020B0604020202020204" pitchFamily="34" charset="0"/>
                <a:cs typeface="Arial" panose="020B0604020202020204" pitchFamily="34" charset="0"/>
              </a:rPr>
              <a:t>бензопирена</a:t>
            </a:r>
            <a:r>
              <a:rPr lang="ru-RU" b="1" dirty="0">
                <a:latin typeface="Arial" panose="020B0604020202020204" pitchFamily="34" charset="0"/>
                <a:cs typeface="Arial" panose="020B0604020202020204" pitchFamily="34" charset="0"/>
              </a:rPr>
              <a:t> и онкологическими заболеваниями…»</a:t>
            </a:r>
          </a:p>
        </p:txBody>
      </p:sp>
    </p:spTree>
    <p:extLst>
      <p:ext uri="{BB962C8B-B14F-4D97-AF65-F5344CB8AC3E}">
        <p14:creationId xmlns:p14="http://schemas.microsoft.com/office/powerpoint/2010/main" val="10587678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32000">
              <a:schemeClr val="bg1"/>
            </a:gs>
            <a:gs pos="79000">
              <a:schemeClr val="accent1">
                <a:lumMod val="60000"/>
                <a:lumOff val="40000"/>
              </a:schemeClr>
            </a:gs>
          </a:gsLst>
          <a:lin ang="4200000" scaled="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07105" y="704933"/>
            <a:ext cx="4707850" cy="1762789"/>
          </a:xfrm>
          <a:prstGeom prst="rect">
            <a:avLst/>
          </a:prstGeom>
          <a:ln w="57150">
            <a:solidFill>
              <a:srgbClr val="009ADF"/>
            </a:solidFill>
          </a:ln>
        </p:spPr>
      </p:pic>
      <p:sp>
        <p:nvSpPr>
          <p:cNvPr id="3" name="Прямоугольник 2"/>
          <p:cNvSpPr/>
          <p:nvPr/>
        </p:nvSpPr>
        <p:spPr>
          <a:xfrm>
            <a:off x="5367836" y="14873"/>
            <a:ext cx="6824164" cy="2862322"/>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Создание компьютерных программ (COPERT, </a:t>
            </a:r>
            <a:r>
              <a:rPr lang="ru-RU" dirty="0" err="1">
                <a:latin typeface="Arial" panose="020B0604020202020204" pitchFamily="34" charset="0"/>
                <a:cs typeface="Arial" panose="020B0604020202020204" pitchFamily="34" charset="0"/>
              </a:rPr>
              <a:t>VeTESS</a:t>
            </a:r>
            <a:r>
              <a:rPr lang="ru-RU" dirty="0">
                <a:latin typeface="Arial" panose="020B0604020202020204" pitchFamily="34" charset="0"/>
                <a:cs typeface="Arial" panose="020B0604020202020204" pitchFamily="34" charset="0"/>
              </a:rPr>
              <a:t>), предназначенных для расчета выбросов загрязняющих веществ в атмосферу от автомобильного транспорта, в настоящее время имеют в большей степени лишь теоретическую ценность. По объективным причинам нельзя точно оценивать качество автомобильного топлива от разных производителей, у различных продавцов. Затруднительно оценить техническое состояние автомобилей через месяц, например, после прохождения самого корректного технического осмотра. </a:t>
            </a:r>
          </a:p>
        </p:txBody>
      </p:sp>
      <p:sp>
        <p:nvSpPr>
          <p:cNvPr id="4" name="Прямоугольник 3"/>
          <p:cNvSpPr/>
          <p:nvPr/>
        </p:nvSpPr>
        <p:spPr>
          <a:xfrm>
            <a:off x="268704" y="3257014"/>
            <a:ext cx="5646313" cy="3139321"/>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Сам по себе автомобильный парк характеризуется многообразием подвижного состава (по типу двигателей внутреннего сгорания, по тоннажу, по скоростному диапазону и т.д.). Поэтому, попытка дифференцировать автотранспорт, по отработанным газам (ОГ) тоже пока носит больше теоретический характер. Конкретизировать можно только городской транспорт, который движется по одним и тем же маршрутам, примерно с постоянными скоростными и временными интервалами. </a:t>
            </a:r>
          </a:p>
        </p:txBody>
      </p:sp>
      <p:pic>
        <p:nvPicPr>
          <p:cNvPr id="5" name="Рисунок 4"/>
          <p:cNvPicPr>
            <a:picLocks noChangeAspect="1"/>
          </p:cNvPicPr>
          <p:nvPr/>
        </p:nvPicPr>
        <p:blipFill>
          <a:blip r:embed="rId3"/>
          <a:stretch>
            <a:fillRect/>
          </a:stretch>
        </p:blipFill>
        <p:spPr>
          <a:xfrm>
            <a:off x="6744980" y="2908726"/>
            <a:ext cx="4834140" cy="2762366"/>
          </a:xfrm>
          <a:prstGeom prst="rect">
            <a:avLst/>
          </a:prstGeom>
          <a:ln w="57150">
            <a:solidFill>
              <a:srgbClr val="FFD966"/>
            </a:solidFill>
          </a:ln>
          <a:effectLst>
            <a:outerShdw blurRad="292100" dist="139700" dir="2700000" algn="tl" rotWithShape="0">
              <a:srgbClr val="333333">
                <a:alpha val="65000"/>
              </a:srgbClr>
            </a:outerShdw>
          </a:effectLst>
        </p:spPr>
      </p:pic>
      <p:sp>
        <p:nvSpPr>
          <p:cNvPr id="6" name="Прямоугольник 5"/>
          <p:cNvSpPr/>
          <p:nvPr/>
        </p:nvSpPr>
        <p:spPr>
          <a:xfrm>
            <a:off x="6629402" y="5840946"/>
            <a:ext cx="5065296" cy="923330"/>
          </a:xfrm>
          <a:prstGeom prst="rect">
            <a:avLst/>
          </a:prstGeom>
          <a:solidFill>
            <a:schemeClr val="bg1"/>
          </a:solidFill>
          <a:scene3d>
            <a:camera prst="orthographicFront"/>
            <a:lightRig rig="threePt" dir="t"/>
          </a:scene3d>
          <a:sp3d>
            <a:bevelT prst="relaxedInset"/>
          </a:sp3d>
        </p:spPr>
        <p:txBody>
          <a:bodyPr wrap="square">
            <a:spAutoFit/>
          </a:bodyPr>
          <a:lstStyle/>
          <a:p>
            <a:pPr algn="just"/>
            <a:r>
              <a:rPr lang="ru-RU" b="1" dirty="0">
                <a:latin typeface="Arial" panose="020B0604020202020204" pitchFamily="34" charset="0"/>
                <a:cs typeface="Arial" panose="020B0604020202020204" pitchFamily="34" charset="0"/>
              </a:rPr>
              <a:t>Рисунок 3. Структурные доли загрязнения окружающей среды различными видами автомобилей, %</a:t>
            </a:r>
          </a:p>
        </p:txBody>
      </p:sp>
    </p:spTree>
    <p:extLst>
      <p:ext uri="{BB962C8B-B14F-4D97-AF65-F5344CB8AC3E}">
        <p14:creationId xmlns:p14="http://schemas.microsoft.com/office/powerpoint/2010/main" val="13370617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94000">
              <a:schemeClr val="bg1"/>
            </a:gs>
            <a:gs pos="21000">
              <a:schemeClr val="accent1">
                <a:lumMod val="60000"/>
                <a:lumOff val="40000"/>
              </a:schemeClr>
            </a:gs>
          </a:gsLst>
          <a:lin ang="42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40368" y="242317"/>
            <a:ext cx="11790946" cy="646331"/>
          </a:xfrm>
          <a:prstGeom prst="rect">
            <a:avLst/>
          </a:prstGeom>
          <a:noFill/>
        </p:spPr>
        <p:txBody>
          <a:bodyPr wrap="square">
            <a:spAutoFit/>
          </a:bodyPr>
          <a:lstStyle/>
          <a:p>
            <a:pPr algn="ctr"/>
            <a:r>
              <a:rPr lang="ru-RU" b="1" dirty="0">
                <a:latin typeface="Arial" panose="020B0604020202020204" pitchFamily="34" charset="0"/>
                <a:cs typeface="Arial" panose="020B0604020202020204" pitchFamily="34" charset="0"/>
              </a:rPr>
              <a:t>Необходимо учитывать и тот факт, что ежегодно происходит повышения уровня автомобилизации населения.</a:t>
            </a:r>
          </a:p>
        </p:txBody>
      </p:sp>
      <p:pic>
        <p:nvPicPr>
          <p:cNvPr id="3" name="Рисунок 2"/>
          <p:cNvPicPr>
            <a:picLocks noChangeAspect="1"/>
          </p:cNvPicPr>
          <p:nvPr/>
        </p:nvPicPr>
        <p:blipFill>
          <a:blip r:embed="rId2"/>
          <a:stretch>
            <a:fillRect/>
          </a:stretch>
        </p:blipFill>
        <p:spPr>
          <a:xfrm>
            <a:off x="140368" y="1046747"/>
            <a:ext cx="11911264" cy="4764505"/>
          </a:xfrm>
          <a:prstGeom prst="rect">
            <a:avLst/>
          </a:prstGeom>
          <a:ln w="57150" cap="sq">
            <a:solidFill>
              <a:schemeClr val="accent1"/>
            </a:solidFill>
            <a:prstDash val="solid"/>
            <a:miter lim="800000"/>
          </a:ln>
          <a:effectLst>
            <a:outerShdw blurRad="50800" dist="38100" dir="2700000" algn="tl" rotWithShape="0">
              <a:srgbClr val="000000">
                <a:alpha val="43000"/>
              </a:srgbClr>
            </a:outerShdw>
          </a:effectLst>
        </p:spPr>
      </p:pic>
      <p:sp>
        <p:nvSpPr>
          <p:cNvPr id="4" name="Прямоугольник 3"/>
          <p:cNvSpPr/>
          <p:nvPr/>
        </p:nvSpPr>
        <p:spPr>
          <a:xfrm>
            <a:off x="0" y="5969351"/>
            <a:ext cx="12192000" cy="523220"/>
          </a:xfrm>
          <a:prstGeom prst="rect">
            <a:avLst/>
          </a:prstGeom>
        </p:spPr>
        <p:txBody>
          <a:bodyPr wrap="square">
            <a:spAutoFit/>
          </a:bodyPr>
          <a:lstStyle/>
          <a:p>
            <a:pPr algn="ctr"/>
            <a:r>
              <a:rPr lang="ru-RU" sz="2800" b="1" dirty="0">
                <a:latin typeface="Arial" panose="020B0604020202020204" pitchFamily="34" charset="0"/>
                <a:cs typeface="Arial" panose="020B0604020202020204" pitchFamily="34" charset="0"/>
              </a:rPr>
              <a:t>Рисунок 4. Таблица автомобилизации населения регионов России.</a:t>
            </a:r>
          </a:p>
        </p:txBody>
      </p:sp>
      <p:sp>
        <p:nvSpPr>
          <p:cNvPr id="5" name="Прямоугольник 4"/>
          <p:cNvSpPr/>
          <p:nvPr/>
        </p:nvSpPr>
        <p:spPr>
          <a:xfrm>
            <a:off x="237392" y="4396154"/>
            <a:ext cx="11693922" cy="3429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8282354" y="1565031"/>
            <a:ext cx="756138" cy="42378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1175176" y="1573360"/>
            <a:ext cx="756138" cy="42378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265705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75000">
              <a:schemeClr val="accent1">
                <a:lumMod val="60000"/>
                <a:lumOff val="40000"/>
              </a:schemeClr>
            </a:gs>
          </a:gsLst>
          <a:lin ang="5400000" scaled="0"/>
        </a:gra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391554" y="170401"/>
            <a:ext cx="9408892" cy="5797911"/>
          </a:xfrm>
          <a:prstGeom prst="rect">
            <a:avLst/>
          </a:prstGeom>
          <a:ln w="57150" cap="sq">
            <a:solidFill>
              <a:schemeClr val="accent1">
                <a:lumMod val="75000"/>
              </a:schemeClr>
            </a:solidFill>
            <a:prstDash val="solid"/>
            <a:miter lim="800000"/>
          </a:ln>
          <a:effectLst>
            <a:outerShdw blurRad="50800" dist="38100" dir="2700000" algn="tl" rotWithShape="0">
              <a:srgbClr val="000000">
                <a:alpha val="43000"/>
              </a:srgbClr>
            </a:outerShdw>
          </a:effectLst>
        </p:spPr>
      </p:pic>
      <p:sp>
        <p:nvSpPr>
          <p:cNvPr id="4" name="Прямоугольник 3"/>
          <p:cNvSpPr/>
          <p:nvPr/>
        </p:nvSpPr>
        <p:spPr>
          <a:xfrm>
            <a:off x="0" y="6027003"/>
            <a:ext cx="12192000" cy="830997"/>
          </a:xfrm>
          <a:prstGeom prst="rect">
            <a:avLst/>
          </a:prstGeom>
        </p:spPr>
        <p:txBody>
          <a:bodyPr wrap="square">
            <a:spAutoFit/>
          </a:bodyPr>
          <a:lstStyle/>
          <a:p>
            <a:pPr algn="ctr"/>
            <a:r>
              <a:rPr lang="ru-RU" sz="2400" dirty="0">
                <a:latin typeface="Arial Black" panose="020B0A04020102020204" pitchFamily="34" charset="0"/>
                <a:cs typeface="Arial" panose="020B0604020202020204" pitchFamily="34" charset="0"/>
              </a:rPr>
              <a:t>Рисунок 5. График зависимости значений компонентов выхлопных от скорости движения автомобиля </a:t>
            </a:r>
            <a:r>
              <a:rPr lang="ru-RU" sz="2400" dirty="0">
                <a:latin typeface="Arial Black" panose="020B0A04020102020204" pitchFamily="34" charset="0"/>
              </a:rPr>
              <a:t>.</a:t>
            </a:r>
          </a:p>
        </p:txBody>
      </p:sp>
    </p:spTree>
    <p:extLst>
      <p:ext uri="{BB962C8B-B14F-4D97-AF65-F5344CB8AC3E}">
        <p14:creationId xmlns:p14="http://schemas.microsoft.com/office/powerpoint/2010/main" val="27178908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8000">
              <a:srgbClr val="5487BD"/>
            </a:gs>
            <a:gs pos="75000">
              <a:srgbClr val="C35553"/>
            </a:gs>
          </a:gsLst>
          <a:lin ang="5400000" scaled="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13748" y="215521"/>
            <a:ext cx="6965358" cy="6427637"/>
          </a:xfrm>
          <a:prstGeom prst="rect">
            <a:avLst/>
          </a:prstGeom>
          <a:solidFill>
            <a:srgbClr val="FFFFFF">
              <a:shade val="85000"/>
            </a:srgbClr>
          </a:solidFill>
          <a:ln w="88900" cap="sq">
            <a:solidFill>
              <a:srgbClr val="C35551"/>
            </a:solidFill>
            <a:miter lim="800000"/>
          </a:ln>
          <a:effectLst>
            <a:glow rad="228600">
              <a:schemeClr val="accent2">
                <a:satMod val="175000"/>
                <a:alpha val="40000"/>
              </a:schemeClr>
            </a:glow>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Прямоугольник 2"/>
          <p:cNvSpPr/>
          <p:nvPr/>
        </p:nvSpPr>
        <p:spPr>
          <a:xfrm>
            <a:off x="7425559" y="2274838"/>
            <a:ext cx="4619296" cy="2308324"/>
          </a:xfrm>
          <a:prstGeom prst="rect">
            <a:avLst/>
          </a:prstGeom>
        </p:spPr>
        <p:txBody>
          <a:bodyPr wrap="square">
            <a:spAutoFit/>
          </a:bodyPr>
          <a:lstStyle/>
          <a:p>
            <a:pPr algn="ctr"/>
            <a:r>
              <a:rPr lang="ru-RU" sz="2400" dirty="0">
                <a:solidFill>
                  <a:schemeClr val="bg1"/>
                </a:solidFill>
                <a:latin typeface="Arial Black" panose="020B0A04020102020204" pitchFamily="34" charset="0"/>
                <a:cs typeface="Arial" panose="020B0604020202020204" pitchFamily="34" charset="0"/>
              </a:rPr>
              <a:t>Рисунок 6. Графики зависимости значений компонентов выхлопных от типа вождения (нормальное</a:t>
            </a:r>
            <a:r>
              <a:rPr lang="en-US" sz="2400" dirty="0">
                <a:solidFill>
                  <a:schemeClr val="bg1"/>
                </a:solidFill>
                <a:latin typeface="Arial Black" panose="020B0A04020102020204" pitchFamily="34" charset="0"/>
                <a:cs typeface="Arial" panose="020B0604020202020204" pitchFamily="34" charset="0"/>
              </a:rPr>
              <a:t>/</a:t>
            </a:r>
            <a:r>
              <a:rPr lang="ru-RU" sz="2400" dirty="0">
                <a:solidFill>
                  <a:schemeClr val="bg1"/>
                </a:solidFill>
                <a:latin typeface="Arial Black" panose="020B0A04020102020204" pitchFamily="34" charset="0"/>
                <a:cs typeface="Arial" panose="020B0604020202020204" pitchFamily="34" charset="0"/>
              </a:rPr>
              <a:t> агрессивное).</a:t>
            </a:r>
          </a:p>
        </p:txBody>
      </p:sp>
    </p:spTree>
    <p:extLst>
      <p:ext uri="{BB962C8B-B14F-4D97-AF65-F5344CB8AC3E}">
        <p14:creationId xmlns:p14="http://schemas.microsoft.com/office/powerpoint/2010/main" val="21205002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8001"/>
          </a:xfrm>
          <a:prstGeom prst="rect">
            <a:avLst/>
          </a:prstGeom>
        </p:spPr>
      </p:pic>
      <p:sp>
        <p:nvSpPr>
          <p:cNvPr id="3" name="Прямоугольник 2"/>
          <p:cNvSpPr/>
          <p:nvPr/>
        </p:nvSpPr>
        <p:spPr>
          <a:xfrm>
            <a:off x="3886199" y="187495"/>
            <a:ext cx="8133348" cy="1477328"/>
          </a:xfrm>
          <a:prstGeom prst="rect">
            <a:avLst/>
          </a:prstGeom>
        </p:spPr>
        <p:txBody>
          <a:bodyPr wrap="square">
            <a:spAutoFit/>
          </a:bodyPr>
          <a:lstStyle/>
          <a:p>
            <a:r>
              <a:rPr lang="ru-RU" dirty="0">
                <a:latin typeface="Arial" panose="020B0604020202020204" pitchFamily="34" charset="0"/>
                <a:cs typeface="Arial" panose="020B0604020202020204" pitchFamily="34" charset="0"/>
              </a:rPr>
              <a:t>Какие карты показывают пробки?</a:t>
            </a:r>
          </a:p>
          <a:p>
            <a:r>
              <a:rPr lang="ru-RU" dirty="0">
                <a:latin typeface="Arial" panose="020B0604020202020204" pitchFamily="34" charset="0"/>
                <a:cs typeface="Arial" panose="020B0604020202020204" pitchFamily="34" charset="0"/>
              </a:rPr>
              <a:t>черно-</a:t>
            </a:r>
            <a:r>
              <a:rPr lang="ru-RU" dirty="0">
                <a:solidFill>
                  <a:srgbClr val="FF0000"/>
                </a:solidFill>
                <a:latin typeface="Arial" panose="020B0604020202020204" pitchFamily="34" charset="0"/>
                <a:cs typeface="Arial" panose="020B0604020202020204" pitchFamily="34" charset="0"/>
              </a:rPr>
              <a:t>красные</a:t>
            </a:r>
            <a:r>
              <a:rPr lang="ru-RU" dirty="0">
                <a:latin typeface="Arial" panose="020B0604020202020204" pitchFamily="34" charset="0"/>
                <a:cs typeface="Arial" panose="020B0604020202020204" pitchFamily="34" charset="0"/>
              </a:rPr>
              <a:t> полоски — все плохо, движение либо перекрыто либо минимальное, скорость до 10 км/ч.</a:t>
            </a:r>
          </a:p>
          <a:p>
            <a:r>
              <a:rPr lang="ru-RU" dirty="0">
                <a:solidFill>
                  <a:srgbClr val="FF0000"/>
                </a:solidFill>
                <a:latin typeface="Arial" panose="020B0604020202020204" pitchFamily="34" charset="0"/>
                <a:cs typeface="Arial" panose="020B0604020202020204" pitchFamily="34" charset="0"/>
              </a:rPr>
              <a:t>красный</a:t>
            </a:r>
            <a:r>
              <a:rPr lang="ru-RU" dirty="0">
                <a:latin typeface="Arial" panose="020B0604020202020204" pitchFamily="34" charset="0"/>
                <a:cs typeface="Arial" panose="020B0604020202020204" pitchFamily="34" charset="0"/>
              </a:rPr>
              <a:t> — сильно затрудненное движение, скорость 10-25 км/ч. </a:t>
            </a:r>
          </a:p>
          <a:p>
            <a:r>
              <a:rPr lang="ru-RU" dirty="0">
                <a:solidFill>
                  <a:schemeClr val="accent2">
                    <a:lumMod val="75000"/>
                  </a:schemeClr>
                </a:solidFill>
                <a:latin typeface="Arial" panose="020B0604020202020204" pitchFamily="34" charset="0"/>
                <a:cs typeface="Arial" panose="020B0604020202020204" pitchFamily="34" charset="0"/>
              </a:rPr>
              <a:t>желтый</a:t>
            </a:r>
            <a:r>
              <a:rPr lang="ru-RU" dirty="0">
                <a:latin typeface="Arial" panose="020B0604020202020204" pitchFamily="34" charset="0"/>
                <a:cs typeface="Arial" panose="020B0604020202020204" pitchFamily="34" charset="0"/>
              </a:rPr>
              <a:t> — движение с затруднениями, скорость 25-45 км/ч.</a:t>
            </a:r>
          </a:p>
        </p:txBody>
      </p:sp>
    </p:spTree>
    <p:extLst>
      <p:ext uri="{BB962C8B-B14F-4D97-AF65-F5344CB8AC3E}">
        <p14:creationId xmlns:p14="http://schemas.microsoft.com/office/powerpoint/2010/main" val="8692358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21000">
              <a:schemeClr val="bg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0" y="729761"/>
            <a:ext cx="12192000" cy="5262979"/>
          </a:xfrm>
          <a:prstGeom prst="rect">
            <a:avLst/>
          </a:prstGeom>
        </p:spPr>
        <p:txBody>
          <a:bodyPr wrap="square" anchor="ctr">
            <a:spAutoFit/>
          </a:bodyPr>
          <a:lstStyle/>
          <a:p>
            <a:pPr algn="just"/>
            <a:r>
              <a:rPr lang="ru-RU" sz="1600" dirty="0">
                <a:latin typeface="Arial" panose="020B0604020202020204" pitchFamily="34" charset="0"/>
                <a:cs typeface="Arial" panose="020B0604020202020204" pitchFamily="34" charset="0"/>
              </a:rPr>
              <a:t>    По мнению авторов, единственная характеристика, которую можно реально коррелировать с позиции токсичных характеристик двигателя в городских условиях –</a:t>
            </a:r>
            <a:r>
              <a:rPr lang="ru-RU" sz="1600" b="1" dirty="0">
                <a:latin typeface="Arial" panose="020B0604020202020204" pitchFamily="34" charset="0"/>
                <a:cs typeface="Arial" panose="020B0604020202020204" pitchFamily="34" charset="0"/>
              </a:rPr>
              <a:t>скоростной режим движения автотранспорта</a:t>
            </a:r>
            <a:r>
              <a:rPr lang="ru-RU" sz="1600" dirty="0">
                <a:latin typeface="Arial" panose="020B0604020202020204" pitchFamily="34" charset="0"/>
                <a:cs typeface="Arial" panose="020B0604020202020204" pitchFamily="34" charset="0"/>
              </a:rPr>
              <a:t>, т.е. время работы двигателя на холостом ходу, режим разгона двигателя, замедления, установившийся режим.  </a:t>
            </a:r>
            <a:r>
              <a:rPr lang="ru-RU" sz="1600" b="1" dirty="0">
                <a:latin typeface="Arial" panose="020B0604020202020204" pitchFamily="34" charset="0"/>
                <a:cs typeface="Arial" panose="020B0604020202020204" pitchFamily="34" charset="0"/>
              </a:rPr>
              <a:t>Как видно из приведенного графика, наиболее оптимальным, с точки зрения ОГ, является скоростной режим в диапазоне 40-90 км/час. Наибольший интерес представляют значения количества ОГ нижней границы диапазона (40 км/час), которые в 2-4 раза меньше, чем значения ОГ при скорости 10-20 км/час.</a:t>
            </a:r>
          </a:p>
          <a:p>
            <a:pPr algn="just"/>
            <a:r>
              <a:rPr lang="ru-RU" sz="1600" dirty="0">
                <a:latin typeface="Arial" panose="020B0604020202020204" pitchFamily="34" charset="0"/>
                <a:cs typeface="Arial" panose="020B0604020202020204" pitchFamily="34" charset="0"/>
              </a:rPr>
              <a:t>Т.е. оптимизация дорожного трафика на низких скоростях, минимизация работы автомобильных двигателей на холостом ходу (пробок, в том числе на светофорах) позволит значительно снизить выброс ОГ. Доля этих режимов работы двигателей в городском цикле по времени составляет 70,8% (данные Саратовского Государственного Университета им. Н.Г. Чернышевского).</a:t>
            </a:r>
          </a:p>
          <a:p>
            <a:pPr algn="just"/>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У автомобиля, находящегося в пробке, двигатель работает на холостом ходу. Считается, что на 100 метрах дороги в пробке стоит 15 легковых автомобилей, а при движении со скоростью 40 км /час на том же участке дороги находится только 3 автомобиля. Т.е. в пробке на 100 метрах дороги находится в пять раз больше автомобилей с работающими двигателями.</a:t>
            </a:r>
          </a:p>
          <a:p>
            <a:pPr algn="just"/>
            <a:r>
              <a:rPr lang="ru-RU" sz="1600" dirty="0">
                <a:latin typeface="Arial" panose="020B0604020202020204" pitchFamily="34" charset="0"/>
                <a:cs typeface="Arial" panose="020B0604020202020204" pitchFamily="34" charset="0"/>
              </a:rPr>
              <a:t>    С учетом того, что максимальная концентрация ОГ локализуется на высоте в диапазоне от высоты человеческого роста до третьего этажа жилого дома, решение данной проблемы является чрезвычайно актуальным. Возникает необходимость в разработке интеллектуальной системы, которая могла бы оптимизировать дорожный трафик.</a:t>
            </a:r>
          </a:p>
          <a:p>
            <a:pPr algn="just"/>
            <a:r>
              <a:rPr lang="ru-RU" sz="1600" dirty="0">
                <a:latin typeface="Arial" panose="020B0604020202020204" pitchFamily="34" charset="0"/>
                <a:cs typeface="Arial" panose="020B0604020202020204" pitchFamily="34" charset="0"/>
              </a:rPr>
              <a:t>Немаловажным аспектом для оценки состояния атмосферы в городских условиях является роза ветров. </a:t>
            </a:r>
            <a:r>
              <a:rPr lang="ru-RU" sz="1600" b="1" dirty="0">
                <a:latin typeface="Arial" panose="020B0604020202020204" pitchFamily="34" charset="0"/>
                <a:cs typeface="Arial" panose="020B0604020202020204" pitchFamily="34" charset="0"/>
              </a:rPr>
              <a:t>Для Пскова, который расположен на берегах нескольких рек и вблизи Псковского озера это особенно актуально. Автор полагает, что значения климатических параметров (атмосферное давление, температура, скорость и направление ветра) так же должны быть включены базу данных (базу знаний). </a:t>
            </a:r>
          </a:p>
        </p:txBody>
      </p:sp>
    </p:spTree>
    <p:extLst>
      <p:ext uri="{BB962C8B-B14F-4D97-AF65-F5344CB8AC3E}">
        <p14:creationId xmlns:p14="http://schemas.microsoft.com/office/powerpoint/2010/main" val="9215427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24977" y="192506"/>
            <a:ext cx="9342046" cy="5829922"/>
          </a:xfrm>
          <a:prstGeom prst="rect">
            <a:avLst/>
          </a:prstGeom>
          <a:ln w="57150">
            <a:solidFill>
              <a:srgbClr val="993365"/>
            </a:solidFill>
          </a:ln>
        </p:spPr>
      </p:pic>
      <p:sp>
        <p:nvSpPr>
          <p:cNvPr id="3" name="Прямоугольник 2"/>
          <p:cNvSpPr/>
          <p:nvPr/>
        </p:nvSpPr>
        <p:spPr>
          <a:xfrm>
            <a:off x="0" y="6203829"/>
            <a:ext cx="12192000" cy="461665"/>
          </a:xfrm>
          <a:prstGeom prst="rect">
            <a:avLst/>
          </a:prstGeom>
        </p:spPr>
        <p:txBody>
          <a:bodyPr wrap="square">
            <a:spAutoFit/>
          </a:bodyPr>
          <a:lstStyle/>
          <a:p>
            <a:pPr algn="ctr"/>
            <a:r>
              <a:rPr lang="ru-RU" sz="2400" b="1" dirty="0">
                <a:latin typeface="Arial" panose="020B0604020202020204" pitchFamily="34" charset="0"/>
                <a:cs typeface="Arial" panose="020B0604020202020204" pitchFamily="34" charset="0"/>
              </a:rPr>
              <a:t>Рисунок 7.  Характеристика годовой Розы ветров в городе Пскове.</a:t>
            </a:r>
          </a:p>
        </p:txBody>
      </p:sp>
    </p:spTree>
    <p:extLst>
      <p:ext uri="{BB962C8B-B14F-4D97-AF65-F5344CB8AC3E}">
        <p14:creationId xmlns:p14="http://schemas.microsoft.com/office/powerpoint/2010/main" val="13214690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D7E7F5"/>
            </a:gs>
            <a:gs pos="95000">
              <a:srgbClr val="AFCEEB"/>
            </a:gs>
            <a:gs pos="50000">
              <a:schemeClr val="bg1"/>
            </a:gs>
          </a:gsLst>
          <a:lin ang="48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197346"/>
            <a:ext cx="12091737" cy="6186309"/>
          </a:xfrm>
          <a:prstGeom prst="rect">
            <a:avLst/>
          </a:prstGeom>
        </p:spPr>
        <p:txBody>
          <a:bodyPr wrap="square">
            <a:spAutoFit/>
          </a:bodyPr>
          <a:lstStyle/>
          <a:p>
            <a:pPr algn="just"/>
            <a:r>
              <a:rPr lang="ru-RU" b="1" dirty="0">
                <a:latin typeface="Arial" panose="020B0604020202020204" pitchFamily="34" charset="0"/>
                <a:cs typeface="Arial" panose="020B0604020202020204" pitchFamily="34" charset="0"/>
              </a:rPr>
              <a:t>Целью работы является разработка системы, использующей нейронную сеть для принятия решения по регулировке загруженности дорожного трафика в зависимости от экологической обстановки. В частности концентрации отработанных газов.</a:t>
            </a:r>
          </a:p>
          <a:p>
            <a:pPr algn="just"/>
            <a:r>
              <a:rPr lang="ru-RU" dirty="0">
                <a:latin typeface="Arial" panose="020B0604020202020204" pitchFamily="34" charset="0"/>
                <a:cs typeface="Arial" panose="020B0604020202020204" pitchFamily="34" charset="0"/>
              </a:rPr>
              <a:t>Для этой цели, по мнению авторов, в первую очередь необходимо создать базу данных (базу знаний). Газоанализаторами произвести замеры параметров отработанных газов (ОГ) одновременно на нескольких близлежащих перекрестках в разные дни недели, разное время суток, учитывая метеопараметры (температура, давление, роза ветров), график работы светофора. Все это должно сопровождаться записью на видеокамеры для дальнейшей </a:t>
            </a:r>
            <a:r>
              <a:rPr lang="ru-RU" dirty="0" err="1">
                <a:latin typeface="Arial" panose="020B0604020202020204" pitchFamily="34" charset="0"/>
                <a:cs typeface="Arial" panose="020B0604020202020204" pitchFamily="34" charset="0"/>
              </a:rPr>
              <a:t>видеоаналитики</a:t>
            </a:r>
            <a:r>
              <a:rPr lang="ru-RU" dirty="0">
                <a:latin typeface="Arial" panose="020B0604020202020204" pitchFamily="34" charset="0"/>
                <a:cs typeface="Arial" panose="020B0604020202020204" pitchFamily="34" charset="0"/>
              </a:rPr>
              <a:t> и корреляции с данными газоанализаторов.</a:t>
            </a:r>
          </a:p>
          <a:p>
            <a:pPr algn="just"/>
            <a:r>
              <a:rPr lang="ru-RU" dirty="0">
                <a:latin typeface="Arial" panose="020B0604020202020204" pitchFamily="34" charset="0"/>
                <a:cs typeface="Arial" panose="020B0604020202020204" pitchFamily="34" charset="0"/>
              </a:rPr>
              <a:t>Затем создаем 3</a:t>
            </a:r>
            <a:r>
              <a:rPr lang="en-US" dirty="0">
                <a:latin typeface="Arial" panose="020B0604020202020204" pitchFamily="34" charset="0"/>
                <a:cs typeface="Arial" panose="020B0604020202020204" pitchFamily="34" charset="0"/>
              </a:rPr>
              <a:t>D</a:t>
            </a:r>
            <a:r>
              <a:rPr lang="ru-RU" dirty="0">
                <a:latin typeface="Arial" panose="020B0604020202020204" pitchFamily="34" charset="0"/>
                <a:cs typeface="Arial" panose="020B0604020202020204" pitchFamily="34" charset="0"/>
              </a:rPr>
              <a:t> среду для машинного обучения </a:t>
            </a:r>
            <a:r>
              <a:rPr lang="ru-RU" dirty="0" err="1">
                <a:latin typeface="Arial" panose="020B0604020202020204" pitchFamily="34" charset="0"/>
                <a:cs typeface="Arial" panose="020B0604020202020204" pitchFamily="34" charset="0"/>
              </a:rPr>
              <a:t>нейросети</a:t>
            </a:r>
            <a:r>
              <a:rPr lang="ru-RU" dirty="0">
                <a:latin typeface="Arial" panose="020B0604020202020204" pitchFamily="34" charset="0"/>
                <a:cs typeface="Arial" panose="020B0604020202020204" pitchFamily="34" charset="0"/>
              </a:rPr>
              <a:t>. Для этой задачи хорошо подходит слабая интеллектуальная система (ANI) с использованием машинного обучения, компьютерного зрения и баз данных. В основе лежит расчётно-логическая система способная решать управленческие задачи по декларативным описаниям условий, а также возможностью пользователем контролировать в режиме онлайн все стадии вычислительного процесса. Данные системы способны автоматически строить математическую модель задачи и автоматически синтезировать вычислительные алгоритмы по формулировке задачи. Такие свойства реализуются благодаря наличию базы знаний в виде функциональной семантической сети и планирования. </a:t>
            </a:r>
          </a:p>
          <a:p>
            <a:pPr algn="just"/>
            <a:r>
              <a:rPr lang="ru-RU" dirty="0">
                <a:latin typeface="Arial" panose="020B0604020202020204" pitchFamily="34" charset="0"/>
                <a:cs typeface="Arial" panose="020B0604020202020204" pitchFamily="34" charset="0"/>
              </a:rPr>
              <a:t> В </a:t>
            </a:r>
            <a:r>
              <a:rPr lang="en-US" dirty="0">
                <a:latin typeface="Arial" panose="020B0604020202020204" pitchFamily="34" charset="0"/>
                <a:cs typeface="Arial" panose="020B0604020202020204" pitchFamily="34" charset="0"/>
              </a:rPr>
              <a:t>3D</a:t>
            </a:r>
            <a:r>
              <a:rPr lang="ru-RU" dirty="0">
                <a:latin typeface="Arial" panose="020B0604020202020204" pitchFamily="34" charset="0"/>
                <a:cs typeface="Arial" panose="020B0604020202020204" pitchFamily="34" charset="0"/>
              </a:rPr>
              <a:t> модели необходимо учитывать дополнительные параметры, такие как дорожные знаки, время действия тех или иных знаков, дорожная разметка, зеленые насаждения общего пользования. В процессе обучения, проходящий в 3D визуализированной среде, </a:t>
            </a:r>
            <a:r>
              <a:rPr lang="ru-RU" dirty="0" err="1">
                <a:latin typeface="Arial" panose="020B0604020202020204" pitchFamily="34" charset="0"/>
                <a:cs typeface="Arial" panose="020B0604020202020204" pitchFamily="34" charset="0"/>
              </a:rPr>
              <a:t>нейросеть</a:t>
            </a:r>
            <a:r>
              <a:rPr lang="ru-RU" dirty="0">
                <a:latin typeface="Arial" panose="020B0604020202020204" pitchFamily="34" charset="0"/>
                <a:cs typeface="Arial" panose="020B0604020202020204" pitchFamily="34" charset="0"/>
              </a:rPr>
              <a:t> формирует рефлекторную систему. Алгоритм обеспечивает выбор наиболее вероятной реакции интеллектуальной системы на множество входных воздействий, при известных вероятностях выбора реакции на каждое входное воздействие, а также на некоторые комбинации входных воздействий. На выходе получаем технологию управления дорожным трафиков на основе минимизации экологических параметров ОГ.  </a:t>
            </a:r>
          </a:p>
        </p:txBody>
      </p:sp>
    </p:spTree>
    <p:extLst>
      <p:ext uri="{BB962C8B-B14F-4D97-AF65-F5344CB8AC3E}">
        <p14:creationId xmlns:p14="http://schemas.microsoft.com/office/powerpoint/2010/main" val="14640934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87000">
              <a:srgbClr val="959595"/>
            </a:gs>
            <a:gs pos="22000">
              <a:srgbClr val="C1C1C1"/>
            </a:gs>
          </a:gsLst>
          <a:lin ang="54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0" y="6154091"/>
            <a:ext cx="12192000" cy="400110"/>
          </a:xfrm>
          <a:prstGeom prst="rect">
            <a:avLst/>
          </a:prstGeom>
        </p:spPr>
        <p:txBody>
          <a:bodyPr wrap="square">
            <a:spAutoFit/>
          </a:bodyPr>
          <a:lstStyle/>
          <a:p>
            <a:pPr algn="ctr"/>
            <a:r>
              <a:rPr lang="ru-RU" sz="2000" b="1" dirty="0">
                <a:solidFill>
                  <a:schemeClr val="bg1"/>
                </a:solidFill>
                <a:latin typeface="Arial Black" panose="020B0A04020102020204" pitchFamily="34" charset="0"/>
                <a:cs typeface="Arial" panose="020B0604020202020204" pitchFamily="34" charset="0"/>
              </a:rPr>
              <a:t>Рисунок 9. Фрагмент 3D среды для машинного обучения </a:t>
            </a:r>
            <a:r>
              <a:rPr lang="ru-RU" sz="2000" b="1" dirty="0" err="1">
                <a:solidFill>
                  <a:schemeClr val="bg1"/>
                </a:solidFill>
                <a:latin typeface="Arial Black" panose="020B0A04020102020204" pitchFamily="34" charset="0"/>
                <a:cs typeface="Arial" panose="020B0604020202020204" pitchFamily="34" charset="0"/>
              </a:rPr>
              <a:t>нейросети</a:t>
            </a:r>
            <a:r>
              <a:rPr lang="ru-RU" sz="2000" b="1" dirty="0">
                <a:solidFill>
                  <a:schemeClr val="bg1"/>
                </a:solidFill>
                <a:latin typeface="Arial Black" panose="020B0A04020102020204" pitchFamily="34" charset="0"/>
                <a:cs typeface="Arial" panose="020B0604020202020204" pitchFamily="34" charset="0"/>
              </a:rPr>
              <a:t>. </a:t>
            </a:r>
          </a:p>
        </p:txBody>
      </p:sp>
      <p:pic>
        <p:nvPicPr>
          <p:cNvPr id="4" name="Рисунок 3">
            <a:extLst>
              <a:ext uri="{FF2B5EF4-FFF2-40B4-BE49-F238E27FC236}">
                <a16:creationId xmlns:a16="http://schemas.microsoft.com/office/drawing/2014/main" id="{9E9CBCD0-45CF-4FE8-BC2C-85070434ACC4}"/>
              </a:ext>
            </a:extLst>
          </p:cNvPr>
          <p:cNvPicPr>
            <a:picLocks noChangeAspect="1"/>
          </p:cNvPicPr>
          <p:nvPr/>
        </p:nvPicPr>
        <p:blipFill>
          <a:blip r:embed="rId2"/>
          <a:stretch>
            <a:fillRect/>
          </a:stretch>
        </p:blipFill>
        <p:spPr>
          <a:xfrm>
            <a:off x="818147" y="303799"/>
            <a:ext cx="10555705" cy="56276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398348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57000">
              <a:schemeClr val="bg1"/>
            </a:gs>
            <a:gs pos="100000">
              <a:schemeClr val="accent1">
                <a:lumMod val="75000"/>
              </a:schemeClr>
            </a:gs>
          </a:gsLst>
          <a:lin ang="2700000" scaled="1"/>
          <a:tileRect/>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2705" y="600736"/>
            <a:ext cx="2499560" cy="3332747"/>
          </a:xfrm>
          <a:prstGeom prst="roundRect">
            <a:avLst>
              <a:gd name="adj" fmla="val 8594"/>
            </a:avLst>
          </a:prstGeom>
          <a:solidFill>
            <a:srgbClr val="FFFFFF">
              <a:shade val="85000"/>
            </a:srgbClr>
          </a:solidFill>
          <a:ln>
            <a:noFill/>
          </a:ln>
          <a:effectLst/>
        </p:spPr>
      </p:pic>
      <p:pic>
        <p:nvPicPr>
          <p:cNvPr id="3" name="Рисунок 2"/>
          <p:cNvPicPr>
            <a:picLocks noChangeAspect="1"/>
          </p:cNvPicPr>
          <p:nvPr/>
        </p:nvPicPr>
        <p:blipFill>
          <a:blip r:embed="rId3"/>
          <a:stretch>
            <a:fillRect/>
          </a:stretch>
        </p:blipFill>
        <p:spPr>
          <a:xfrm>
            <a:off x="3088724" y="519524"/>
            <a:ext cx="3495172" cy="3495172"/>
          </a:xfrm>
          <a:prstGeom prst="roundRect">
            <a:avLst>
              <a:gd name="adj" fmla="val 8594"/>
            </a:avLst>
          </a:prstGeom>
          <a:solidFill>
            <a:srgbClr val="FFFFFF">
              <a:shade val="85000"/>
            </a:srgbClr>
          </a:solidFill>
          <a:ln>
            <a:noFill/>
          </a:ln>
          <a:effectLst/>
        </p:spPr>
      </p:pic>
      <p:sp>
        <p:nvSpPr>
          <p:cNvPr id="4" name="Прямоугольник 3"/>
          <p:cNvSpPr/>
          <p:nvPr/>
        </p:nvSpPr>
        <p:spPr>
          <a:xfrm>
            <a:off x="988594" y="4832770"/>
            <a:ext cx="10214811" cy="1569660"/>
          </a:xfrm>
          <a:prstGeom prst="rect">
            <a:avLst/>
          </a:prstGeom>
        </p:spPr>
        <p:txBody>
          <a:bodyPr wrap="square">
            <a:spAutoFit/>
          </a:bodyPr>
          <a:lstStyle/>
          <a:p>
            <a:pPr algn="ctr"/>
            <a:r>
              <a:rPr lang="ru-RU" sz="3200" dirty="0">
                <a:latin typeface="Arial Black" panose="020B0A04020102020204" pitchFamily="34" charset="0"/>
                <a:cs typeface="Arial" panose="020B0604020202020204" pitchFamily="34" charset="0"/>
              </a:rPr>
              <a:t>Рисунок 10. Портативные многокомпонентные газоанализаторы горючих и токсичных газов.</a:t>
            </a:r>
          </a:p>
        </p:txBody>
      </p:sp>
      <p:sp>
        <p:nvSpPr>
          <p:cNvPr id="6" name="Прямоугольник 5"/>
          <p:cNvSpPr/>
          <p:nvPr/>
        </p:nvSpPr>
        <p:spPr>
          <a:xfrm>
            <a:off x="96252" y="5432934"/>
            <a:ext cx="312906" cy="369332"/>
          </a:xfrm>
          <a:prstGeom prst="rect">
            <a:avLst/>
          </a:prstGeom>
        </p:spPr>
        <p:txBody>
          <a:bodyPr wrap="none">
            <a:spAutoFit/>
          </a:bodyPr>
          <a:lstStyle/>
          <a:p>
            <a:r>
              <a:rPr lang="ru-RU" dirty="0">
                <a:latin typeface="Arial" panose="020B0604020202020204" pitchFamily="34" charset="0"/>
                <a:cs typeface="Arial" panose="020B0604020202020204" pitchFamily="34" charset="0"/>
              </a:rPr>
              <a:t>. </a:t>
            </a:r>
          </a:p>
        </p:txBody>
      </p:sp>
      <p:pic>
        <p:nvPicPr>
          <p:cNvPr id="7" name="Рисунок 6">
            <a:extLst>
              <a:ext uri="{FF2B5EF4-FFF2-40B4-BE49-F238E27FC236}">
                <a16:creationId xmlns:a16="http://schemas.microsoft.com/office/drawing/2014/main" id="{3286400C-52ED-4BD4-8BDC-8C4C22295192}"/>
              </a:ext>
            </a:extLst>
          </p:cNvPr>
          <p:cNvPicPr>
            <a:picLocks noChangeAspect="1"/>
          </p:cNvPicPr>
          <p:nvPr/>
        </p:nvPicPr>
        <p:blipFill>
          <a:blip r:embed="rId4"/>
          <a:stretch>
            <a:fillRect/>
          </a:stretch>
        </p:blipFill>
        <p:spPr>
          <a:xfrm>
            <a:off x="6872271" y="779015"/>
            <a:ext cx="5018940" cy="2976191"/>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1993614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2D2D2"/>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92353C7-D250-46FE-94FA-4DFCE70C6942}"/>
              </a:ext>
            </a:extLst>
          </p:cNvPr>
          <p:cNvPicPr>
            <a:picLocks noChangeAspect="1"/>
          </p:cNvPicPr>
          <p:nvPr/>
        </p:nvPicPr>
        <p:blipFill>
          <a:blip r:embed="rId2"/>
          <a:stretch>
            <a:fillRect/>
          </a:stretch>
        </p:blipFill>
        <p:spPr>
          <a:xfrm>
            <a:off x="0" y="0"/>
            <a:ext cx="10096500" cy="6858000"/>
          </a:xfrm>
          <a:prstGeom prst="rect">
            <a:avLst/>
          </a:prstGeom>
        </p:spPr>
      </p:pic>
      <p:sp>
        <p:nvSpPr>
          <p:cNvPr id="2" name="Прямоугольник 1"/>
          <p:cNvSpPr/>
          <p:nvPr/>
        </p:nvSpPr>
        <p:spPr>
          <a:xfrm>
            <a:off x="6779172" y="366623"/>
            <a:ext cx="5412828" cy="6124754"/>
          </a:xfrm>
          <a:prstGeom prst="rect">
            <a:avLst/>
          </a:prstGeom>
        </p:spPr>
        <p:txBody>
          <a:bodyPr wrap="square">
            <a:spAutoFit/>
          </a:bodyPr>
          <a:lstStyle/>
          <a:p>
            <a:pPr algn="ctr"/>
            <a:r>
              <a:rPr lang="ru-RU" sz="2800" dirty="0">
                <a:latin typeface="Arial" panose="020B0604020202020204" pitchFamily="34" charset="0"/>
                <a:cs typeface="Arial" panose="020B0604020202020204" pitchFamily="34" charset="0"/>
              </a:rPr>
              <a:t>Во всем мире увеличивается темп автомобилизации населения. Не всегда рост дорожного городского строительства</a:t>
            </a:r>
          </a:p>
          <a:p>
            <a:pPr algn="ctr"/>
            <a:r>
              <a:rPr lang="ru-RU" sz="2800" dirty="0">
                <a:latin typeface="Arial" panose="020B0604020202020204" pitchFamily="34" charset="0"/>
                <a:cs typeface="Arial" panose="020B0604020202020204" pitchFamily="34" charset="0"/>
              </a:rPr>
              <a:t>соответствует темпу строительства автомобильных дорог. По мнению авторов выходом из этой ситуации </a:t>
            </a:r>
          </a:p>
          <a:p>
            <a:pPr algn="ctr"/>
            <a:r>
              <a:rPr lang="ru-RU" sz="2800" dirty="0">
                <a:latin typeface="Arial" panose="020B0604020202020204" pitchFamily="34" charset="0"/>
                <a:cs typeface="Arial" panose="020B0604020202020204" pitchFamily="34" charset="0"/>
              </a:rPr>
              <a:t>может стать интерактивная система управления дорожным трафиком в виде мобильного приложения на основе искусственного интеллекта</a:t>
            </a:r>
          </a:p>
        </p:txBody>
      </p:sp>
    </p:spTree>
    <p:extLst>
      <p:ext uri="{BB962C8B-B14F-4D97-AF65-F5344CB8AC3E}">
        <p14:creationId xmlns:p14="http://schemas.microsoft.com/office/powerpoint/2010/main" val="33922123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0" y="1090245"/>
            <a:ext cx="4572000" cy="2585323"/>
          </a:xfrm>
          <a:prstGeom prst="rect">
            <a:avLst/>
          </a:prstGeom>
          <a:noFill/>
        </p:spPr>
        <p:txBody>
          <a:bodyPr wrap="square" rtlCol="0">
            <a:spAutoFit/>
          </a:bodyPr>
          <a:lstStyle/>
          <a:p>
            <a:pPr algn="ctr"/>
            <a:r>
              <a:rPr lang="ru-RU" dirty="0" smtClean="0">
                <a:latin typeface="Arial Black" panose="020B0A04020102020204" pitchFamily="34" charset="0"/>
              </a:rPr>
              <a:t>Задачи</a:t>
            </a:r>
            <a:endParaRPr lang="ru-RU" dirty="0">
              <a:latin typeface="Arial Black" panose="020B0A04020102020204" pitchFamily="34" charset="0"/>
            </a:endParaRPr>
          </a:p>
          <a:p>
            <a:pPr algn="ctr"/>
            <a:endParaRPr lang="ru-RU" dirty="0" smtClean="0">
              <a:latin typeface="Arial Black" panose="020B0A04020102020204" pitchFamily="34" charset="0"/>
            </a:endParaRPr>
          </a:p>
          <a:p>
            <a:pPr fontAlgn="base"/>
            <a:r>
              <a:rPr lang="ru-RU" i="1" dirty="0" smtClean="0"/>
              <a:t>1) Ознакомиться </a:t>
            </a:r>
            <a:r>
              <a:rPr lang="ru-RU" i="1" dirty="0"/>
              <a:t>с перечнем доступного оборудования  на рынке</a:t>
            </a:r>
          </a:p>
          <a:p>
            <a:pPr fontAlgn="base"/>
            <a:r>
              <a:rPr lang="ru-RU" i="1" dirty="0" smtClean="0"/>
              <a:t>2) Произвести </a:t>
            </a:r>
            <a:r>
              <a:rPr lang="ru-RU" i="1" dirty="0"/>
              <a:t>замеры на улицах города</a:t>
            </a:r>
          </a:p>
          <a:p>
            <a:pPr fontAlgn="base"/>
            <a:r>
              <a:rPr lang="ru-RU" i="1" dirty="0" smtClean="0"/>
              <a:t>3) Собрать </a:t>
            </a:r>
            <a:r>
              <a:rPr lang="ru-RU" i="1" dirty="0"/>
              <a:t>тестовый модуль</a:t>
            </a:r>
          </a:p>
          <a:p>
            <a:pPr fontAlgn="base"/>
            <a:r>
              <a:rPr lang="ru-RU" i="1" dirty="0" smtClean="0"/>
              <a:t>4) Провести </a:t>
            </a:r>
            <a:r>
              <a:rPr lang="ru-RU" i="1" dirty="0"/>
              <a:t>испытания “</a:t>
            </a:r>
            <a:r>
              <a:rPr lang="ru-RU" i="1" dirty="0" err="1"/>
              <a:t>инвиво</a:t>
            </a:r>
            <a:r>
              <a:rPr lang="ru-RU" i="1" dirty="0"/>
              <a:t>”</a:t>
            </a:r>
          </a:p>
          <a:p>
            <a:pPr fontAlgn="base"/>
            <a:r>
              <a:rPr lang="ru-RU" i="1" dirty="0" smtClean="0"/>
              <a:t>5) Внедрение </a:t>
            </a:r>
            <a:r>
              <a:rPr lang="ru-RU" i="1" dirty="0"/>
              <a:t>и оценка результатов</a:t>
            </a:r>
          </a:p>
          <a:p>
            <a:pPr algn="ctr"/>
            <a:endParaRPr lang="ru-RU" dirty="0">
              <a:latin typeface="Arial Black" panose="020B0A04020102020204" pitchFamily="34" charset="0"/>
            </a:endParaRPr>
          </a:p>
        </p:txBody>
      </p:sp>
      <p:sp>
        <p:nvSpPr>
          <p:cNvPr id="4" name="TextBox 3"/>
          <p:cNvSpPr txBox="1"/>
          <p:nvPr/>
        </p:nvSpPr>
        <p:spPr>
          <a:xfrm>
            <a:off x="0" y="126023"/>
            <a:ext cx="12192000" cy="400110"/>
          </a:xfrm>
          <a:prstGeom prst="rect">
            <a:avLst/>
          </a:prstGeom>
          <a:noFill/>
        </p:spPr>
        <p:txBody>
          <a:bodyPr wrap="square" rtlCol="0">
            <a:spAutoFit/>
          </a:bodyPr>
          <a:lstStyle/>
          <a:p>
            <a:pPr algn="ctr"/>
            <a:r>
              <a:rPr lang="ru-RU" sz="2000" dirty="0" smtClean="0">
                <a:latin typeface="Arial Black" panose="020B0A04020102020204" pitchFamily="34" charset="0"/>
              </a:rPr>
              <a:t>Паспорт проекта</a:t>
            </a:r>
            <a:endParaRPr lang="ru-RU" sz="2000" dirty="0">
              <a:latin typeface="Arial Black" panose="020B0A04020102020204" pitchFamily="34" charset="0"/>
            </a:endParaRPr>
          </a:p>
        </p:txBody>
      </p:sp>
      <p:sp>
        <p:nvSpPr>
          <p:cNvPr id="6" name="TextBox 5"/>
          <p:cNvSpPr txBox="1"/>
          <p:nvPr/>
        </p:nvSpPr>
        <p:spPr>
          <a:xfrm>
            <a:off x="64477" y="1072661"/>
            <a:ext cx="3426069" cy="3354765"/>
          </a:xfrm>
          <a:prstGeom prst="rect">
            <a:avLst/>
          </a:prstGeom>
          <a:noFill/>
        </p:spPr>
        <p:txBody>
          <a:bodyPr wrap="square" rtlCol="0">
            <a:spAutoFit/>
          </a:bodyPr>
          <a:lstStyle/>
          <a:p>
            <a:pPr algn="ctr"/>
            <a:r>
              <a:rPr lang="ru-RU" dirty="0" smtClean="0">
                <a:latin typeface="Arial Black" panose="020B0A04020102020204" pitchFamily="34" charset="0"/>
              </a:rPr>
              <a:t>Цель</a:t>
            </a:r>
            <a:endParaRPr lang="en-US" dirty="0" smtClean="0">
              <a:latin typeface="Arial Black" panose="020B0A04020102020204" pitchFamily="34" charset="0"/>
            </a:endParaRPr>
          </a:p>
          <a:p>
            <a:pPr algn="ctr"/>
            <a:endParaRPr lang="ru-RU" sz="1400" dirty="0">
              <a:latin typeface="Arial Black" panose="020B0A04020102020204" pitchFamily="34" charset="0"/>
            </a:endParaRPr>
          </a:p>
          <a:p>
            <a:r>
              <a:rPr lang="ru-RU" i="1" dirty="0"/>
              <a:t>Целью работы является разработка системы, использующей нейронную сеть для принятия решения по регулировке загруженности дорожного трафика в зависимости от экологической обстановки. В частности концентрации отработанных газов.</a:t>
            </a:r>
            <a:endParaRPr lang="ru-RU" sz="1400" dirty="0">
              <a:latin typeface="Arial Black" panose="020B0A04020102020204" pitchFamily="34" charset="0"/>
            </a:endParaRPr>
          </a:p>
        </p:txBody>
      </p:sp>
      <p:sp>
        <p:nvSpPr>
          <p:cNvPr id="7" name="TextBox 6"/>
          <p:cNvSpPr txBox="1"/>
          <p:nvPr/>
        </p:nvSpPr>
        <p:spPr>
          <a:xfrm>
            <a:off x="8382000" y="1090245"/>
            <a:ext cx="3382107" cy="2308324"/>
          </a:xfrm>
          <a:prstGeom prst="rect">
            <a:avLst/>
          </a:prstGeom>
          <a:noFill/>
        </p:spPr>
        <p:txBody>
          <a:bodyPr wrap="square" rtlCol="0">
            <a:spAutoFit/>
          </a:bodyPr>
          <a:lstStyle/>
          <a:p>
            <a:pPr algn="ctr"/>
            <a:r>
              <a:rPr lang="ru-RU" dirty="0" smtClean="0">
                <a:latin typeface="Arial Black" panose="020B0A04020102020204" pitchFamily="34" charset="0"/>
              </a:rPr>
              <a:t>Результаты</a:t>
            </a:r>
            <a:endParaRPr lang="en-US" dirty="0" smtClean="0">
              <a:latin typeface="Arial Black" panose="020B0A04020102020204" pitchFamily="34" charset="0"/>
            </a:endParaRPr>
          </a:p>
          <a:p>
            <a:pPr algn="ctr"/>
            <a:endParaRPr lang="en-US" dirty="0">
              <a:latin typeface="Arial Black" panose="020B0A04020102020204" pitchFamily="34" charset="0"/>
            </a:endParaRPr>
          </a:p>
          <a:p>
            <a:pPr fontAlgn="base"/>
            <a:r>
              <a:rPr lang="en-US" i="1" dirty="0" smtClean="0"/>
              <a:t>1) </a:t>
            </a:r>
            <a:r>
              <a:rPr lang="ru-RU" i="1" dirty="0" smtClean="0"/>
              <a:t>Улучшение </a:t>
            </a:r>
            <a:r>
              <a:rPr lang="ru-RU" i="1" dirty="0"/>
              <a:t>логистики в городе, уменьшение пробок на 50%</a:t>
            </a:r>
          </a:p>
          <a:p>
            <a:pPr fontAlgn="base"/>
            <a:r>
              <a:rPr lang="en-US" i="1" dirty="0" smtClean="0"/>
              <a:t>2) </a:t>
            </a:r>
            <a:r>
              <a:rPr lang="ru-RU" i="1" dirty="0" smtClean="0"/>
              <a:t>Улучшение </a:t>
            </a:r>
            <a:r>
              <a:rPr lang="ru-RU" i="1" dirty="0"/>
              <a:t>экологической обстановки более чем на 60%</a:t>
            </a:r>
          </a:p>
          <a:p>
            <a:pPr algn="ctr"/>
            <a:endParaRPr lang="ru-RU" dirty="0">
              <a:latin typeface="Arial Black" panose="020B0A04020102020204" pitchFamily="34" charset="0"/>
            </a:endParaRPr>
          </a:p>
        </p:txBody>
      </p:sp>
      <p:sp>
        <p:nvSpPr>
          <p:cNvPr id="8" name="TextBox 7"/>
          <p:cNvSpPr txBox="1"/>
          <p:nvPr/>
        </p:nvSpPr>
        <p:spPr>
          <a:xfrm>
            <a:off x="64477" y="4427426"/>
            <a:ext cx="3256085" cy="1200329"/>
          </a:xfrm>
          <a:prstGeom prst="rect">
            <a:avLst/>
          </a:prstGeom>
          <a:noFill/>
        </p:spPr>
        <p:txBody>
          <a:bodyPr wrap="square" rtlCol="0">
            <a:spAutoFit/>
          </a:bodyPr>
          <a:lstStyle/>
          <a:p>
            <a:pPr algn="ctr"/>
            <a:r>
              <a:rPr lang="ru-RU" dirty="0" smtClean="0">
                <a:latin typeface="Arial Black" panose="020B0A04020102020204" pitchFamily="34" charset="0"/>
              </a:rPr>
              <a:t>Срок реализации</a:t>
            </a:r>
            <a:endParaRPr lang="en-US" dirty="0" smtClean="0">
              <a:latin typeface="Arial Black" panose="020B0A04020102020204" pitchFamily="34" charset="0"/>
            </a:endParaRPr>
          </a:p>
          <a:p>
            <a:pPr algn="ctr"/>
            <a:endParaRPr lang="en-US" dirty="0">
              <a:latin typeface="Arial Black" panose="020B0A04020102020204" pitchFamily="34" charset="0"/>
            </a:endParaRPr>
          </a:p>
          <a:p>
            <a:pPr algn="ctr"/>
            <a:r>
              <a:rPr lang="ru-RU" i="1" dirty="0" smtClean="0">
                <a:latin typeface="Arial "/>
              </a:rPr>
              <a:t>2 года</a:t>
            </a:r>
          </a:p>
          <a:p>
            <a:pPr algn="ctr"/>
            <a:r>
              <a:rPr lang="ru-RU" i="1" dirty="0" smtClean="0">
                <a:latin typeface="Arial "/>
              </a:rPr>
              <a:t>01.09.2023 – 01.09.2025</a:t>
            </a:r>
            <a:endParaRPr lang="ru-RU" i="1" dirty="0">
              <a:latin typeface="Arial "/>
            </a:endParaRPr>
          </a:p>
        </p:txBody>
      </p:sp>
      <p:sp>
        <p:nvSpPr>
          <p:cNvPr id="9" name="TextBox 8"/>
          <p:cNvSpPr txBox="1"/>
          <p:nvPr/>
        </p:nvSpPr>
        <p:spPr>
          <a:xfrm>
            <a:off x="64477" y="6014706"/>
            <a:ext cx="8475783" cy="369332"/>
          </a:xfrm>
          <a:prstGeom prst="rect">
            <a:avLst/>
          </a:prstGeom>
          <a:noFill/>
        </p:spPr>
        <p:txBody>
          <a:bodyPr wrap="square" rtlCol="0">
            <a:spAutoFit/>
          </a:bodyPr>
          <a:lstStyle/>
          <a:p>
            <a:pPr algn="ctr"/>
            <a:r>
              <a:rPr lang="ru-RU" b="1" dirty="0" smtClean="0">
                <a:latin typeface="Arial "/>
              </a:rPr>
              <a:t>Размер необходимого финансирования</a:t>
            </a:r>
            <a:r>
              <a:rPr lang="en-US" b="1" dirty="0" smtClean="0">
                <a:latin typeface="Arial "/>
              </a:rPr>
              <a:t> (</a:t>
            </a:r>
            <a:r>
              <a:rPr lang="ru-RU" b="1" dirty="0" smtClean="0">
                <a:latin typeface="Arial "/>
              </a:rPr>
              <a:t>ориентировочно)</a:t>
            </a:r>
            <a:r>
              <a:rPr lang="ru-RU" b="1" dirty="0">
                <a:latin typeface="Arial "/>
              </a:rPr>
              <a:t> </a:t>
            </a:r>
            <a:r>
              <a:rPr lang="ru-RU" b="1" dirty="0" smtClean="0">
                <a:latin typeface="Arial "/>
              </a:rPr>
              <a:t>- </a:t>
            </a:r>
            <a:r>
              <a:rPr lang="ru-RU" dirty="0" smtClean="0">
                <a:latin typeface="Arial "/>
              </a:rPr>
              <a:t>4 млн руб.</a:t>
            </a:r>
            <a:endParaRPr lang="ru-RU" dirty="0">
              <a:latin typeface="Arial "/>
            </a:endParaRPr>
          </a:p>
        </p:txBody>
      </p:sp>
      <p:sp>
        <p:nvSpPr>
          <p:cNvPr id="10" name="TextBox 9"/>
          <p:cNvSpPr txBox="1"/>
          <p:nvPr/>
        </p:nvSpPr>
        <p:spPr>
          <a:xfrm>
            <a:off x="3490546" y="3512907"/>
            <a:ext cx="8305799" cy="2092881"/>
          </a:xfrm>
          <a:prstGeom prst="rect">
            <a:avLst/>
          </a:prstGeom>
          <a:noFill/>
        </p:spPr>
        <p:txBody>
          <a:bodyPr wrap="square" rtlCol="0">
            <a:spAutoFit/>
          </a:bodyPr>
          <a:lstStyle/>
          <a:p>
            <a:r>
              <a:rPr lang="ru-RU" b="1" dirty="0" smtClean="0">
                <a:latin typeface="Arial "/>
              </a:rPr>
              <a:t>Роли в проекте</a:t>
            </a:r>
            <a:r>
              <a:rPr lang="en-US" b="1" dirty="0" smtClean="0">
                <a:latin typeface="Arial "/>
              </a:rPr>
              <a:t>: </a:t>
            </a:r>
          </a:p>
          <a:p>
            <a:r>
              <a:rPr lang="ru-RU" sz="1600" dirty="0" err="1">
                <a:latin typeface="Arial "/>
              </a:rPr>
              <a:t>Дударев</a:t>
            </a:r>
            <a:r>
              <a:rPr lang="ru-RU" sz="1600" dirty="0">
                <a:latin typeface="Arial "/>
              </a:rPr>
              <a:t> Кирилл </a:t>
            </a:r>
            <a:r>
              <a:rPr lang="ru-RU" sz="1600" dirty="0" smtClean="0">
                <a:latin typeface="Arial "/>
              </a:rPr>
              <a:t>Сергеевич</a:t>
            </a:r>
            <a:r>
              <a:rPr lang="en-US" sz="1600" dirty="0" smtClean="0">
                <a:latin typeface="Arial "/>
              </a:rPr>
              <a:t> - </a:t>
            </a:r>
            <a:r>
              <a:rPr lang="ru-RU" sz="1600" i="1" dirty="0">
                <a:latin typeface="Arial "/>
              </a:rPr>
              <a:t>Руководитель проекта, </a:t>
            </a:r>
            <a:r>
              <a:rPr lang="en-US" sz="1600" i="1" dirty="0">
                <a:latin typeface="Arial "/>
              </a:rPr>
              <a:t>IT-</a:t>
            </a:r>
            <a:r>
              <a:rPr lang="ru-RU" sz="1600" i="1" dirty="0" smtClean="0">
                <a:latin typeface="Arial "/>
              </a:rPr>
              <a:t>специалист</a:t>
            </a:r>
          </a:p>
          <a:p>
            <a:r>
              <a:rPr lang="ru-RU" sz="1600" i="1" dirty="0" err="1">
                <a:latin typeface="Arial "/>
              </a:rPr>
              <a:t>Краубнер</a:t>
            </a:r>
            <a:r>
              <a:rPr lang="ru-RU" sz="1600" i="1" dirty="0">
                <a:latin typeface="Arial "/>
              </a:rPr>
              <a:t> Юлия </a:t>
            </a:r>
            <a:r>
              <a:rPr lang="ru-RU" sz="1600" i="1" dirty="0" smtClean="0">
                <a:latin typeface="Arial "/>
              </a:rPr>
              <a:t>Леонидовна – </a:t>
            </a:r>
            <a:r>
              <a:rPr lang="ru-RU" sz="1600" i="1" dirty="0">
                <a:latin typeface="Arial "/>
              </a:rPr>
              <a:t>Делопроизводитель, бухгалтер</a:t>
            </a:r>
            <a:endParaRPr lang="ru-RU" sz="1600" i="1" dirty="0" smtClean="0">
              <a:latin typeface="Arial "/>
            </a:endParaRPr>
          </a:p>
          <a:p>
            <a:r>
              <a:rPr lang="ru-RU" sz="1600" i="1" dirty="0" smtClean="0">
                <a:latin typeface="Arial "/>
              </a:rPr>
              <a:t>Ведёхина </a:t>
            </a:r>
            <a:r>
              <a:rPr lang="ru-RU" sz="1600" i="1" dirty="0">
                <a:latin typeface="Arial "/>
              </a:rPr>
              <a:t>Екатерина </a:t>
            </a:r>
            <a:r>
              <a:rPr lang="ru-RU" sz="1600" i="1" dirty="0">
                <a:latin typeface="Arial "/>
              </a:rPr>
              <a:t>Сергеевна </a:t>
            </a:r>
            <a:r>
              <a:rPr lang="ru-RU" sz="1600" i="1" dirty="0" smtClean="0">
                <a:latin typeface="Arial "/>
              </a:rPr>
              <a:t>– IT-специалист</a:t>
            </a:r>
            <a:r>
              <a:rPr lang="ru-RU" sz="1600" i="1" dirty="0">
                <a:latin typeface="Arial "/>
              </a:rPr>
              <a:t>, специалист в области искусственного интеллекта</a:t>
            </a:r>
            <a:endParaRPr lang="ru-RU" sz="1600" i="1" dirty="0" smtClean="0">
              <a:latin typeface="Arial "/>
            </a:endParaRPr>
          </a:p>
          <a:p>
            <a:r>
              <a:rPr lang="ru-RU" sz="1600" i="1" dirty="0">
                <a:latin typeface="Arial "/>
              </a:rPr>
              <a:t>Рвачева Анастасия </a:t>
            </a:r>
            <a:r>
              <a:rPr lang="ru-RU" sz="1600" i="1" dirty="0">
                <a:latin typeface="Arial "/>
              </a:rPr>
              <a:t>Николаевна </a:t>
            </a:r>
            <a:r>
              <a:rPr lang="ru-RU" sz="1600" i="1" dirty="0" smtClean="0">
                <a:latin typeface="Arial "/>
              </a:rPr>
              <a:t>– СМИ</a:t>
            </a:r>
            <a:r>
              <a:rPr lang="ru-RU" sz="1600" i="1" dirty="0">
                <a:latin typeface="Arial "/>
              </a:rPr>
              <a:t>, ведение информационной поддержки проекта, аналитик данных</a:t>
            </a:r>
            <a:endParaRPr lang="ru-RU" sz="1600" i="1" dirty="0" smtClean="0">
              <a:latin typeface="Arial "/>
            </a:endParaRPr>
          </a:p>
          <a:p>
            <a:r>
              <a:rPr lang="ru-RU" sz="1600" dirty="0" err="1">
                <a:latin typeface="Arial "/>
              </a:rPr>
              <a:t>Стефомиров</a:t>
            </a:r>
            <a:r>
              <a:rPr lang="ru-RU" sz="1600" dirty="0">
                <a:latin typeface="Arial "/>
              </a:rPr>
              <a:t> Егор Александрович - Инженер-монтажник, аналитик данных</a:t>
            </a:r>
          </a:p>
        </p:txBody>
      </p:sp>
    </p:spTree>
    <p:extLst>
      <p:ext uri="{BB962C8B-B14F-4D97-AF65-F5344CB8AC3E}">
        <p14:creationId xmlns:p14="http://schemas.microsoft.com/office/powerpoint/2010/main" val="42558313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7095" y="474345"/>
            <a:ext cx="11357810" cy="6001643"/>
          </a:xfrm>
          <a:prstGeom prst="rect">
            <a:avLst/>
          </a:prstGeom>
        </p:spPr>
        <p:txBody>
          <a:bodyPr wrap="square">
            <a:spAutoFit/>
          </a:bodyPr>
          <a:lstStyle/>
          <a:p>
            <a:pPr algn="ctr"/>
            <a:r>
              <a:rPr lang="ru-RU" sz="2400" b="1" dirty="0">
                <a:latin typeface="Times New Roman" panose="02020603050405020304" pitchFamily="18" charset="0"/>
                <a:cs typeface="Times New Roman" panose="02020603050405020304" pitchFamily="18" charset="0"/>
              </a:rPr>
              <a:t>Список используемой литературы:</a:t>
            </a:r>
          </a:p>
          <a:p>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1. Белякова О.И. , Попов В.М. , Юшин В.В. Юго-Западный государственный университет; Загрязнение атмосферного воздуха автомобильным транспортом: методические указания к проведению практических занятий / Курск, 2019. – 17 с.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17</a:t>
            </a:r>
          </a:p>
          <a:p>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Грабауров</a:t>
            </a:r>
            <a:r>
              <a:rPr lang="ru-RU" dirty="0">
                <a:latin typeface="Times New Roman" panose="02020603050405020304" pitchFamily="18" charset="0"/>
                <a:cs typeface="Times New Roman" panose="02020603050405020304" pitchFamily="18" charset="0"/>
              </a:rPr>
              <a:t> В.А. Беларусь на пороге создания интеллектуальных транспортных систем 2015</a:t>
            </a:r>
          </a:p>
          <a:p>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Дячук</a:t>
            </a:r>
            <a:r>
              <a:rPr lang="ru-RU" dirty="0">
                <a:latin typeface="Times New Roman" panose="02020603050405020304" pitchFamily="18" charset="0"/>
                <a:cs typeface="Times New Roman" panose="02020603050405020304" pitchFamily="18" charset="0"/>
              </a:rPr>
              <a:t> О.А. , Абросимова О.В. , Саратовский государственный технический университет имени Гагарина Ю.А- Саратов: 2011, 92 с. ISBN 978-5-7433-2363-0</a:t>
            </a:r>
          </a:p>
          <a:p>
            <a:r>
              <a:rPr lang="en-US" dirty="0">
                <a:latin typeface="Times New Roman" panose="02020603050405020304" pitchFamily="18" charset="0"/>
                <a:cs typeface="Times New Roman" panose="02020603050405020304" pitchFamily="18" charset="0"/>
              </a:rPr>
              <a:t>4. </a:t>
            </a:r>
            <a:r>
              <a:rPr lang="ru-RU" dirty="0">
                <a:latin typeface="Times New Roman" panose="02020603050405020304" pitchFamily="18" charset="0"/>
                <a:cs typeface="Times New Roman" panose="02020603050405020304" pitchFamily="18" charset="0"/>
              </a:rPr>
              <a:t>Капский Д. В. Навой</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 В.  Развитие автоматизированной системы управления дорожным движением Минска как части интеллектуальной транспортной системы города  2017</a:t>
            </a:r>
          </a:p>
          <a:p>
            <a:r>
              <a:rPr lang="en-US" dirty="0">
                <a:latin typeface="Times New Roman" panose="02020603050405020304" pitchFamily="18" charset="0"/>
                <a:cs typeface="Times New Roman" panose="02020603050405020304" pitchFamily="18" charset="0"/>
              </a:rPr>
              <a:t>5. </a:t>
            </a:r>
            <a:r>
              <a:rPr lang="ru-RU" dirty="0">
                <a:latin typeface="Times New Roman" panose="02020603050405020304" pitchFamily="18" charset="0"/>
                <a:cs typeface="Times New Roman" panose="02020603050405020304" pitchFamily="18" charset="0"/>
              </a:rPr>
              <a:t>Лобков Г.В. Практикум «Учение об атмосфере»  Саратовский государственный технический университет имени Гагарина Ю.А. - Саратов: </a:t>
            </a:r>
            <a:r>
              <a:rPr lang="ru-RU" dirty="0" err="1">
                <a:latin typeface="Times New Roman" panose="02020603050405020304" pitchFamily="18" charset="0"/>
                <a:cs typeface="Times New Roman" panose="02020603050405020304" pitchFamily="18" charset="0"/>
              </a:rPr>
              <a:t>Амирит</a:t>
            </a:r>
            <a:r>
              <a:rPr lang="ru-RU" dirty="0">
                <a:latin typeface="Times New Roman" panose="02020603050405020304" pitchFamily="18" charset="0"/>
                <a:cs typeface="Times New Roman" panose="02020603050405020304" pitchFamily="18" charset="0"/>
              </a:rPr>
              <a:t>, 2018.-108 с. ISBN 978-5-907035-80-5</a:t>
            </a:r>
          </a:p>
          <a:p>
            <a:r>
              <a:rPr lang="en-US" dirty="0">
                <a:latin typeface="Times New Roman" panose="02020603050405020304" pitchFamily="18" charset="0"/>
                <a:cs typeface="Times New Roman" panose="02020603050405020304" pitchFamily="18" charset="0"/>
              </a:rPr>
              <a:t>6. </a:t>
            </a:r>
            <a:r>
              <a:rPr lang="ru-RU" dirty="0">
                <a:latin typeface="Times New Roman" panose="02020603050405020304" pitchFamily="18" charset="0"/>
                <a:cs typeface="Times New Roman" panose="02020603050405020304" pitchFamily="18" charset="0"/>
              </a:rPr>
              <a:t>Лыкова А.В.</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Фисенко С. П.  Национальная академия наук Беларуси,   Институт </a:t>
            </a:r>
            <a:r>
              <a:rPr lang="ru-RU" dirty="0" err="1">
                <a:latin typeface="Times New Roman" panose="02020603050405020304" pitchFamily="18" charset="0"/>
                <a:cs typeface="Times New Roman" panose="02020603050405020304" pitchFamily="18" charset="0"/>
              </a:rPr>
              <a:t>тепломассообмена</a:t>
            </a:r>
            <a:r>
              <a:rPr lang="ru-RU" dirty="0">
                <a:latin typeface="Times New Roman" panose="02020603050405020304" pitchFamily="18" charset="0"/>
                <a:cs typeface="Times New Roman" panose="02020603050405020304" pitchFamily="18" charset="0"/>
              </a:rPr>
              <a:t> им.,  МОДЕЛИРОВАНИЕ РАСПРОСТРАНЕНИЯ ВЫХЛОПНЫХ ГАЗОВ ОТ АВТОМОБИЛЯ  УДК  541.182.2</a:t>
            </a:r>
          </a:p>
          <a:p>
            <a:r>
              <a:rPr lang="en-US" dirty="0">
                <a:latin typeface="Times New Roman" panose="02020603050405020304" pitchFamily="18" charset="0"/>
                <a:cs typeface="Times New Roman" panose="02020603050405020304" pitchFamily="18" charset="0"/>
              </a:rPr>
              <a:t>7. </a:t>
            </a:r>
            <a:r>
              <a:rPr lang="ru-RU" dirty="0">
                <a:latin typeface="Times New Roman" panose="02020603050405020304" pitchFamily="18" charset="0"/>
                <a:cs typeface="Times New Roman" panose="02020603050405020304" pitchFamily="18" charset="0"/>
              </a:rPr>
              <a:t>Ракова</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А.В. , Заместитель Мэра Москвы в Правительстве Москвы по вопросам социального развития, Региональная программа «Борьба с онкологическими заболеваниями», Москва, 2019</a:t>
            </a:r>
          </a:p>
          <a:p>
            <a:r>
              <a:rPr lang="en-US" dirty="0">
                <a:latin typeface="Times New Roman" panose="02020603050405020304" pitchFamily="18" charset="0"/>
                <a:cs typeface="Times New Roman" panose="02020603050405020304" pitchFamily="18" charset="0"/>
              </a:rPr>
              <a:t>8. </a:t>
            </a:r>
            <a:r>
              <a:rPr lang="ru-RU" dirty="0">
                <a:latin typeface="Times New Roman" panose="02020603050405020304" pitchFamily="18" charset="0"/>
                <a:cs typeface="Times New Roman" panose="02020603050405020304" pitchFamily="18" charset="0"/>
              </a:rPr>
              <a:t>Тихомирова</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Е.И. , Экологический мониторинг опасных промышленных объектов: современные достижения, перспективы и обеспечение экологической безопасности населения  Саратовский государственный технический университет имени Гагарина Ю.А. - Саратов: </a:t>
            </a:r>
            <a:r>
              <a:rPr lang="ru-RU" dirty="0" err="1">
                <a:latin typeface="Times New Roman" panose="02020603050405020304" pitchFamily="18" charset="0"/>
                <a:cs typeface="Times New Roman" panose="02020603050405020304" pitchFamily="18" charset="0"/>
              </a:rPr>
              <a:t>Амирит</a:t>
            </a:r>
            <a:r>
              <a:rPr lang="ru-RU" dirty="0">
                <a:latin typeface="Times New Roman" panose="02020603050405020304" pitchFamily="18" charset="0"/>
                <a:cs typeface="Times New Roman" panose="02020603050405020304" pitchFamily="18" charset="0"/>
              </a:rPr>
              <a:t>, 2020 -284 с. ISBN 978-5-00140-681-5</a:t>
            </a:r>
          </a:p>
          <a:p>
            <a:r>
              <a:rPr lang="en-US" dirty="0">
                <a:latin typeface="Times New Roman" panose="02020603050405020304" pitchFamily="18" charset="0"/>
                <a:cs typeface="Times New Roman" panose="02020603050405020304" pitchFamily="18" charset="0"/>
              </a:rPr>
              <a:t>9. </a:t>
            </a:r>
            <a:r>
              <a:rPr lang="ru-RU" dirty="0" err="1">
                <a:latin typeface="Times New Roman" panose="02020603050405020304" pitchFamily="18" charset="0"/>
                <a:cs typeface="Times New Roman" panose="02020603050405020304" pitchFamily="18" charset="0"/>
              </a:rPr>
              <a:t>Чернокоз</a:t>
            </a:r>
            <a:r>
              <a:rPr lang="ru-RU" dirty="0">
                <a:latin typeface="Times New Roman" panose="02020603050405020304" pitchFamily="18" charset="0"/>
                <a:cs typeface="Times New Roman" panose="02020603050405020304" pitchFamily="18" charset="0"/>
              </a:rPr>
              <a:t> М.В., Ревякина Е.А. Донской Государственный Технический Университет DOI: 10.24411/2520-6990-2019-10366 Разработка интеллектуальной системы для автоматизированного регулирования дорожного трафика </a:t>
            </a:r>
          </a:p>
        </p:txBody>
      </p:sp>
    </p:spTree>
    <p:extLst>
      <p:ext uri="{BB962C8B-B14F-4D97-AF65-F5344CB8AC3E}">
        <p14:creationId xmlns:p14="http://schemas.microsoft.com/office/powerpoint/2010/main" val="21626664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2125</TotalTime>
  <Words>1755</Words>
  <Application>Microsoft Office PowerPoint</Application>
  <PresentationFormat>Широкоэкранный</PresentationFormat>
  <Paragraphs>79</Paragraphs>
  <Slides>17</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17</vt:i4>
      </vt:variant>
    </vt:vector>
  </HeadingPairs>
  <TitlesOfParts>
    <vt:vector size="25" baseType="lpstr">
      <vt:lpstr>Arial</vt:lpstr>
      <vt:lpstr>Arial </vt:lpstr>
      <vt:lpstr>Arial Black</vt:lpstr>
      <vt:lpstr>Calibri</vt:lpstr>
      <vt:lpstr>Calibri Light</vt:lpstr>
      <vt:lpstr>Montserrat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Cifrum</dc:creator>
  <cp:lastModifiedBy>Kirill Dudarev</cp:lastModifiedBy>
  <cp:revision>87</cp:revision>
  <dcterms:created xsi:type="dcterms:W3CDTF">2022-04-15T06:04:45Z</dcterms:created>
  <dcterms:modified xsi:type="dcterms:W3CDTF">2023-04-21T23:58:49Z</dcterms:modified>
</cp:coreProperties>
</file>