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08" r:id="rId55"/>
    <p:sldId id="310" r:id="rId56"/>
    <p:sldId id="311" r:id="rId57"/>
    <p:sldId id="312" r:id="rId58"/>
    <p:sldId id="318" r:id="rId59"/>
    <p:sldId id="313" r:id="rId60"/>
    <p:sldId id="314" r:id="rId61"/>
    <p:sldId id="315" r:id="rId62"/>
    <p:sldId id="316" r:id="rId63"/>
    <p:sldId id="317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31E28D-507D-451D-A0E2-F52E884F297B}" v="22" dt="2025-11-15T05:56:53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рий Шмило" userId="63485cbbc28453d1" providerId="LiveId" clId="{F7ADACB1-1A70-4218-B704-35BABFDD0AAA}"/>
    <pc:docChg chg="custSel addSld modSld">
      <pc:chgData name="Юрий Шмило" userId="63485cbbc28453d1" providerId="LiveId" clId="{F7ADACB1-1A70-4218-B704-35BABFDD0AAA}" dt="2025-11-15T06:19:38.992" v="626" actId="20577"/>
      <pc:docMkLst>
        <pc:docMk/>
      </pc:docMkLst>
      <pc:sldChg chg="modSp mod setBg">
        <pc:chgData name="Юрий Шмило" userId="63485cbbc28453d1" providerId="LiveId" clId="{F7ADACB1-1A70-4218-B704-35BABFDD0AAA}" dt="2025-11-15T05:56:53.098" v="463"/>
        <pc:sldMkLst>
          <pc:docMk/>
          <pc:sldMk cId="1780023118" sldId="256"/>
        </pc:sldMkLst>
        <pc:spChg chg="mod">
          <ac:chgData name="Юрий Шмило" userId="63485cbbc28453d1" providerId="LiveId" clId="{F7ADACB1-1A70-4218-B704-35BABFDD0AAA}" dt="2025-11-15T05:46:46.954" v="303" actId="14100"/>
          <ac:spMkLst>
            <pc:docMk/>
            <pc:sldMk cId="1780023118" sldId="256"/>
            <ac:spMk id="2" creationId="{293D2468-A3D5-E66E-7BA1-EE99AF00C029}"/>
          </ac:spMkLst>
        </pc:spChg>
      </pc:sldChg>
      <pc:sldChg chg="delSp mod">
        <pc:chgData name="Юрий Шмило" userId="63485cbbc28453d1" providerId="LiveId" clId="{F7ADACB1-1A70-4218-B704-35BABFDD0AAA}" dt="2025-11-15T05:34:57.891" v="0" actId="21"/>
        <pc:sldMkLst>
          <pc:docMk/>
          <pc:sldMk cId="3687132536" sldId="257"/>
        </pc:sldMkLst>
        <pc:spChg chg="del">
          <ac:chgData name="Юрий Шмило" userId="63485cbbc28453d1" providerId="LiveId" clId="{F7ADACB1-1A70-4218-B704-35BABFDD0AAA}" dt="2025-11-15T05:34:57.891" v="0" actId="21"/>
          <ac:spMkLst>
            <pc:docMk/>
            <pc:sldMk cId="3687132536" sldId="257"/>
            <ac:spMk id="2" creationId="{1898893B-8C3A-2284-B4C5-E72509EAD415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4012178108" sldId="258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4012178108" sldId="258"/>
            <ac:spMk id="2" creationId="{546FF4BE-E5C8-AA60-79F0-F417014893A7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4012178108" sldId="258"/>
            <ac:spMk id="3" creationId="{2824D266-744F-096F-C4DA-F9BE4A34B13E}"/>
          </ac:spMkLst>
        </pc:spChg>
      </pc:sldChg>
      <pc:sldChg chg="modSp mod">
        <pc:chgData name="Юрий Шмило" userId="63485cbbc28453d1" providerId="LiveId" clId="{F7ADACB1-1A70-4218-B704-35BABFDD0AAA}" dt="2025-11-15T05:46:58.880" v="304" actId="20577"/>
        <pc:sldMkLst>
          <pc:docMk/>
          <pc:sldMk cId="2354065503" sldId="259"/>
        </pc:sldMkLst>
        <pc:spChg chg="mod">
          <ac:chgData name="Юрий Шмило" userId="63485cbbc28453d1" providerId="LiveId" clId="{F7ADACB1-1A70-4218-B704-35BABFDD0AAA}" dt="2025-11-15T05:46:58.880" v="304" actId="20577"/>
          <ac:spMkLst>
            <pc:docMk/>
            <pc:sldMk cId="2354065503" sldId="259"/>
            <ac:spMk id="2" creationId="{BB3330B7-C3C6-D3E5-C86D-937A8C511ACF}"/>
          </ac:spMkLst>
        </pc:spChg>
      </pc:sldChg>
      <pc:sldChg chg="modSp mod">
        <pc:chgData name="Юрий Шмило" userId="63485cbbc28453d1" providerId="LiveId" clId="{F7ADACB1-1A70-4218-B704-35BABFDD0AAA}" dt="2025-11-15T05:45:37.809" v="272" actId="27636"/>
        <pc:sldMkLst>
          <pc:docMk/>
          <pc:sldMk cId="4133080267" sldId="263"/>
        </pc:sldMkLst>
        <pc:spChg chg="mod">
          <ac:chgData name="Юрий Шмило" userId="63485cbbc28453d1" providerId="LiveId" clId="{F7ADACB1-1A70-4218-B704-35BABFDD0AAA}" dt="2025-11-15T05:45:37.809" v="272" actId="27636"/>
          <ac:spMkLst>
            <pc:docMk/>
            <pc:sldMk cId="4133080267" sldId="263"/>
            <ac:spMk id="2" creationId="{B3048360-4510-C19F-FEE9-72852FC2AFDA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1326470204" sldId="264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326470204" sldId="264"/>
            <ac:spMk id="2" creationId="{88DBC0A2-46AC-9B88-8B7F-2A674C1DF91F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326470204" sldId="264"/>
            <ac:spMk id="3" creationId="{784C7575-69D7-24F5-682B-B6D7B6EEBD58}"/>
          </ac:spMkLst>
        </pc:spChg>
      </pc:sldChg>
      <pc:sldChg chg="modSp mod">
        <pc:chgData name="Юрий Шмило" userId="63485cbbc28453d1" providerId="LiveId" clId="{F7ADACB1-1A70-4218-B704-35BABFDD0AAA}" dt="2025-11-15T05:47:22.312" v="309" actId="1076"/>
        <pc:sldMkLst>
          <pc:docMk/>
          <pc:sldMk cId="4155792366" sldId="266"/>
        </pc:sldMkLst>
        <pc:spChg chg="mod">
          <ac:chgData name="Юрий Шмило" userId="63485cbbc28453d1" providerId="LiveId" clId="{F7ADACB1-1A70-4218-B704-35BABFDD0AAA}" dt="2025-11-15T05:47:22.312" v="309" actId="1076"/>
          <ac:spMkLst>
            <pc:docMk/>
            <pc:sldMk cId="4155792366" sldId="266"/>
            <ac:spMk id="2" creationId="{AAFEC57F-DE5D-16C7-5440-7FD7150D7901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1010214159" sldId="267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010214159" sldId="267"/>
            <ac:spMk id="2" creationId="{41178A74-BE71-E550-95C6-A79079873A4D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767434455" sldId="268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767434455" sldId="268"/>
            <ac:spMk id="2" creationId="{4D35EE4B-89EC-79E8-EE29-40CEA051F78C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2380354673" sldId="269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2380354673" sldId="269"/>
            <ac:spMk id="2" creationId="{4812FF3A-BFFA-FFBF-F99F-6558A930C2B9}"/>
          </ac:spMkLst>
        </pc:spChg>
      </pc:sldChg>
      <pc:sldChg chg="modSp mod">
        <pc:chgData name="Юрий Шмило" userId="63485cbbc28453d1" providerId="LiveId" clId="{F7ADACB1-1A70-4218-B704-35BABFDD0AAA}" dt="2025-11-15T05:47:36.272" v="313" actId="1076"/>
        <pc:sldMkLst>
          <pc:docMk/>
          <pc:sldMk cId="701317578" sldId="270"/>
        </pc:sldMkLst>
        <pc:spChg chg="mod">
          <ac:chgData name="Юрий Шмило" userId="63485cbbc28453d1" providerId="LiveId" clId="{F7ADACB1-1A70-4218-B704-35BABFDD0AAA}" dt="2025-11-15T05:47:36.272" v="313" actId="1076"/>
          <ac:spMkLst>
            <pc:docMk/>
            <pc:sldMk cId="701317578" sldId="270"/>
            <ac:spMk id="2" creationId="{5E313122-AABA-25D1-A46B-B561872A7F06}"/>
          </ac:spMkLst>
        </pc:spChg>
      </pc:sldChg>
      <pc:sldChg chg="modSp mod">
        <pc:chgData name="Юрий Шмило" userId="63485cbbc28453d1" providerId="LiveId" clId="{F7ADACB1-1A70-4218-B704-35BABFDD0AAA}" dt="2025-11-15T05:47:47.206" v="317" actId="1076"/>
        <pc:sldMkLst>
          <pc:docMk/>
          <pc:sldMk cId="2549749736" sldId="272"/>
        </pc:sldMkLst>
        <pc:spChg chg="mod">
          <ac:chgData name="Юрий Шмило" userId="63485cbbc28453d1" providerId="LiveId" clId="{F7ADACB1-1A70-4218-B704-35BABFDD0AAA}" dt="2025-11-15T05:47:47.206" v="317" actId="1076"/>
          <ac:spMkLst>
            <pc:docMk/>
            <pc:sldMk cId="2549749736" sldId="272"/>
            <ac:spMk id="2" creationId="{77707B45-8E8C-37DF-98DC-C59D5D40406F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118936997" sldId="273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118936997" sldId="273"/>
            <ac:spMk id="3" creationId="{2F4813D6-56DC-4BAA-4DEE-9A24ACA5D611}"/>
          </ac:spMkLst>
        </pc:spChg>
      </pc:sldChg>
      <pc:sldChg chg="modSp mod">
        <pc:chgData name="Юрий Шмило" userId="63485cbbc28453d1" providerId="LiveId" clId="{F7ADACB1-1A70-4218-B704-35BABFDD0AAA}" dt="2025-11-15T05:47:57.794" v="320" actId="1076"/>
        <pc:sldMkLst>
          <pc:docMk/>
          <pc:sldMk cId="3611058476" sldId="274"/>
        </pc:sldMkLst>
        <pc:spChg chg="mod">
          <ac:chgData name="Юрий Шмило" userId="63485cbbc28453d1" providerId="LiveId" clId="{F7ADACB1-1A70-4218-B704-35BABFDD0AAA}" dt="2025-11-15T05:47:57.794" v="320" actId="1076"/>
          <ac:spMkLst>
            <pc:docMk/>
            <pc:sldMk cId="3611058476" sldId="274"/>
            <ac:spMk id="2" creationId="{04E49369-2DF3-5A79-F441-D416655EED0F}"/>
          </ac:spMkLst>
        </pc:spChg>
      </pc:sldChg>
      <pc:sldChg chg="modSp mod">
        <pc:chgData name="Юрий Шмило" userId="63485cbbc28453d1" providerId="LiveId" clId="{F7ADACB1-1A70-4218-B704-35BABFDD0AAA}" dt="2025-11-15T05:57:54.707" v="479" actId="1076"/>
        <pc:sldMkLst>
          <pc:docMk/>
          <pc:sldMk cId="3074796056" sldId="275"/>
        </pc:sldMkLst>
        <pc:spChg chg="mod">
          <ac:chgData name="Юрий Шмило" userId="63485cbbc28453d1" providerId="LiveId" clId="{F7ADACB1-1A70-4218-B704-35BABFDD0AAA}" dt="2025-11-15T05:57:54.707" v="479" actId="1076"/>
          <ac:spMkLst>
            <pc:docMk/>
            <pc:sldMk cId="3074796056" sldId="275"/>
            <ac:spMk id="3" creationId="{6D4B3307-63AD-4435-D741-C43167C29B95}"/>
          </ac:spMkLst>
        </pc:spChg>
      </pc:sldChg>
      <pc:sldChg chg="modSp mod">
        <pc:chgData name="Юрий Шмило" userId="63485cbbc28453d1" providerId="LiveId" clId="{F7ADACB1-1A70-4218-B704-35BABFDD0AAA}" dt="2025-11-15T05:58:12.444" v="486" actId="1076"/>
        <pc:sldMkLst>
          <pc:docMk/>
          <pc:sldMk cId="1069917133" sldId="276"/>
        </pc:sldMkLst>
        <pc:spChg chg="mod">
          <ac:chgData name="Юрий Шмило" userId="63485cbbc28453d1" providerId="LiveId" clId="{F7ADACB1-1A70-4218-B704-35BABFDD0AAA}" dt="2025-11-15T05:58:12.444" v="486" actId="1076"/>
          <ac:spMkLst>
            <pc:docMk/>
            <pc:sldMk cId="1069917133" sldId="276"/>
            <ac:spMk id="3" creationId="{1943A3EB-9077-FC1F-F31A-A4D29574E720}"/>
          </ac:spMkLst>
        </pc:spChg>
      </pc:sldChg>
      <pc:sldChg chg="modSp mod">
        <pc:chgData name="Юрий Шмило" userId="63485cbbc28453d1" providerId="LiveId" clId="{F7ADACB1-1A70-4218-B704-35BABFDD0AAA}" dt="2025-11-15T05:58:28.951" v="492" actId="1076"/>
        <pc:sldMkLst>
          <pc:docMk/>
          <pc:sldMk cId="1834380922" sldId="277"/>
        </pc:sldMkLst>
        <pc:spChg chg="mod">
          <ac:chgData name="Юрий Шмило" userId="63485cbbc28453d1" providerId="LiveId" clId="{F7ADACB1-1A70-4218-B704-35BABFDD0AAA}" dt="2025-11-15T05:58:28.951" v="492" actId="1076"/>
          <ac:spMkLst>
            <pc:docMk/>
            <pc:sldMk cId="1834380922" sldId="277"/>
            <ac:spMk id="3" creationId="{96E2D899-062B-55B8-ACF0-8A644519695F}"/>
          </ac:spMkLst>
        </pc:spChg>
      </pc:sldChg>
      <pc:sldChg chg="modSp mod">
        <pc:chgData name="Юрий Шмило" userId="63485cbbc28453d1" providerId="LiveId" clId="{F7ADACB1-1A70-4218-B704-35BABFDD0AAA}" dt="2025-11-15T05:48:20.701" v="324" actId="1076"/>
        <pc:sldMkLst>
          <pc:docMk/>
          <pc:sldMk cId="1974218367" sldId="278"/>
        </pc:sldMkLst>
        <pc:spChg chg="mod">
          <ac:chgData name="Юрий Шмило" userId="63485cbbc28453d1" providerId="LiveId" clId="{F7ADACB1-1A70-4218-B704-35BABFDD0AAA}" dt="2025-11-15T05:48:20.701" v="324" actId="1076"/>
          <ac:spMkLst>
            <pc:docMk/>
            <pc:sldMk cId="1974218367" sldId="278"/>
            <ac:spMk id="2" creationId="{F629C6E4-BB08-35D5-4D0C-24A6297903A5}"/>
          </ac:spMkLst>
        </pc:spChg>
      </pc:sldChg>
      <pc:sldChg chg="modSp mod">
        <pc:chgData name="Юрий Шмило" userId="63485cbbc28453d1" providerId="LiveId" clId="{F7ADACB1-1A70-4218-B704-35BABFDD0AAA}" dt="2025-11-15T05:48:30.533" v="327" actId="1076"/>
        <pc:sldMkLst>
          <pc:docMk/>
          <pc:sldMk cId="3894783204" sldId="279"/>
        </pc:sldMkLst>
        <pc:spChg chg="mod">
          <ac:chgData name="Юрий Шмило" userId="63485cbbc28453d1" providerId="LiveId" clId="{F7ADACB1-1A70-4218-B704-35BABFDD0AAA}" dt="2025-11-15T05:48:30.533" v="327" actId="1076"/>
          <ac:spMkLst>
            <pc:docMk/>
            <pc:sldMk cId="3894783204" sldId="279"/>
            <ac:spMk id="2" creationId="{777FC5E6-DAA2-B5FA-ADC1-D3107BB1B094}"/>
          </ac:spMkLst>
        </pc:spChg>
      </pc:sldChg>
      <pc:sldChg chg="modSp mod">
        <pc:chgData name="Юрий Шмило" userId="63485cbbc28453d1" providerId="LiveId" clId="{F7ADACB1-1A70-4218-B704-35BABFDD0AAA}" dt="2025-11-15T05:48:48.017" v="332" actId="1076"/>
        <pc:sldMkLst>
          <pc:docMk/>
          <pc:sldMk cId="640945693" sldId="280"/>
        </pc:sldMkLst>
        <pc:spChg chg="mod">
          <ac:chgData name="Юрий Шмило" userId="63485cbbc28453d1" providerId="LiveId" clId="{F7ADACB1-1A70-4218-B704-35BABFDD0AAA}" dt="2025-11-15T05:48:48.017" v="332" actId="1076"/>
          <ac:spMkLst>
            <pc:docMk/>
            <pc:sldMk cId="640945693" sldId="280"/>
            <ac:spMk id="2" creationId="{876BD853-9045-000F-4F9F-AF983D4FACB8}"/>
          </ac:spMkLst>
        </pc:spChg>
      </pc:sldChg>
      <pc:sldChg chg="modSp mod">
        <pc:chgData name="Юрий Шмило" userId="63485cbbc28453d1" providerId="LiveId" clId="{F7ADACB1-1A70-4218-B704-35BABFDD0AAA}" dt="2025-11-15T05:49:21.899" v="336" actId="1076"/>
        <pc:sldMkLst>
          <pc:docMk/>
          <pc:sldMk cId="528943580" sldId="285"/>
        </pc:sldMkLst>
        <pc:spChg chg="mod">
          <ac:chgData name="Юрий Шмило" userId="63485cbbc28453d1" providerId="LiveId" clId="{F7ADACB1-1A70-4218-B704-35BABFDD0AAA}" dt="2025-11-15T05:49:21.899" v="336" actId="1076"/>
          <ac:spMkLst>
            <pc:docMk/>
            <pc:sldMk cId="528943580" sldId="285"/>
            <ac:spMk id="2" creationId="{E564B75B-EA1B-222A-AAF0-F8211520265A}"/>
          </ac:spMkLst>
        </pc:spChg>
      </pc:sldChg>
      <pc:sldChg chg="modSp mod">
        <pc:chgData name="Юрий Шмило" userId="63485cbbc28453d1" providerId="LiveId" clId="{F7ADACB1-1A70-4218-B704-35BABFDD0AAA}" dt="2025-11-15T05:50:38.174" v="366" actId="14100"/>
        <pc:sldMkLst>
          <pc:docMk/>
          <pc:sldMk cId="1076844263" sldId="286"/>
        </pc:sldMkLst>
        <pc:spChg chg="mod">
          <ac:chgData name="Юрий Шмило" userId="63485cbbc28453d1" providerId="LiveId" clId="{F7ADACB1-1A70-4218-B704-35BABFDD0AAA}" dt="2025-11-15T05:50:38.174" v="366" actId="14100"/>
          <ac:spMkLst>
            <pc:docMk/>
            <pc:sldMk cId="1076844263" sldId="286"/>
            <ac:spMk id="2" creationId="{16F43683-CF36-A59F-A239-F7BFC3FB15CF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076844263" sldId="286"/>
            <ac:spMk id="3" creationId="{F6154D49-D389-5F05-7D44-0AC053681004}"/>
          </ac:spMkLst>
        </pc:spChg>
      </pc:sldChg>
      <pc:sldChg chg="modSp mod">
        <pc:chgData name="Юрий Шмило" userId="63485cbbc28453d1" providerId="LiveId" clId="{F7ADACB1-1A70-4218-B704-35BABFDD0AAA}" dt="2025-11-15T05:51:22.236" v="393" actId="20577"/>
        <pc:sldMkLst>
          <pc:docMk/>
          <pc:sldMk cId="3295896262" sldId="287"/>
        </pc:sldMkLst>
        <pc:spChg chg="mod">
          <ac:chgData name="Юрий Шмило" userId="63485cbbc28453d1" providerId="LiveId" clId="{F7ADACB1-1A70-4218-B704-35BABFDD0AAA}" dt="2025-11-15T05:51:22.236" v="393" actId="20577"/>
          <ac:spMkLst>
            <pc:docMk/>
            <pc:sldMk cId="3295896262" sldId="287"/>
            <ac:spMk id="2" creationId="{7A1AE096-50A6-5524-75DF-05D8CC11E0D4}"/>
          </ac:spMkLst>
        </pc:spChg>
        <pc:spChg chg="mod">
          <ac:chgData name="Юрий Шмило" userId="63485cbbc28453d1" providerId="LiveId" clId="{F7ADACB1-1A70-4218-B704-35BABFDD0AAA}" dt="2025-11-15T05:51:04.037" v="367" actId="20577"/>
          <ac:spMkLst>
            <pc:docMk/>
            <pc:sldMk cId="3295896262" sldId="287"/>
            <ac:spMk id="3" creationId="{954FA195-4AC6-971F-2F9D-B17E8D0848BB}"/>
          </ac:spMkLst>
        </pc:spChg>
      </pc:sldChg>
      <pc:sldChg chg="modSp mod">
        <pc:chgData name="Юрий Шмило" userId="63485cbbc28453d1" providerId="LiveId" clId="{F7ADACB1-1A70-4218-B704-35BABFDD0AAA}" dt="2025-11-15T05:52:05.962" v="419" actId="14100"/>
        <pc:sldMkLst>
          <pc:docMk/>
          <pc:sldMk cId="633835308" sldId="288"/>
        </pc:sldMkLst>
        <pc:spChg chg="mod">
          <ac:chgData name="Юрий Шмило" userId="63485cbbc28453d1" providerId="LiveId" clId="{F7ADACB1-1A70-4218-B704-35BABFDD0AAA}" dt="2025-11-15T05:52:05.962" v="419" actId="14100"/>
          <ac:spMkLst>
            <pc:docMk/>
            <pc:sldMk cId="633835308" sldId="288"/>
            <ac:spMk id="2" creationId="{AF471382-2F6F-A0E3-3403-15DC574F200C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633835308" sldId="288"/>
            <ac:spMk id="3" creationId="{E0680848-345F-D045-221C-29029C72D8BE}"/>
          </ac:spMkLst>
        </pc:spChg>
      </pc:sldChg>
      <pc:sldChg chg="modSp mod">
        <pc:chgData name="Юрий Шмило" userId="63485cbbc28453d1" providerId="LiveId" clId="{F7ADACB1-1A70-4218-B704-35BABFDD0AAA}" dt="2025-11-15T05:50:02.574" v="339" actId="1076"/>
        <pc:sldMkLst>
          <pc:docMk/>
          <pc:sldMk cId="2191236889" sldId="289"/>
        </pc:sldMkLst>
        <pc:spChg chg="mod">
          <ac:chgData name="Юрий Шмило" userId="63485cbbc28453d1" providerId="LiveId" clId="{F7ADACB1-1A70-4218-B704-35BABFDD0AAA}" dt="2025-11-15T05:50:02.574" v="339" actId="1076"/>
          <ac:spMkLst>
            <pc:docMk/>
            <pc:sldMk cId="2191236889" sldId="289"/>
            <ac:spMk id="2" creationId="{20209E07-046B-CBCB-C42F-665A50FAD6C3}"/>
          </ac:spMkLst>
        </pc:spChg>
      </pc:sldChg>
      <pc:sldChg chg="modSp mod">
        <pc:chgData name="Юрий Шмило" userId="63485cbbc28453d1" providerId="LiveId" clId="{F7ADACB1-1A70-4218-B704-35BABFDD0AAA}" dt="2025-11-15T05:53:30.097" v="421" actId="1076"/>
        <pc:sldMkLst>
          <pc:docMk/>
          <pc:sldMk cId="3396121028" sldId="290"/>
        </pc:sldMkLst>
        <pc:spChg chg="mod">
          <ac:chgData name="Юрий Шмило" userId="63485cbbc28453d1" providerId="LiveId" clId="{F7ADACB1-1A70-4218-B704-35BABFDD0AAA}" dt="2025-11-15T05:53:30.097" v="421" actId="1076"/>
          <ac:spMkLst>
            <pc:docMk/>
            <pc:sldMk cId="3396121028" sldId="290"/>
            <ac:spMk id="3" creationId="{058273D0-6372-AE2D-44CF-5A7587C97E54}"/>
          </ac:spMkLst>
        </pc:spChg>
      </pc:sldChg>
      <pc:sldChg chg="modSp mod">
        <pc:chgData name="Юрий Шмило" userId="63485cbbc28453d1" providerId="LiveId" clId="{F7ADACB1-1A70-4218-B704-35BABFDD0AAA}" dt="2025-11-15T05:53:41.818" v="424" actId="1076"/>
        <pc:sldMkLst>
          <pc:docMk/>
          <pc:sldMk cId="3091760389" sldId="291"/>
        </pc:sldMkLst>
        <pc:spChg chg="mod">
          <ac:chgData name="Юрий Шмило" userId="63485cbbc28453d1" providerId="LiveId" clId="{F7ADACB1-1A70-4218-B704-35BABFDD0AAA}" dt="2025-11-15T05:53:41.818" v="424" actId="1076"/>
          <ac:spMkLst>
            <pc:docMk/>
            <pc:sldMk cId="3091760389" sldId="291"/>
            <ac:spMk id="2" creationId="{5157B809-8575-ED32-8D3A-9CCC1BB530FC}"/>
          </ac:spMkLst>
        </pc:spChg>
      </pc:sldChg>
      <pc:sldChg chg="modSp mod">
        <pc:chgData name="Юрий Шмило" userId="63485cbbc28453d1" providerId="LiveId" clId="{F7ADACB1-1A70-4218-B704-35BABFDD0AAA}" dt="2025-11-15T05:54:00.101" v="427" actId="1076"/>
        <pc:sldMkLst>
          <pc:docMk/>
          <pc:sldMk cId="3105923030" sldId="295"/>
        </pc:sldMkLst>
        <pc:spChg chg="mod">
          <ac:chgData name="Юрий Шмило" userId="63485cbbc28453d1" providerId="LiveId" clId="{F7ADACB1-1A70-4218-B704-35BABFDD0AAA}" dt="2025-11-15T05:54:00.101" v="427" actId="1076"/>
          <ac:spMkLst>
            <pc:docMk/>
            <pc:sldMk cId="3105923030" sldId="295"/>
            <ac:spMk id="2" creationId="{9FD14EA0-0381-51D2-42FF-E90BC217F2FC}"/>
          </ac:spMkLst>
        </pc:spChg>
      </pc:sldChg>
      <pc:sldChg chg="modSp mod">
        <pc:chgData name="Юрий Шмило" userId="63485cbbc28453d1" providerId="LiveId" clId="{F7ADACB1-1A70-4218-B704-35BABFDD0AAA}" dt="2025-11-15T05:54:20.683" v="432" actId="1076"/>
        <pc:sldMkLst>
          <pc:docMk/>
          <pc:sldMk cId="381115482" sldId="301"/>
        </pc:sldMkLst>
        <pc:spChg chg="mod">
          <ac:chgData name="Юрий Шмило" userId="63485cbbc28453d1" providerId="LiveId" clId="{F7ADACB1-1A70-4218-B704-35BABFDD0AAA}" dt="2025-11-15T05:54:20.683" v="432" actId="1076"/>
          <ac:spMkLst>
            <pc:docMk/>
            <pc:sldMk cId="381115482" sldId="301"/>
            <ac:spMk id="2" creationId="{3477837E-36A6-5CA4-4FC0-142698A49673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376489108" sldId="302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376489108" sldId="302"/>
            <ac:spMk id="2" creationId="{16190006-7B48-A262-18B4-F35CF1CAAD0A}"/>
          </ac:spMkLst>
        </pc:spChg>
      </pc:sldChg>
      <pc:sldChg chg="modSp mod">
        <pc:chgData name="Юрий Шмило" userId="63485cbbc28453d1" providerId="LiveId" clId="{F7ADACB1-1A70-4218-B704-35BABFDD0AAA}" dt="2025-11-15T05:45:44.667" v="287"/>
        <pc:sldMkLst>
          <pc:docMk/>
          <pc:sldMk cId="1322824643" sldId="303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322824643" sldId="303"/>
            <ac:spMk id="2" creationId="{CB89E672-63FB-0B55-19DE-D7F4D76981F5}"/>
          </ac:spMkLst>
        </pc:spChg>
        <pc:spChg chg="mod">
          <ac:chgData name="Юрий Шмило" userId="63485cbbc28453d1" providerId="LiveId" clId="{F7ADACB1-1A70-4218-B704-35BABFDD0AAA}" dt="2025-11-15T05:45:08.697" v="261" actId="27636"/>
          <ac:spMkLst>
            <pc:docMk/>
            <pc:sldMk cId="1322824643" sldId="303"/>
            <ac:spMk id="3" creationId="{12B9285D-76F1-BE1E-EEB2-D8FD90BA217F}"/>
          </ac:spMkLst>
        </pc:spChg>
      </pc:sldChg>
      <pc:sldChg chg="modSp mod">
        <pc:chgData name="Юрий Шмило" userId="63485cbbc28453d1" providerId="LiveId" clId="{F7ADACB1-1A70-4218-B704-35BABFDD0AAA}" dt="2025-11-15T05:54:51.528" v="436" actId="14100"/>
        <pc:sldMkLst>
          <pc:docMk/>
          <pc:sldMk cId="2521980046" sldId="304"/>
        </pc:sldMkLst>
        <pc:spChg chg="mod">
          <ac:chgData name="Юрий Шмило" userId="63485cbbc28453d1" providerId="LiveId" clId="{F7ADACB1-1A70-4218-B704-35BABFDD0AAA}" dt="2025-11-15T05:54:51.528" v="436" actId="14100"/>
          <ac:spMkLst>
            <pc:docMk/>
            <pc:sldMk cId="2521980046" sldId="304"/>
            <ac:spMk id="2" creationId="{D8138FAD-E45D-6020-FD69-1FB6062B95F9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2521980046" sldId="304"/>
            <ac:spMk id="3" creationId="{792D9007-9E12-6113-AFFC-5EB1736FA49E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109322631" sldId="305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109322631" sldId="305"/>
            <ac:spMk id="2" creationId="{8804F771-30DE-CF45-7474-C027E831CC99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109322631" sldId="305"/>
            <ac:spMk id="3" creationId="{3C70DE0F-D3FF-81E8-E972-B84E34CD14EA}"/>
          </ac:spMkLst>
        </pc:spChg>
      </pc:sldChg>
      <pc:sldChg chg="modSp mod">
        <pc:chgData name="Юрий Шмило" userId="63485cbbc28453d1" providerId="LiveId" clId="{F7ADACB1-1A70-4218-B704-35BABFDD0AAA}" dt="2025-11-15T05:54:33.730" v="433" actId="14100"/>
        <pc:sldMkLst>
          <pc:docMk/>
          <pc:sldMk cId="1248300199" sldId="306"/>
        </pc:sldMkLst>
        <pc:spChg chg="mod">
          <ac:chgData name="Юрий Шмило" userId="63485cbbc28453d1" providerId="LiveId" clId="{F7ADACB1-1A70-4218-B704-35BABFDD0AAA}" dt="2025-11-15T05:54:33.730" v="433" actId="14100"/>
          <ac:spMkLst>
            <pc:docMk/>
            <pc:sldMk cId="1248300199" sldId="306"/>
            <ac:spMk id="2" creationId="{94533B3F-FE65-F90E-1D64-DA9D47490CC1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248300199" sldId="306"/>
            <ac:spMk id="3" creationId="{B8C8CFE2-9A23-64BF-AC90-E6797F4D3EE7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117855648" sldId="307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17855648" sldId="307"/>
            <ac:spMk id="2" creationId="{AA7E24D8-39AE-17FB-3AFE-78EC28604356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2186132970" sldId="308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2186132970" sldId="308"/>
            <ac:spMk id="2" creationId="{9B3A6408-D304-F1DA-5704-BA736AD12319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2186132970" sldId="308"/>
            <ac:spMk id="3" creationId="{37147953-AD38-0FAC-7D19-E8B8EB564EDC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300790792" sldId="309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300790792" sldId="309"/>
            <ac:spMk id="2" creationId="{887A22A9-414C-D188-74DD-18163736B7C1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300790792" sldId="309"/>
            <ac:spMk id="3" creationId="{D294CA3D-6E47-9E16-716A-7C6B8CDE3249}"/>
          </ac:spMkLst>
        </pc:spChg>
      </pc:sldChg>
      <pc:sldChg chg="modSp">
        <pc:chgData name="Юрий Шмило" userId="63485cbbc28453d1" providerId="LiveId" clId="{F7ADACB1-1A70-4218-B704-35BABFDD0AAA}" dt="2025-11-15T05:45:44.667" v="287"/>
        <pc:sldMkLst>
          <pc:docMk/>
          <pc:sldMk cId="3247992741" sldId="310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247992741" sldId="310"/>
            <ac:spMk id="2" creationId="{81CAB7BF-1AAF-7AC9-87E3-B174924347A9}"/>
          </ac:spMkLst>
        </pc:spChg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3247992741" sldId="310"/>
            <ac:spMk id="3" creationId="{945A6E61-731D-5DB2-9FE2-6C7C34ACA626}"/>
          </ac:spMkLst>
        </pc:spChg>
      </pc:sldChg>
      <pc:sldChg chg="modSp mod">
        <pc:chgData name="Юрий Шмило" userId="63485cbbc28453d1" providerId="LiveId" clId="{F7ADACB1-1A70-4218-B704-35BABFDD0AAA}" dt="2025-11-15T05:55:07.045" v="440" actId="1076"/>
        <pc:sldMkLst>
          <pc:docMk/>
          <pc:sldMk cId="2957606104" sldId="311"/>
        </pc:sldMkLst>
        <pc:spChg chg="mod">
          <ac:chgData name="Юрий Шмило" userId="63485cbbc28453d1" providerId="LiveId" clId="{F7ADACB1-1A70-4218-B704-35BABFDD0AAA}" dt="2025-11-15T05:55:07.045" v="440" actId="1076"/>
          <ac:spMkLst>
            <pc:docMk/>
            <pc:sldMk cId="2957606104" sldId="311"/>
            <ac:spMk id="2" creationId="{E11E192C-F257-C46E-B9CD-89F61258FBBB}"/>
          </ac:spMkLst>
        </pc:spChg>
      </pc:sldChg>
      <pc:sldChg chg="modSp mod">
        <pc:chgData name="Юрий Шмило" userId="63485cbbc28453d1" providerId="LiveId" clId="{F7ADACB1-1A70-4218-B704-35BABFDD0AAA}" dt="2025-11-15T05:45:44.667" v="287"/>
        <pc:sldMkLst>
          <pc:docMk/>
          <pc:sldMk cId="1474355368" sldId="312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1474355368" sldId="312"/>
            <ac:spMk id="3" creationId="{D30653F0-4841-EEB2-4F63-19CEFBBFAF5C}"/>
          </ac:spMkLst>
        </pc:spChg>
      </pc:sldChg>
      <pc:sldChg chg="delSp modSp mod">
        <pc:chgData name="Юрий Шмило" userId="63485cbbc28453d1" providerId="LiveId" clId="{F7ADACB1-1A70-4218-B704-35BABFDD0AAA}" dt="2025-11-15T05:59:56.952" v="541" actId="1076"/>
        <pc:sldMkLst>
          <pc:docMk/>
          <pc:sldMk cId="1805233054" sldId="313"/>
        </pc:sldMkLst>
        <pc:spChg chg="del mod">
          <ac:chgData name="Юрий Шмило" userId="63485cbbc28453d1" providerId="LiveId" clId="{F7ADACB1-1A70-4218-B704-35BABFDD0AAA}" dt="2025-11-15T05:59:47.835" v="539" actId="21"/>
          <ac:spMkLst>
            <pc:docMk/>
            <pc:sldMk cId="1805233054" sldId="313"/>
            <ac:spMk id="2" creationId="{97C3240E-E91B-B141-35B8-BA33D38B4A5A}"/>
          </ac:spMkLst>
        </pc:spChg>
        <pc:spChg chg="mod">
          <ac:chgData name="Юрий Шмило" userId="63485cbbc28453d1" providerId="LiveId" clId="{F7ADACB1-1A70-4218-B704-35BABFDD0AAA}" dt="2025-11-15T05:59:56.952" v="541" actId="1076"/>
          <ac:spMkLst>
            <pc:docMk/>
            <pc:sldMk cId="1805233054" sldId="313"/>
            <ac:spMk id="3" creationId="{39EB3F82-CC90-4E68-0E7E-7A9B16FD88A6}"/>
          </ac:spMkLst>
        </pc:spChg>
      </pc:sldChg>
      <pc:sldChg chg="modSp mod">
        <pc:chgData name="Юрий Шмило" userId="63485cbbc28453d1" providerId="LiveId" clId="{F7ADACB1-1A70-4218-B704-35BABFDD0AAA}" dt="2025-11-15T05:45:37.930" v="286" actId="27636"/>
        <pc:sldMkLst>
          <pc:docMk/>
          <pc:sldMk cId="1882235060" sldId="314"/>
        </pc:sldMkLst>
        <pc:spChg chg="mod">
          <ac:chgData name="Юрий Шмило" userId="63485cbbc28453d1" providerId="LiveId" clId="{F7ADACB1-1A70-4218-B704-35BABFDD0AAA}" dt="2025-11-15T05:45:37.930" v="286" actId="27636"/>
          <ac:spMkLst>
            <pc:docMk/>
            <pc:sldMk cId="1882235060" sldId="314"/>
            <ac:spMk id="2" creationId="{295049B8-E2E2-589F-389F-1FFF89610340}"/>
          </ac:spMkLst>
        </pc:spChg>
      </pc:sldChg>
      <pc:sldChg chg="modSp mod">
        <pc:chgData name="Юрий Шмило" userId="63485cbbc28453d1" providerId="LiveId" clId="{F7ADACB1-1A70-4218-B704-35BABFDD0AAA}" dt="2025-11-15T05:55:43.201" v="452" actId="12"/>
        <pc:sldMkLst>
          <pc:docMk/>
          <pc:sldMk cId="3958855230" sldId="315"/>
        </pc:sldMkLst>
        <pc:spChg chg="mod">
          <ac:chgData name="Юрий Шмило" userId="63485cbbc28453d1" providerId="LiveId" clId="{F7ADACB1-1A70-4218-B704-35BABFDD0AAA}" dt="2025-11-15T05:55:43.201" v="452" actId="12"/>
          <ac:spMkLst>
            <pc:docMk/>
            <pc:sldMk cId="3958855230" sldId="315"/>
            <ac:spMk id="3" creationId="{D45DDBF5-CB18-6BDC-97AA-15DD959595E8}"/>
          </ac:spMkLst>
        </pc:spChg>
      </pc:sldChg>
      <pc:sldChg chg="modSp mod">
        <pc:chgData name="Юрий Шмило" userId="63485cbbc28453d1" providerId="LiveId" clId="{F7ADACB1-1A70-4218-B704-35BABFDD0AAA}" dt="2025-11-15T05:56:02.365" v="456" actId="12"/>
        <pc:sldMkLst>
          <pc:docMk/>
          <pc:sldMk cId="721076427" sldId="316"/>
        </pc:sldMkLst>
        <pc:spChg chg="mod">
          <ac:chgData name="Юрий Шмило" userId="63485cbbc28453d1" providerId="LiveId" clId="{F7ADACB1-1A70-4218-B704-35BABFDD0AAA}" dt="2025-11-15T05:56:02.365" v="456" actId="12"/>
          <ac:spMkLst>
            <pc:docMk/>
            <pc:sldMk cId="721076427" sldId="316"/>
            <ac:spMk id="3" creationId="{D5F8DD5D-2CE7-DA65-4782-3293096941CE}"/>
          </ac:spMkLst>
        </pc:spChg>
      </pc:sldChg>
      <pc:sldChg chg="modSp mod">
        <pc:chgData name="Юрий Шмило" userId="63485cbbc28453d1" providerId="LiveId" clId="{F7ADACB1-1A70-4218-B704-35BABFDD0AAA}" dt="2025-11-15T06:19:38.992" v="626" actId="20577"/>
        <pc:sldMkLst>
          <pc:docMk/>
          <pc:sldMk cId="219923174" sldId="317"/>
        </pc:sldMkLst>
        <pc:spChg chg="mod">
          <ac:chgData name="Юрий Шмило" userId="63485cbbc28453d1" providerId="LiveId" clId="{F7ADACB1-1A70-4218-B704-35BABFDD0AAA}" dt="2025-11-15T05:45:44.667" v="287"/>
          <ac:spMkLst>
            <pc:docMk/>
            <pc:sldMk cId="219923174" sldId="317"/>
            <ac:spMk id="2" creationId="{40841127-A292-40D0-80AD-E687D58F3362}"/>
          </ac:spMkLst>
        </pc:spChg>
        <pc:spChg chg="mod">
          <ac:chgData name="Юрий Шмило" userId="63485cbbc28453d1" providerId="LiveId" clId="{F7ADACB1-1A70-4218-B704-35BABFDD0AAA}" dt="2025-11-15T06:19:38.992" v="626" actId="20577"/>
          <ac:spMkLst>
            <pc:docMk/>
            <pc:sldMk cId="219923174" sldId="317"/>
            <ac:spMk id="3" creationId="{146918C8-9286-ABAE-FB1B-8B7355115FF2}"/>
          </ac:spMkLst>
        </pc:spChg>
      </pc:sldChg>
      <pc:sldChg chg="delSp modSp new mod">
        <pc:chgData name="Юрий Шмило" userId="63485cbbc28453d1" providerId="LiveId" clId="{F7ADACB1-1A70-4218-B704-35BABFDD0AAA}" dt="2025-11-15T05:59:42.711" v="537" actId="1076"/>
        <pc:sldMkLst>
          <pc:docMk/>
          <pc:sldMk cId="2490595638" sldId="318"/>
        </pc:sldMkLst>
        <pc:spChg chg="mod">
          <ac:chgData name="Юрий Шмило" userId="63485cbbc28453d1" providerId="LiveId" clId="{F7ADACB1-1A70-4218-B704-35BABFDD0AAA}" dt="2025-11-15T05:59:42.711" v="537" actId="1076"/>
          <ac:spMkLst>
            <pc:docMk/>
            <pc:sldMk cId="2490595638" sldId="318"/>
            <ac:spMk id="2" creationId="{F029885B-2132-7077-D77E-BC96E3CD63B7}"/>
          </ac:spMkLst>
        </pc:spChg>
        <pc:spChg chg="del">
          <ac:chgData name="Юрий Шмило" userId="63485cbbc28453d1" providerId="LiveId" clId="{F7ADACB1-1A70-4218-B704-35BABFDD0AAA}" dt="2025-11-15T05:59:32.368" v="532" actId="21"/>
          <ac:spMkLst>
            <pc:docMk/>
            <pc:sldMk cId="2490595638" sldId="318"/>
            <ac:spMk id="3" creationId="{B92FD83D-2C68-A685-1632-709667EBDFD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11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8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12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17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09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04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42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69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33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67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3795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54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29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222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39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8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98483C-EFB4-4C7C-A688-26B749FD66B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DAC8D-FFEA-4E02-A034-A2EE819DD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84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mailto:urasmilo@mail.ru" TargetMode="External"/><Relationship Id="rId2" Type="http://schemas.openxmlformats.org/officeDocument/2006/relationships/hyperlink" Target="mailto:redenkoanton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74000">
              <a:schemeClr val="accent5"/>
            </a:gs>
            <a:gs pos="83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D2468-A3D5-E66E-7BA1-EE99AF00C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r>
              <a:rPr lang="ru-RU" sz="6600" dirty="0">
                <a:latin typeface="+mn-lt"/>
              </a:rPr>
              <a:t>Разработка алгоритма управления рекуперативным торможением электромобиля с учетом разных дорожных </a:t>
            </a:r>
            <a:r>
              <a:rPr lang="ru-RU" dirty="0">
                <a:latin typeface="+mn-lt"/>
              </a:rPr>
              <a:t>условий</a:t>
            </a:r>
          </a:p>
        </p:txBody>
      </p:sp>
    </p:spTree>
    <p:extLst>
      <p:ext uri="{BB962C8B-B14F-4D97-AF65-F5344CB8AC3E}">
        <p14:creationId xmlns:p14="http://schemas.microsoft.com/office/powerpoint/2010/main" val="1780023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738B77-7EBD-7633-3260-BDF89F31E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ru-RU" dirty="0"/>
              <a:t>Данный проект направлен на разработку интеллектуального алгоритма управления рекуперативным торможением электромобиля, который адаптируется к изменяющимся дорожным условиям. </a:t>
            </a:r>
          </a:p>
          <a:p>
            <a:r>
              <a:rPr lang="ru-RU" dirty="0"/>
              <a:t>Наша цель создать адаптивную систему, которая в реальном времени оценивает дорожную ситуацию и динамически перераспределяет тормозное усилие между рекуперативной системой и фрикционной системой.</a:t>
            </a:r>
          </a:p>
        </p:txBody>
      </p:sp>
    </p:spTree>
    <p:extLst>
      <p:ext uri="{BB962C8B-B14F-4D97-AF65-F5344CB8AC3E}">
        <p14:creationId xmlns:p14="http://schemas.microsoft.com/office/powerpoint/2010/main" val="368713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6FF4BE-E5C8-AA60-79F0-F4170148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24D266-744F-096F-C4DA-F9BE4A34B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Изучая данную тему, мы пришли к выводу, что проблема не в самом принципе рекуперации, а в отсутствии интеллектуального связующего звена, которое динамически подстраивало бы работу системы под текущие внешние условия для одновременного обеспечения безопасности и максимальной эффективности. Так как современные системы рекуперативного торможения используют жесткие, неадаптивные алгоритмы, которые не могут в режиме реального времени подстраиваться под дорожные условия (т.е. учитывать коэффициент сцепления шин с дорогой).</a:t>
            </a:r>
          </a:p>
        </p:txBody>
      </p:sp>
    </p:spTree>
    <p:extLst>
      <p:ext uri="{BB962C8B-B14F-4D97-AF65-F5344CB8AC3E}">
        <p14:creationId xmlns:p14="http://schemas.microsoft.com/office/powerpoint/2010/main" val="401217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330B7-C3C6-D3E5-C86D-937A8C511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Увидеть данную проблему мы смогли благодаря наблюдениям</a:t>
            </a:r>
          </a:p>
        </p:txBody>
      </p:sp>
    </p:spTree>
    <p:extLst>
      <p:ext uri="{BB962C8B-B14F-4D97-AF65-F5344CB8AC3E}">
        <p14:creationId xmlns:p14="http://schemas.microsoft.com/office/powerpoint/2010/main" val="2354065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9A78D7-111D-BB7D-36EF-12972DF12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8"/>
            <a:ext cx="10515600" cy="2418423"/>
          </a:xfrm>
        </p:spPr>
        <p:txBody>
          <a:bodyPr/>
          <a:lstStyle/>
          <a:p>
            <a:r>
              <a:rPr lang="ru-RU" dirty="0"/>
              <a:t>Наблюдение 1. Поведение электромобиля на скользкой дороге.</a:t>
            </a:r>
            <a:br>
              <a:rPr lang="ru-RU" dirty="0"/>
            </a:br>
            <a:r>
              <a:rPr lang="ru-RU" dirty="0"/>
              <a:t>При резком сбросе педали газа или кратковременным легким нажатием на педаль тормоза на льду или мокром асфальте, происходит кратковременная блокировка ведущих колес. Это связано с тем, что электродвигатель мгновенно создает высокий тормозной момент.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32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0EE3976-7CA0-6759-C63B-D66124AD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9844"/>
            <a:ext cx="10515600" cy="2058311"/>
          </a:xfrm>
        </p:spPr>
        <p:txBody>
          <a:bodyPr/>
          <a:lstStyle/>
          <a:p>
            <a:r>
              <a:rPr lang="ru-RU" dirty="0"/>
              <a:t>Наблюдение 2. Эффективность рекуперации в идеальных условиях.</a:t>
            </a:r>
            <a:br>
              <a:rPr lang="ru-RU" dirty="0"/>
            </a:br>
            <a:r>
              <a:rPr lang="ru-RU" dirty="0"/>
              <a:t>При торможении на сухом асфальте, система может слишком рано подключать фрикционные тормоза, даже когда двигатель мог бы рекуперировать больше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2794675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6C232BF-9571-F68C-E586-FEFC1D14B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1943"/>
            <a:ext cx="10515600" cy="2194114"/>
          </a:xfrm>
        </p:spPr>
        <p:txBody>
          <a:bodyPr>
            <a:normAutofit/>
          </a:bodyPr>
          <a:lstStyle/>
          <a:p>
            <a:r>
              <a:rPr lang="ru-RU" dirty="0"/>
              <a:t>Наблюдение 3. Изучение стандартном системы торможения.</a:t>
            </a:r>
            <a:br>
              <a:rPr lang="ru-RU" dirty="0"/>
            </a:br>
            <a:r>
              <a:rPr lang="ru-RU" dirty="0"/>
              <a:t>Во многих электромобилях рекуперативная и фрикционная системы работают по заданному фиксированном соотношению. То есть, система не может подстраиваться под различные дорожные условия.</a:t>
            </a:r>
          </a:p>
        </p:txBody>
      </p:sp>
    </p:spTree>
    <p:extLst>
      <p:ext uri="{BB962C8B-B14F-4D97-AF65-F5344CB8AC3E}">
        <p14:creationId xmlns:p14="http://schemas.microsoft.com/office/powerpoint/2010/main" val="38019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48360-4510-C19F-FEE9-72852FC2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9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которое мы можем предложить</a:t>
            </a:r>
            <a:r>
              <a:rPr lang="en-US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08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BC0A2-46AC-9B88-8B7F-2A674C1D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Наше решение можно разбить на три элемента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4C7575-69D7-24F5-682B-B6D7B6EEB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Введение системы, которая будет оценивать дорожные условия (оценивать коэффициент сцепления между шинами и дорогой) в реальном времени.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r>
              <a:rPr lang="ru-RU" dirty="0"/>
              <a:t>Создание адаптивного алгоритма распределения тормозного момента.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r>
              <a:rPr lang="ru-RU" dirty="0"/>
              <a:t>Алгоритм будет работать зависимо, и будет являться </a:t>
            </a:r>
            <a:r>
              <a:rPr lang="en-US" dirty="0"/>
              <a:t>“</a:t>
            </a:r>
            <a:r>
              <a:rPr lang="ru-RU" dirty="0"/>
              <a:t>партнером</a:t>
            </a:r>
            <a:r>
              <a:rPr lang="en-US" dirty="0"/>
              <a:t>”</a:t>
            </a:r>
            <a:r>
              <a:rPr lang="ru-RU" dirty="0"/>
              <a:t> для систем </a:t>
            </a:r>
            <a:r>
              <a:rPr lang="en-US" dirty="0"/>
              <a:t>ABS </a:t>
            </a:r>
            <a:r>
              <a:rPr lang="ru-RU" dirty="0"/>
              <a:t>и </a:t>
            </a:r>
            <a:r>
              <a:rPr lang="en-US" dirty="0"/>
              <a:t>ESP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647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BB24025-CE90-6E46-875B-643E18A7B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9844"/>
            <a:ext cx="10515600" cy="2058312"/>
          </a:xfrm>
        </p:spPr>
        <p:txBody>
          <a:bodyPr/>
          <a:lstStyle/>
          <a:p>
            <a:r>
              <a:rPr lang="ru-RU" dirty="0"/>
              <a:t>Иными словами, наш проект добавляет системе рекуперативного торможения, который позволяет алгоритм, который позволит чувствовать дорогу и подстраиваться под нее, чтобы быть одновременно и максимально эффективной, и абсолютной безопасной.</a:t>
            </a:r>
          </a:p>
        </p:txBody>
      </p:sp>
    </p:spTree>
    <p:extLst>
      <p:ext uri="{BB962C8B-B14F-4D97-AF65-F5344CB8AC3E}">
        <p14:creationId xmlns:p14="http://schemas.microsoft.com/office/powerpoint/2010/main" val="3853849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EC57F-DE5D-16C7-5440-7FD7150D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640" y="2955877"/>
            <a:ext cx="6980720" cy="946246"/>
          </a:xfrm>
        </p:spPr>
        <p:txBody>
          <a:bodyPr>
            <a:normAutofit fontScale="90000"/>
          </a:bodyPr>
          <a:lstStyle/>
          <a:p>
            <a:r>
              <a:rPr lang="ru-RU" dirty="0"/>
              <a:t>Ценностное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15579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78A74-BE71-E550-95C6-A7907987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водителя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2C1999-C2D4-A60D-8B16-0C888CDA5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579294"/>
          </a:xfrm>
        </p:spPr>
        <p:txBody>
          <a:bodyPr/>
          <a:lstStyle/>
          <a:p>
            <a:r>
              <a:rPr lang="ru-RU" dirty="0"/>
              <a:t>Большой запас хода.</a:t>
            </a:r>
            <a:br>
              <a:rPr lang="ru-RU" dirty="0"/>
            </a:br>
            <a:r>
              <a:rPr lang="ru-RU" dirty="0"/>
              <a:t>За счет более эффективного сбора энергии вы проезжаете больше километров без подзарядки.</a:t>
            </a:r>
          </a:p>
          <a:p>
            <a:r>
              <a:rPr lang="ru-RU" dirty="0"/>
              <a:t>Уверенность и безопасность.</a:t>
            </a:r>
            <a:br>
              <a:rPr lang="ru-RU" dirty="0"/>
            </a:br>
            <a:r>
              <a:rPr lang="ru-RU" dirty="0"/>
              <a:t>Торможение становится предсказуемым и безопасным в любую погоду.</a:t>
            </a:r>
          </a:p>
          <a:p>
            <a:r>
              <a:rPr lang="ru-RU" dirty="0"/>
              <a:t>Снижение затрат на обслуживание.</a:t>
            </a:r>
            <a:br>
              <a:rPr lang="ru-RU" dirty="0"/>
            </a:br>
            <a:r>
              <a:rPr lang="ru-RU" dirty="0"/>
              <a:t>Меньший износ фрикционных тормозных колодок и дисков.</a:t>
            </a:r>
          </a:p>
        </p:txBody>
      </p:sp>
    </p:spTree>
    <p:extLst>
      <p:ext uri="{BB962C8B-B14F-4D97-AF65-F5344CB8AC3E}">
        <p14:creationId xmlns:p14="http://schemas.microsoft.com/office/powerpoint/2010/main" val="1010214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5EE4B-89EC-79E8-EE29-40CEA051F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производителя электромобилей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006D55-D569-8C30-0A1F-C9E25C540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74359"/>
          </a:xfrm>
        </p:spPr>
        <p:txBody>
          <a:bodyPr/>
          <a:lstStyle/>
          <a:p>
            <a:r>
              <a:rPr lang="ru-RU" dirty="0"/>
              <a:t>Уникальное конкурентное преимущество. </a:t>
            </a:r>
            <a:br>
              <a:rPr lang="ru-RU" dirty="0"/>
            </a:br>
            <a:r>
              <a:rPr lang="ru-RU" dirty="0"/>
              <a:t>Возможность заявить о своем продукте как о более безопасном и эффективном.</a:t>
            </a:r>
          </a:p>
          <a:p>
            <a:r>
              <a:rPr lang="ru-RU" dirty="0"/>
              <a:t>Повышение привлекательности продукта. </a:t>
            </a:r>
            <a:br>
              <a:rPr lang="ru-RU" dirty="0"/>
            </a:br>
            <a:r>
              <a:rPr lang="ru-RU" dirty="0"/>
              <a:t>Решение двух ключевых опасений потенциальных покупателей электромобилей – запас хода и безопасность.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434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2FF3A-BFFA-FFBF-F99F-6558A930C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общей экосистемы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9B458A-E764-C103-13D9-3CBD63CC5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41440"/>
          </a:xfrm>
        </p:spPr>
        <p:txBody>
          <a:bodyPr/>
          <a:lstStyle/>
          <a:p>
            <a:r>
              <a:rPr lang="ru-RU" dirty="0"/>
              <a:t>Повышение энергоэффективности транспорта.</a:t>
            </a:r>
            <a:br>
              <a:rPr lang="ru-RU" dirty="0"/>
            </a:br>
            <a:r>
              <a:rPr lang="ru-RU" dirty="0"/>
              <a:t>Каждый рекуперативный киловатт-час – это снижение нагрузки на энергосеть и большее использование возобновляемой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238035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13122-AABA-25D1-A46B-B561872A7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306" y="2969593"/>
            <a:ext cx="5009388" cy="918814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70131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7AA34B-DE21-1926-7F0B-3985EB9AC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9476"/>
            <a:ext cx="10515600" cy="3199048"/>
          </a:xfrm>
        </p:spPr>
        <p:txBody>
          <a:bodyPr/>
          <a:lstStyle/>
          <a:p>
            <a:r>
              <a:rPr lang="ru-RU" dirty="0"/>
              <a:t>Первичная и ключевая – производители электромобилей </a:t>
            </a:r>
          </a:p>
          <a:p>
            <a:endParaRPr lang="ru-RU" dirty="0"/>
          </a:p>
          <a:p>
            <a:r>
              <a:rPr lang="ru-RU" dirty="0"/>
              <a:t>Вторичная – разработчики автомобильной электроники и компонентов </a:t>
            </a:r>
          </a:p>
          <a:p>
            <a:endParaRPr lang="ru-RU" dirty="0"/>
          </a:p>
          <a:p>
            <a:r>
              <a:rPr lang="ru-RU" dirty="0"/>
              <a:t>Косвенная – конечный потребители электромобилей </a:t>
            </a:r>
          </a:p>
        </p:txBody>
      </p:sp>
    </p:spTree>
    <p:extLst>
      <p:ext uri="{BB962C8B-B14F-4D97-AF65-F5344CB8AC3E}">
        <p14:creationId xmlns:p14="http://schemas.microsoft.com/office/powerpoint/2010/main" val="302568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07B45-8E8C-37DF-98DC-C59D5D404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273" y="3006169"/>
            <a:ext cx="6715453" cy="845662"/>
          </a:xfrm>
        </p:spPr>
        <p:txBody>
          <a:bodyPr>
            <a:normAutofit fontScale="90000"/>
          </a:bodyPr>
          <a:lstStyle/>
          <a:p>
            <a:r>
              <a:rPr lang="ru-RU" dirty="0"/>
              <a:t>Исследование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254974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4813D6-56DC-4BAA-4DEE-9A24ACA5D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Изучение патентов </a:t>
            </a:r>
          </a:p>
          <a:p>
            <a:endParaRPr lang="ru-RU" dirty="0"/>
          </a:p>
          <a:p>
            <a:r>
              <a:rPr lang="ru-RU" dirty="0"/>
              <a:t>Анализ рынка и СМИ</a:t>
            </a:r>
          </a:p>
          <a:p>
            <a:endParaRPr lang="ru-RU" dirty="0"/>
          </a:p>
          <a:p>
            <a:r>
              <a:rPr lang="ru-RU" dirty="0"/>
              <a:t>Анализ отзывов владельцев электромобилей </a:t>
            </a:r>
          </a:p>
        </p:txBody>
      </p:sp>
    </p:spTree>
    <p:extLst>
      <p:ext uri="{BB962C8B-B14F-4D97-AF65-F5344CB8AC3E}">
        <p14:creationId xmlns:p14="http://schemas.microsoft.com/office/powerpoint/2010/main" val="3118936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49369-2DF3-5A79-F441-D416655E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779" y="3001597"/>
            <a:ext cx="8414442" cy="854806"/>
          </a:xfrm>
        </p:spPr>
        <p:txBody>
          <a:bodyPr>
            <a:normAutofit fontScale="90000"/>
          </a:bodyPr>
          <a:lstStyle/>
          <a:p>
            <a:r>
              <a:rPr lang="ru-RU" dirty="0"/>
              <a:t>Выводы и фактура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3611058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4B3307-63AD-4435-D741-C43167C2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624012"/>
            <a:ext cx="10439400" cy="3609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r>
              <a:rPr lang="ru-RU" dirty="0"/>
              <a:t>Вывод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Проблемы безопасности рекуперации на скользкой дороге является незаметной, но очень значимой.</a:t>
            </a:r>
          </a:p>
          <a:p>
            <a:r>
              <a:rPr lang="ru-RU" dirty="0"/>
              <a:t>Фактура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Владельцы отмечают, что зимой машину немного может немного подбросить на торможении двигателем. Производители редко освещают эту проблему напрямую, однако патентуют новые решения.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4796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43A3EB-9077-FC1F-F31A-A4D29574E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212"/>
            <a:ext cx="10515600" cy="318757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r>
              <a:rPr lang="ru-RU" dirty="0"/>
              <a:t>Вывод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Запас хода – ключевой фактор конкуренции на рынке электромобилей.</a:t>
            </a:r>
          </a:p>
          <a:p>
            <a:r>
              <a:rPr lang="ru-RU" dirty="0"/>
              <a:t>Фактура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Любое решений, которое потенциально может увеличить запас хода хотя бы на немного даже в городе, представляет огромный интерес для маркетинга компаний, производящие детали и оборудования.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917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E2D899-062B-55B8-ACF0-8A644519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4657"/>
            <a:ext cx="10515600" cy="324868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r>
              <a:rPr lang="ru-RU" dirty="0"/>
              <a:t>Вывод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Для компаний, производящих детали и оборудование и поставщиков критически важна надежность.</a:t>
            </a:r>
          </a:p>
          <a:p>
            <a:r>
              <a:rPr lang="ru-RU" dirty="0"/>
              <a:t>Фактура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Техническое предложение должно быть не просто алгоритмом, а готовым модулем, способным работать с существующими системами </a:t>
            </a:r>
            <a:r>
              <a:rPr lang="en-US" dirty="0"/>
              <a:t>ABS, ESP, BMS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438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9C6E4-BB08-35D5-4D0C-24A629790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9889" y="2937589"/>
            <a:ext cx="3452222" cy="982822"/>
          </a:xfrm>
        </p:spPr>
        <p:txBody>
          <a:bodyPr>
            <a:normAutofit/>
          </a:bodyPr>
          <a:lstStyle/>
          <a:p>
            <a:r>
              <a:rPr lang="ru-RU" dirty="0"/>
              <a:t>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974218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FC5E6-DAA2-B5FA-ADC1-D3107BB1B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262" y="2987881"/>
            <a:ext cx="2493475" cy="882238"/>
          </a:xfrm>
        </p:spPr>
        <p:txBody>
          <a:bodyPr>
            <a:normAutofit/>
          </a:bodyPr>
          <a:lstStyle/>
          <a:p>
            <a:r>
              <a:rPr lang="ru-RU" dirty="0"/>
              <a:t>Прямые</a:t>
            </a:r>
          </a:p>
        </p:txBody>
      </p:sp>
    </p:spTree>
    <p:extLst>
      <p:ext uri="{BB962C8B-B14F-4D97-AF65-F5344CB8AC3E}">
        <p14:creationId xmlns:p14="http://schemas.microsoft.com/office/powerpoint/2010/main" val="3894783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DFFBE61-4E90-E86D-A688-7BEFFA7B9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820"/>
            <a:ext cx="10515600" cy="2574359"/>
          </a:xfrm>
        </p:spPr>
        <p:txBody>
          <a:bodyPr/>
          <a:lstStyle/>
          <a:p>
            <a:r>
              <a:rPr lang="ru-RU" dirty="0"/>
              <a:t>Патентованные технические решения.</a:t>
            </a:r>
          </a:p>
          <a:p>
            <a:pPr marL="0" indent="0">
              <a:buNone/>
            </a:pPr>
            <a:r>
              <a:rPr lang="ru-RU" dirty="0"/>
              <a:t>Метод</a:t>
            </a:r>
            <a:r>
              <a:rPr lang="en-US" dirty="0"/>
              <a:t>:</a:t>
            </a:r>
            <a:r>
              <a:rPr lang="ru-RU" dirty="0"/>
              <a:t> Способ управлением темпом рекуперативного торможения за счет изменения магнитного потока (Рыбаков А.А.)</a:t>
            </a:r>
          </a:p>
          <a:p>
            <a:pPr marL="0" indent="0">
              <a:buNone/>
            </a:pPr>
            <a:r>
              <a:rPr lang="ru-RU" dirty="0"/>
              <a:t>Прямая альтернатива нашему проекту, которая решает ту же самую проблему другим техническим методом.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273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BD853-9045-000F-4F9F-AF983D4F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069" y="3019885"/>
            <a:ext cx="3275861" cy="818230"/>
          </a:xfrm>
        </p:spPr>
        <p:txBody>
          <a:bodyPr>
            <a:normAutofit/>
          </a:bodyPr>
          <a:lstStyle/>
          <a:p>
            <a:r>
              <a:rPr lang="ru-RU" dirty="0"/>
              <a:t>Косвенные</a:t>
            </a:r>
          </a:p>
        </p:txBody>
      </p:sp>
    </p:spTree>
    <p:extLst>
      <p:ext uri="{BB962C8B-B14F-4D97-AF65-F5344CB8AC3E}">
        <p14:creationId xmlns:p14="http://schemas.microsoft.com/office/powerpoint/2010/main" val="640945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3752BA-FB8B-7C9C-80A9-91A85631A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458" y="1834003"/>
            <a:ext cx="8523083" cy="3407278"/>
          </a:xfrm>
        </p:spPr>
        <p:txBody>
          <a:bodyPr/>
          <a:lstStyle/>
          <a:p>
            <a:r>
              <a:rPr lang="ru-RU" dirty="0"/>
              <a:t>Серийные системы рекуперации в электромобилях.</a:t>
            </a:r>
          </a:p>
          <a:p>
            <a:pPr marL="0" indent="0">
              <a:buNone/>
            </a:pPr>
            <a:r>
              <a:rPr lang="ru-RU" dirty="0"/>
              <a:t>Используются в таких автомобилях как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Evolute </a:t>
            </a:r>
            <a:r>
              <a:rPr lang="en-US" dirty="0" err="1"/>
              <a:t>i</a:t>
            </a:r>
            <a:r>
              <a:rPr lang="en-US" dirty="0"/>
              <a:t>-Jet, </a:t>
            </a:r>
            <a:r>
              <a:rPr lang="en-US" dirty="0" err="1"/>
              <a:t>i</a:t>
            </a:r>
            <a:r>
              <a:rPr lang="en-US" dirty="0"/>
              <a:t>-Pro, </a:t>
            </a:r>
            <a:r>
              <a:rPr lang="ru-RU" dirty="0"/>
              <a:t>и др.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 err="1"/>
              <a:t>Zeekr</a:t>
            </a:r>
            <a:r>
              <a:rPr lang="en-US" dirty="0"/>
              <a:t> 001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 err="1"/>
              <a:t>Voyah</a:t>
            </a:r>
            <a:r>
              <a:rPr lang="en-US" dirty="0"/>
              <a:t> Passion, Free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BYD Song L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334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616A5C3-2D28-9A20-556A-9A0858E6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689"/>
            <a:ext cx="10515600" cy="3126621"/>
          </a:xfrm>
        </p:spPr>
        <p:txBody>
          <a:bodyPr/>
          <a:lstStyle/>
          <a:p>
            <a:r>
              <a:rPr lang="ru-RU" dirty="0"/>
              <a:t>Продвинутые системы помощи водителю </a:t>
            </a:r>
            <a:r>
              <a:rPr lang="en-US" dirty="0"/>
              <a:t>ADAS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Системы автономного вождения, которые включают интеллектуальное управление торможение.</a:t>
            </a:r>
          </a:p>
          <a:p>
            <a:pPr marL="0" indent="0">
              <a:buNone/>
            </a:pPr>
            <a:r>
              <a:rPr lang="ru-RU" dirty="0"/>
              <a:t>Решают более широкий комплекс задач, частью которого как раз и является управление торможение. </a:t>
            </a:r>
          </a:p>
          <a:p>
            <a:pPr marL="0" indent="0">
              <a:buNone/>
            </a:pPr>
            <a:r>
              <a:rPr lang="ru-RU" dirty="0"/>
              <a:t>Пример использования</a:t>
            </a:r>
            <a:r>
              <a:rPr lang="en-US" dirty="0"/>
              <a:t>: </a:t>
            </a:r>
            <a:r>
              <a:rPr lang="en-US" dirty="0" err="1"/>
              <a:t>Voyah</a:t>
            </a:r>
            <a:r>
              <a:rPr lang="en-US" dirty="0"/>
              <a:t> Passion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8098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6757551-3831-440B-F5D1-3F6E34DFD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09"/>
            <a:ext cx="10515600" cy="4068181"/>
          </a:xfrm>
        </p:spPr>
        <p:txBody>
          <a:bodyPr/>
          <a:lstStyle/>
          <a:p>
            <a:r>
              <a:rPr lang="ru-RU" dirty="0"/>
              <a:t>Производители автокомпонентов.</a:t>
            </a:r>
          </a:p>
          <a:p>
            <a:pPr marL="0" indent="0">
              <a:buNone/>
            </a:pPr>
            <a:r>
              <a:rPr lang="ru-RU" dirty="0"/>
              <a:t>Компании разрабатывающие комплексные системы для автопроизводителей, например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 Bosch</a:t>
            </a:r>
          </a:p>
          <a:p>
            <a:pPr marL="0" indent="0">
              <a:buNone/>
            </a:pPr>
            <a:r>
              <a:rPr lang="en-US" dirty="0"/>
              <a:t> Continental</a:t>
            </a:r>
          </a:p>
          <a:p>
            <a:pPr marL="0" indent="0">
              <a:buNone/>
            </a:pPr>
            <a:r>
              <a:rPr lang="en-US" dirty="0"/>
              <a:t> Valeo</a:t>
            </a:r>
          </a:p>
          <a:p>
            <a:pPr marL="0" indent="0">
              <a:buNone/>
            </a:pPr>
            <a:r>
              <a:rPr lang="ru-RU" dirty="0"/>
              <a:t>Могут разрабатываться собственные интегрированные решения, вытесняя необходимость в отдельном алгоритме.</a:t>
            </a:r>
          </a:p>
        </p:txBody>
      </p:sp>
    </p:spTree>
    <p:extLst>
      <p:ext uri="{BB962C8B-B14F-4D97-AF65-F5344CB8AC3E}">
        <p14:creationId xmlns:p14="http://schemas.microsoft.com/office/powerpoint/2010/main" val="897987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4B75B-EA1B-222A-AAF0-F82115202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742" y="2951305"/>
            <a:ext cx="1886516" cy="955390"/>
          </a:xfrm>
        </p:spPr>
        <p:txBody>
          <a:bodyPr>
            <a:normAutofit/>
          </a:bodyPr>
          <a:lstStyle/>
          <a:p>
            <a:r>
              <a:rPr lang="ru-RU" dirty="0"/>
              <a:t>Рынок</a:t>
            </a:r>
          </a:p>
        </p:txBody>
      </p:sp>
    </p:spTree>
    <p:extLst>
      <p:ext uri="{BB962C8B-B14F-4D97-AF65-F5344CB8AC3E}">
        <p14:creationId xmlns:p14="http://schemas.microsoft.com/office/powerpoint/2010/main" val="528943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43683-CF36-A59F-A239-F7BFC3FB1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78049" cy="1400530"/>
          </a:xfrm>
        </p:spPr>
        <p:txBody>
          <a:bodyPr/>
          <a:lstStyle/>
          <a:p>
            <a:r>
              <a:rPr lang="en-US" dirty="0"/>
              <a:t>TAM </a:t>
            </a:r>
            <a:r>
              <a:rPr lang="ru-RU" dirty="0"/>
              <a:t>(максимальный объём рынка)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154D49-D389-5F05-7D44-0AC053681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Объём – 20-25 млн. электромобилей (в 2025г.)</a:t>
            </a:r>
          </a:p>
          <a:p>
            <a:r>
              <a:rPr lang="ru-RU" dirty="0"/>
              <a:t>Сегмент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Все производители электромобилей и гибридов в мире, которым нужны передовые системы торможения.</a:t>
            </a:r>
          </a:p>
        </p:txBody>
      </p:sp>
    </p:spTree>
    <p:extLst>
      <p:ext uri="{BB962C8B-B14F-4D97-AF65-F5344CB8AC3E}">
        <p14:creationId xmlns:p14="http://schemas.microsoft.com/office/powerpoint/2010/main" val="1076844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AE096-50A6-5524-75DF-05D8CC11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 (</a:t>
            </a:r>
            <a:r>
              <a:rPr lang="ru-RU" dirty="0"/>
              <a:t>доступная емкость рынка)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4FA195-4AC6-971F-2F9D-B17E8D084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География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Рынки с жесткими экологическими нормами (</a:t>
            </a:r>
            <a:r>
              <a:rPr lang="ru-RU" dirty="0" err="1"/>
              <a:t>ЕвроСоюз</a:t>
            </a:r>
            <a:r>
              <a:rPr lang="ru-RU" dirty="0"/>
              <a:t>)и быстрым ростом (Китай)</a:t>
            </a:r>
          </a:p>
          <a:p>
            <a:r>
              <a:rPr lang="ru-RU" dirty="0"/>
              <a:t>Сегмент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Производители не имеющие собственных </a:t>
            </a:r>
            <a:r>
              <a:rPr lang="ru-RU" dirty="0" err="1"/>
              <a:t>запатентовынных</a:t>
            </a:r>
            <a:r>
              <a:rPr lang="ru-RU" dirty="0"/>
              <a:t> разработок в этой области. </a:t>
            </a:r>
          </a:p>
        </p:txBody>
      </p:sp>
    </p:spTree>
    <p:extLst>
      <p:ext uri="{BB962C8B-B14F-4D97-AF65-F5344CB8AC3E}">
        <p14:creationId xmlns:p14="http://schemas.microsoft.com/office/powerpoint/2010/main" val="3295896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71382-2F6F-A0E3-3403-15DC574F2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86025" cy="1400530"/>
          </a:xfrm>
        </p:spPr>
        <p:txBody>
          <a:bodyPr/>
          <a:lstStyle/>
          <a:p>
            <a:r>
              <a:rPr lang="en-US" dirty="0"/>
              <a:t>SOM </a:t>
            </a:r>
            <a:r>
              <a:rPr lang="ru-RU" dirty="0"/>
              <a:t>(достижимый сегмент рынка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680848-345F-D045-221C-29029C72D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Фокус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Заключение 1-2 контрактов с производителями среднего размера или поставщиками на поставку алгоритма для новых моделей.</a:t>
            </a:r>
          </a:p>
        </p:txBody>
      </p:sp>
    </p:spTree>
    <p:extLst>
      <p:ext uri="{BB962C8B-B14F-4D97-AF65-F5344CB8AC3E}">
        <p14:creationId xmlns:p14="http://schemas.microsoft.com/office/powerpoint/2010/main" val="633835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209E07-046B-CBCB-C42F-665A50FA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278" y="3010741"/>
            <a:ext cx="6721444" cy="836518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Тренды и динамика рынка</a:t>
            </a:r>
          </a:p>
        </p:txBody>
      </p:sp>
    </p:spTree>
    <p:extLst>
      <p:ext uri="{BB962C8B-B14F-4D97-AF65-F5344CB8AC3E}">
        <p14:creationId xmlns:p14="http://schemas.microsoft.com/office/powerpoint/2010/main" val="2191236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8273D0-6372-AE2D-44CF-5A7587C97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6750"/>
            <a:ext cx="10515600" cy="5524500"/>
          </a:xfrm>
        </p:spPr>
        <p:txBody>
          <a:bodyPr/>
          <a:lstStyle/>
          <a:p>
            <a:r>
              <a:rPr lang="ru-RU" dirty="0"/>
              <a:t>Глобальный рост продолжается.</a:t>
            </a:r>
          </a:p>
          <a:p>
            <a:pPr marL="0" indent="0">
              <a:buNone/>
            </a:pPr>
            <a:r>
              <a:rPr lang="ru-RU" dirty="0"/>
              <a:t>Региональные различия. Темпы роста неравномерны.</a:t>
            </a:r>
          </a:p>
          <a:p>
            <a:r>
              <a:rPr lang="ru-RU" dirty="0"/>
              <a:t>Европа. Демонстрирует особенно сильную динамику – в первом квартале 2025 года продажи выросли на 28</a:t>
            </a:r>
            <a:r>
              <a:rPr lang="en-US" dirty="0"/>
              <a:t>%</a:t>
            </a:r>
            <a:r>
              <a:rPr lang="ru-RU" dirty="0"/>
              <a:t> благодаря выходу новых моделей.</a:t>
            </a:r>
          </a:p>
          <a:p>
            <a:r>
              <a:rPr lang="ru-RU" dirty="0"/>
              <a:t>Китай. Остается абсолютным лидер, на который приходится более половины глобальных продаж.</a:t>
            </a:r>
          </a:p>
          <a:p>
            <a:r>
              <a:rPr lang="ru-RU" dirty="0"/>
              <a:t>США. Переживает замедление – рост менее 10% в 2025 году из-за сокращения субсидий и инфраструктурных проблем.</a:t>
            </a:r>
          </a:p>
          <a:p>
            <a:endParaRPr lang="ru-RU" dirty="0"/>
          </a:p>
          <a:p>
            <a:r>
              <a:rPr lang="ru-RU" dirty="0"/>
              <a:t>Коррекция ожиданий и кризис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Аналитическая компания прогнозирует снижение продаж гибридов к 2030 году на 46% по сравнения с прошлогодними ожиданиями. Это указывает на этап зрелости и более реалистичного планирования в отрасли, но не на ее спад.</a:t>
            </a:r>
          </a:p>
        </p:txBody>
      </p:sp>
    </p:spTree>
    <p:extLst>
      <p:ext uri="{BB962C8B-B14F-4D97-AF65-F5344CB8AC3E}">
        <p14:creationId xmlns:p14="http://schemas.microsoft.com/office/powerpoint/2010/main" val="3396121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7B809-8575-ED32-8D3A-9CCC1BB5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324" y="2988071"/>
            <a:ext cx="6875352" cy="881857"/>
          </a:xfrm>
        </p:spPr>
        <p:txBody>
          <a:bodyPr>
            <a:normAutofit fontScale="90000"/>
          </a:bodyPr>
          <a:lstStyle/>
          <a:p>
            <a:r>
              <a:rPr lang="ru-RU" dirty="0"/>
              <a:t>Маркетинг и продвижение</a:t>
            </a:r>
          </a:p>
        </p:txBody>
      </p:sp>
    </p:spTree>
    <p:extLst>
      <p:ext uri="{BB962C8B-B14F-4D97-AF65-F5344CB8AC3E}">
        <p14:creationId xmlns:p14="http://schemas.microsoft.com/office/powerpoint/2010/main" val="3091760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BFD9788-5846-166D-6CDE-883C0373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787" y="3138377"/>
            <a:ext cx="8242426" cy="709345"/>
          </a:xfrm>
        </p:spPr>
        <p:txBody>
          <a:bodyPr/>
          <a:lstStyle/>
          <a:p>
            <a:r>
              <a:rPr lang="ru-RU" dirty="0"/>
              <a:t>Основная стратегия – вовлечение через экспертизу </a:t>
            </a:r>
          </a:p>
        </p:txBody>
      </p:sp>
    </p:spTree>
    <p:extLst>
      <p:ext uri="{BB962C8B-B14F-4D97-AF65-F5344CB8AC3E}">
        <p14:creationId xmlns:p14="http://schemas.microsoft.com/office/powerpoint/2010/main" val="3074667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A685C8E-4468-91DF-41C2-9C48DE110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070"/>
            <a:ext cx="10515600" cy="4013860"/>
          </a:xfrm>
        </p:spPr>
        <p:txBody>
          <a:bodyPr/>
          <a:lstStyle/>
          <a:p>
            <a:r>
              <a:rPr lang="ru-RU" dirty="0"/>
              <a:t>Доказательство концепции.</a:t>
            </a:r>
          </a:p>
          <a:p>
            <a:pPr marL="0" indent="0">
              <a:buNone/>
            </a:pPr>
            <a:r>
              <a:rPr lang="ru-RU" dirty="0"/>
              <a:t> Действие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Разработка работающего прототипа алгоритма и его тестирование на реальном автомобиле или в профессиональной симуляционной среде.</a:t>
            </a:r>
          </a:p>
          <a:p>
            <a:pPr marL="0" indent="0">
              <a:buNone/>
            </a:pPr>
            <a:r>
              <a:rPr lang="ru-RU" dirty="0"/>
              <a:t> Результат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Набор ключевых показателей эффективности. Это станет главным преимуществом на переговорах.</a:t>
            </a:r>
          </a:p>
        </p:txBody>
      </p:sp>
    </p:spTree>
    <p:extLst>
      <p:ext uri="{BB962C8B-B14F-4D97-AF65-F5344CB8AC3E}">
        <p14:creationId xmlns:p14="http://schemas.microsoft.com/office/powerpoint/2010/main" val="2321629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D3BC501-8BA1-70B2-C406-B2329A6BE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535"/>
            <a:ext cx="10515600" cy="4194929"/>
          </a:xfrm>
        </p:spPr>
        <p:txBody>
          <a:bodyPr/>
          <a:lstStyle/>
          <a:p>
            <a:r>
              <a:rPr lang="ru-RU" dirty="0"/>
              <a:t>Позиционирование как </a:t>
            </a:r>
            <a:r>
              <a:rPr lang="en-US" dirty="0"/>
              <a:t>“</a:t>
            </a:r>
            <a:r>
              <a:rPr lang="ru-RU" dirty="0"/>
              <a:t>Готового к интеграции программного модуля</a:t>
            </a:r>
            <a:r>
              <a:rPr lang="en-US" dirty="0"/>
              <a:t>”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Действие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Подготовка технической документации соответствующей  отраслевым стандартам. </a:t>
            </a:r>
          </a:p>
          <a:p>
            <a:pPr marL="0" indent="0">
              <a:buNone/>
            </a:pPr>
            <a:r>
              <a:rPr lang="ru-RU" dirty="0"/>
              <a:t> Результат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Мы выдвигаем сразу готовую идею, которую почти сразу можно внедрить в автомобиль, что помогает производителям увидеть насколько хорош наш продукт.</a:t>
            </a:r>
          </a:p>
        </p:txBody>
      </p:sp>
    </p:spTree>
    <p:extLst>
      <p:ext uri="{BB962C8B-B14F-4D97-AF65-F5344CB8AC3E}">
        <p14:creationId xmlns:p14="http://schemas.microsoft.com/office/powerpoint/2010/main" val="2275074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14EA0-0381-51D2-42FF-E90BC217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450" y="3011884"/>
            <a:ext cx="8695099" cy="834232"/>
          </a:xfrm>
        </p:spPr>
        <p:txBody>
          <a:bodyPr>
            <a:normAutofit fontScale="90000"/>
          </a:bodyPr>
          <a:lstStyle/>
          <a:p>
            <a:r>
              <a:rPr lang="ru-RU" dirty="0"/>
              <a:t>Каналы продвижения и их емкость</a:t>
            </a:r>
          </a:p>
        </p:txBody>
      </p:sp>
    </p:spTree>
    <p:extLst>
      <p:ext uri="{BB962C8B-B14F-4D97-AF65-F5344CB8AC3E}">
        <p14:creationId xmlns:p14="http://schemas.microsoft.com/office/powerpoint/2010/main" val="3105923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778232-AE01-C39D-77F4-3992F8011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4537"/>
            <a:ext cx="10515600" cy="3008925"/>
          </a:xfrm>
        </p:spPr>
        <p:txBody>
          <a:bodyPr/>
          <a:lstStyle/>
          <a:p>
            <a:r>
              <a:rPr lang="ru-RU" dirty="0"/>
              <a:t>Канал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Участие в специализированных отраслевых мероприятиях</a:t>
            </a:r>
            <a:r>
              <a:rPr lang="en-US" dirty="0"/>
              <a:t>.</a:t>
            </a:r>
          </a:p>
          <a:p>
            <a:r>
              <a:rPr lang="ru-RU" dirty="0"/>
              <a:t>Емкость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Высокая емкость для установления контактов. Позволяет напрямую пообщаться с 50-100 целевыми специалистами за одно мероприятие.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9520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F88B1E-064B-222F-105B-83314F0E3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307"/>
            <a:ext cx="10515600" cy="3425385"/>
          </a:xfrm>
        </p:spPr>
        <p:txBody>
          <a:bodyPr/>
          <a:lstStyle/>
          <a:p>
            <a:r>
              <a:rPr lang="ru-RU" dirty="0"/>
              <a:t>Канал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Публикация в научных и отраслевых изданиях.</a:t>
            </a:r>
          </a:p>
          <a:p>
            <a:r>
              <a:rPr lang="ru-RU" dirty="0"/>
              <a:t>Емкость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Средняя емкость, но высокая ценность. Публикация повышает ваш технический авторитет в глазах оригинального производителя оборудования </a:t>
            </a:r>
            <a:r>
              <a:rPr lang="en-US" dirty="0"/>
              <a:t>(OEM)</a:t>
            </a:r>
            <a:r>
              <a:rPr lang="ru-RU" dirty="0"/>
              <a:t>. Позволяет быть услышанными научными руководителями, которые читают это издание. </a:t>
            </a:r>
          </a:p>
        </p:txBody>
      </p:sp>
    </p:spTree>
    <p:extLst>
      <p:ext uri="{BB962C8B-B14F-4D97-AF65-F5344CB8AC3E}">
        <p14:creationId xmlns:p14="http://schemas.microsoft.com/office/powerpoint/2010/main" val="1084836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C1FD10-8654-63FA-6BA8-7B3F41F58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216"/>
            <a:ext cx="10515600" cy="3117567"/>
          </a:xfrm>
        </p:spPr>
        <p:txBody>
          <a:bodyPr/>
          <a:lstStyle/>
          <a:p>
            <a:r>
              <a:rPr lang="ru-RU" dirty="0"/>
              <a:t>Канал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Участие в государственных и отраслевых конкурсах инноваций.</a:t>
            </a:r>
          </a:p>
          <a:p>
            <a:r>
              <a:rPr lang="ru-RU" dirty="0"/>
              <a:t>Емкость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Ограниченная емкость, но высока значимость. Победа или даже участие дает не только финансирование, но и верификацию идеи и медийность в глазах будущих партнеров.</a:t>
            </a:r>
          </a:p>
        </p:txBody>
      </p:sp>
    </p:spTree>
    <p:extLst>
      <p:ext uri="{BB962C8B-B14F-4D97-AF65-F5344CB8AC3E}">
        <p14:creationId xmlns:p14="http://schemas.microsoft.com/office/powerpoint/2010/main" val="21963478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133EF2-C2C2-B81C-B083-C70C4AE02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689"/>
            <a:ext cx="10515600" cy="3126621"/>
          </a:xfrm>
        </p:spPr>
        <p:txBody>
          <a:bodyPr/>
          <a:lstStyle/>
          <a:p>
            <a:r>
              <a:rPr lang="ru-RU" dirty="0"/>
              <a:t>Канал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Прямые рассылки.</a:t>
            </a:r>
          </a:p>
          <a:p>
            <a:r>
              <a:rPr lang="ru-RU" dirty="0"/>
              <a:t>Емкость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Средняя емкость. Можно охватить 100-200 человек за кампанию. Эффективность низкая (1-2% отклика), но даже один положительный ответ от нужной компании окупает все усилия.</a:t>
            </a:r>
          </a:p>
        </p:txBody>
      </p:sp>
    </p:spTree>
    <p:extLst>
      <p:ext uri="{BB962C8B-B14F-4D97-AF65-F5344CB8AC3E}">
        <p14:creationId xmlns:p14="http://schemas.microsoft.com/office/powerpoint/2010/main" val="18125434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E66E4C-F6E8-F9BC-59F5-D4E3BE03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2850"/>
            <a:ext cx="10515600" cy="3072300"/>
          </a:xfrm>
        </p:spPr>
        <p:txBody>
          <a:bodyPr/>
          <a:lstStyle/>
          <a:p>
            <a:r>
              <a:rPr lang="ru-RU" dirty="0"/>
              <a:t>Канал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Создание экспертного сайта</a:t>
            </a:r>
            <a:r>
              <a:rPr lang="en-US" dirty="0"/>
              <a:t>/</a:t>
            </a:r>
            <a:r>
              <a:rPr lang="ru-RU" dirty="0"/>
              <a:t>блога.</a:t>
            </a:r>
          </a:p>
          <a:p>
            <a:r>
              <a:rPr lang="ru-RU" dirty="0"/>
              <a:t>Емкость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База для нашей экспертизы. Является платформой, куда мы можем направлять контакты, установленные через другие каналы, чтобы углубить их интерес.</a:t>
            </a:r>
          </a:p>
        </p:txBody>
      </p:sp>
    </p:spTree>
    <p:extLst>
      <p:ext uri="{BB962C8B-B14F-4D97-AF65-F5344CB8AC3E}">
        <p14:creationId xmlns:p14="http://schemas.microsoft.com/office/powerpoint/2010/main" val="32277907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7837E-36A6-5CA4-4FC0-142698A4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3007121"/>
            <a:ext cx="10820401" cy="843757"/>
          </a:xfrm>
        </p:spPr>
        <p:txBody>
          <a:bodyPr>
            <a:normAutofit fontScale="90000"/>
          </a:bodyPr>
          <a:lstStyle/>
          <a:p>
            <a:r>
              <a:rPr lang="ru-RU" dirty="0"/>
              <a:t>Описание Бизнес-Модели по </a:t>
            </a:r>
            <a:r>
              <a:rPr lang="en-US" dirty="0"/>
              <a:t>Lean Canvass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15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90006-7B48-A262-18B4-F35CF1CA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Сегмент потребителей.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D60CCB-E37C-7EAF-2772-540CBFC02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21266"/>
          </a:xfrm>
        </p:spPr>
        <p:txBody>
          <a:bodyPr/>
          <a:lstStyle/>
          <a:p>
            <a:r>
              <a:rPr lang="ru-RU" dirty="0"/>
              <a:t>Первичные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Производители электромобилей.</a:t>
            </a:r>
          </a:p>
          <a:p>
            <a:r>
              <a:rPr lang="ru-RU" dirty="0"/>
              <a:t>Вторичные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Разработчики автомобильной электроники и компонентов.</a:t>
            </a:r>
          </a:p>
          <a:p>
            <a:r>
              <a:rPr lang="ru-RU" dirty="0"/>
              <a:t>Конечные пользователи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Владельцы электромобилей (их спрос на безопасность и запас хода двигает спрос производителя оригинального оборудования)</a:t>
            </a:r>
          </a:p>
        </p:txBody>
      </p:sp>
    </p:spTree>
    <p:extLst>
      <p:ext uri="{BB962C8B-B14F-4D97-AF65-F5344CB8AC3E}">
        <p14:creationId xmlns:p14="http://schemas.microsoft.com/office/powerpoint/2010/main" val="33764891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9E672-63FB-0B55-19DE-D7F4D769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Проблема.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B9285D-76F1-BE1E-EEB2-D8FD90BA2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ru-RU" dirty="0"/>
              <a:t>Безопасность</a:t>
            </a:r>
            <a:r>
              <a:rPr lang="en-US" dirty="0"/>
              <a:t>:</a:t>
            </a:r>
            <a:r>
              <a:rPr lang="ru-RU" dirty="0"/>
              <a:t> Стандартные системы рекуперативного торможения вызывают блокировку колес и потерю устойчивости на скользкой дороге.</a:t>
            </a:r>
          </a:p>
          <a:p>
            <a:r>
              <a:rPr lang="ru-RU" dirty="0"/>
              <a:t>Неоптимальная эффективность</a:t>
            </a:r>
            <a:r>
              <a:rPr lang="en-US" dirty="0"/>
              <a:t>:</a:t>
            </a:r>
            <a:r>
              <a:rPr lang="ru-RU" dirty="0"/>
              <a:t> В идеальных условиях система не рекуперирует максимально возможную энергию, сокращая запас хода.</a:t>
            </a:r>
          </a:p>
          <a:p>
            <a:r>
              <a:rPr lang="ru-RU" dirty="0"/>
              <a:t>Износ компонентов</a:t>
            </a:r>
            <a:r>
              <a:rPr lang="en-US" dirty="0"/>
              <a:t>:</a:t>
            </a:r>
            <a:r>
              <a:rPr lang="ru-RU" dirty="0"/>
              <a:t> Неоптимально распределение тормозного усилия приводит к повышенному износу фрикционных тормозных колодок.</a:t>
            </a:r>
          </a:p>
          <a:p>
            <a:r>
              <a:rPr lang="ru-RU" dirty="0"/>
              <a:t>Для </a:t>
            </a:r>
            <a:r>
              <a:rPr lang="en-US" dirty="0"/>
              <a:t>OEM: </a:t>
            </a:r>
            <a:r>
              <a:rPr lang="ru-RU" dirty="0"/>
              <a:t>Необходимость дифференциации на рынке и соответствия растущим нормам по эффективности и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3228246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38FAD-E45D-6020-FD69-1FB6062B9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0" y="452718"/>
            <a:ext cx="9403743" cy="1400530"/>
          </a:xfrm>
        </p:spPr>
        <p:txBody>
          <a:bodyPr/>
          <a:lstStyle/>
          <a:p>
            <a:r>
              <a:rPr lang="ru-RU" dirty="0"/>
              <a:t>3. Уникальное ценностное предложение.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D9007-9E12-6113-AFFC-5EB1736FA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</a:t>
            </a:r>
            <a:r>
              <a:rPr lang="en-US" dirty="0"/>
              <a:t>OEM:</a:t>
            </a:r>
            <a:r>
              <a:rPr lang="ru-RU" dirty="0"/>
              <a:t> Повышение энергоэффективности и безопасности  электромобилей с помощью адаптивного алгоритма, который стал главным конкурентным преимуществом.</a:t>
            </a:r>
          </a:p>
          <a:p>
            <a:r>
              <a:rPr lang="ru-RU" dirty="0"/>
              <a:t>Для </a:t>
            </a:r>
            <a:r>
              <a:rPr lang="en-US" dirty="0"/>
              <a:t>Tier-1</a:t>
            </a:r>
            <a:r>
              <a:rPr lang="ru-RU" dirty="0"/>
              <a:t> (поставщика, который напрямую поставляет компоненты заказчику (</a:t>
            </a:r>
            <a:r>
              <a:rPr lang="en-US" dirty="0"/>
              <a:t>OEM)):</a:t>
            </a:r>
            <a:r>
              <a:rPr lang="ru-RU" dirty="0"/>
              <a:t> Готовый к интеграции модуль для следующего </a:t>
            </a:r>
            <a:r>
              <a:rPr lang="en-US" dirty="0"/>
              <a:t>ECU </a:t>
            </a:r>
            <a:r>
              <a:rPr lang="ru-RU" dirty="0"/>
              <a:t>(электронный блок управления), повышающий ценность продукта.</a:t>
            </a:r>
          </a:p>
        </p:txBody>
      </p:sp>
    </p:spTree>
    <p:extLst>
      <p:ext uri="{BB962C8B-B14F-4D97-AF65-F5344CB8AC3E}">
        <p14:creationId xmlns:p14="http://schemas.microsoft.com/office/powerpoint/2010/main" val="25219800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F771-30DE-CF45-7474-C027E831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70DE0F-D3FF-81E8-E972-B84E34CD1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Разработка интеллектуального программного алгоритма, который будет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Оценивать дорожные условия (оценка коэффициента сцепления между шинами и дорогой) в реальном времени.</a:t>
            </a:r>
          </a:p>
          <a:p>
            <a:r>
              <a:rPr lang="ru-RU" dirty="0"/>
              <a:t>Распределять тормозной момент.</a:t>
            </a:r>
          </a:p>
          <a:p>
            <a:r>
              <a:rPr lang="ru-RU" dirty="0"/>
              <a:t>Работать зависимо с системами </a:t>
            </a:r>
            <a:r>
              <a:rPr lang="en-US" dirty="0"/>
              <a:t>ABS </a:t>
            </a:r>
            <a:r>
              <a:rPr lang="ru-RU" dirty="0"/>
              <a:t>и </a:t>
            </a:r>
            <a:r>
              <a:rPr lang="en-US" dirty="0"/>
              <a:t>ESP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3226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33B3F-FE65-F90E-1D64-DA9D47490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98014" cy="1400530"/>
          </a:xfrm>
        </p:spPr>
        <p:txBody>
          <a:bodyPr/>
          <a:lstStyle/>
          <a:p>
            <a:r>
              <a:rPr lang="ru-RU" dirty="0"/>
              <a:t>5. Каналы продвижения и продаж.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C8CFE2-9A23-64BF-AC90-E6797F4D3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Участие в специализированных отраслевых мероприятиях.</a:t>
            </a:r>
          </a:p>
          <a:p>
            <a:r>
              <a:rPr lang="ru-RU" dirty="0"/>
              <a:t>Публикация в научных и отраслевых изданиях.</a:t>
            </a:r>
          </a:p>
          <a:p>
            <a:r>
              <a:rPr lang="ru-RU" dirty="0"/>
              <a:t>Участие в государственных и отраслевых конкурсах инноваций.</a:t>
            </a:r>
          </a:p>
          <a:p>
            <a:r>
              <a:rPr lang="ru-RU" dirty="0"/>
              <a:t>Прямые рассылки.</a:t>
            </a:r>
          </a:p>
          <a:p>
            <a:r>
              <a:rPr lang="ru-RU" dirty="0"/>
              <a:t>Создание экспертного сайта</a:t>
            </a:r>
            <a:r>
              <a:rPr lang="en-US" dirty="0"/>
              <a:t>/</a:t>
            </a:r>
            <a:r>
              <a:rPr lang="ru-RU" dirty="0"/>
              <a:t>блога.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83001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E24D8-39AE-17FB-3AFE-78EC28604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6. Доходы и их потоки.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C7A54A-8871-DB35-78E7-C5D49C901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ru-RU" dirty="0"/>
              <a:t>Лицензионные отчисления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ru-RU" dirty="0"/>
              <a:t>Платеж с каждого проданного автомобиля, на котором установлен наш алгоритм.</a:t>
            </a:r>
          </a:p>
          <a:p>
            <a:r>
              <a:rPr lang="ru-RU" dirty="0"/>
              <a:t>Разовые платежи за лицензию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Плата за передачу прав на использования алгоритма для конкретной платформы или модели автомобиля.</a:t>
            </a:r>
          </a:p>
          <a:p>
            <a:r>
              <a:rPr lang="ru-RU" dirty="0"/>
              <a:t>Плата за разработку и адаптацию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Контрактные работы по интеграции алгоритма под конкретные требования заказчика.</a:t>
            </a:r>
          </a:p>
        </p:txBody>
      </p:sp>
    </p:spTree>
    <p:extLst>
      <p:ext uri="{BB962C8B-B14F-4D97-AF65-F5344CB8AC3E}">
        <p14:creationId xmlns:p14="http://schemas.microsoft.com/office/powerpoint/2010/main" val="1178556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A22A9-414C-D188-74DD-18163736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 Издержки и их структура.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94CA3D-6E47-9E16-716A-7C6B8CDE3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Постоянные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ru-RU" dirty="0"/>
              <a:t>Зарплата команды, аренда стендового оборудования, поддержание патента.</a:t>
            </a:r>
          </a:p>
          <a:p>
            <a:r>
              <a:rPr lang="ru-RU" dirty="0"/>
              <a:t>Переменные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Затраты на проведение реальных дорожных испытаний, поездки на переговоры и конференции, юридические услуги.</a:t>
            </a:r>
          </a:p>
          <a:p>
            <a:r>
              <a:rPr lang="ru-RU" dirty="0"/>
              <a:t>Капитальные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Оборудование для создания прототипов.</a:t>
            </a:r>
          </a:p>
        </p:txBody>
      </p:sp>
    </p:spTree>
    <p:extLst>
      <p:ext uri="{BB962C8B-B14F-4D97-AF65-F5344CB8AC3E}">
        <p14:creationId xmlns:p14="http://schemas.microsoft.com/office/powerpoint/2010/main" val="3300790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A6408-D304-F1DA-5704-BA736AD1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8. Метрики.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147953-AD38-0FAC-7D19-E8B8EB564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Количество заключенных партнерских соглашений с </a:t>
            </a:r>
            <a:r>
              <a:rPr lang="en-US" dirty="0"/>
              <a:t>EOM/Tier-1</a:t>
            </a:r>
            <a:r>
              <a:rPr lang="ru-RU" dirty="0"/>
              <a:t>.</a:t>
            </a:r>
          </a:p>
          <a:p>
            <a:r>
              <a:rPr lang="ru-RU" dirty="0"/>
              <a:t>Количество моделей автомобилей, использующих алгоритм.</a:t>
            </a:r>
          </a:p>
          <a:p>
            <a:r>
              <a:rPr lang="ru-RU" dirty="0"/>
              <a:t>Общий объем лицензионных отчислений в год.</a:t>
            </a:r>
          </a:p>
          <a:p>
            <a:r>
              <a:rPr lang="ru-RU" dirty="0"/>
              <a:t>Количество успешно завершенных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1861329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AB7BF-1AAF-7AC9-87E3-B17492434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9. Скрытое преимущество.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A6E61-731D-5DB2-9FE2-6C7C34ACA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2003034"/>
          </a:xfrm>
        </p:spPr>
        <p:txBody>
          <a:bodyPr/>
          <a:lstStyle/>
          <a:p>
            <a:r>
              <a:rPr lang="ru-RU" dirty="0"/>
              <a:t>Создание уникального </a:t>
            </a:r>
            <a:r>
              <a:rPr lang="en-US" dirty="0"/>
              <a:t>“</a:t>
            </a:r>
            <a:r>
              <a:rPr lang="ru-RU" dirty="0"/>
              <a:t>цифрового двойника</a:t>
            </a:r>
            <a:r>
              <a:rPr lang="en-US" dirty="0"/>
              <a:t>”</a:t>
            </a:r>
            <a:r>
              <a:rPr lang="ru-RU" dirty="0"/>
              <a:t> дорожного покрытия.</a:t>
            </a:r>
          </a:p>
          <a:p>
            <a:r>
              <a:rPr lang="ru-RU" dirty="0"/>
              <a:t>Стратегическое снижение себестоимости электромобиля.</a:t>
            </a:r>
          </a:p>
          <a:p>
            <a:r>
              <a:rPr lang="ru-RU" dirty="0"/>
              <a:t>Улучшение пользовательского опыта без необходимости обучения.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79927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E192C-F257-C46E-B9CD-89F61258F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62" y="3016646"/>
            <a:ext cx="4063875" cy="824707"/>
          </a:xfrm>
        </p:spPr>
        <p:txBody>
          <a:bodyPr>
            <a:normAutofit fontScale="90000"/>
          </a:bodyPr>
          <a:lstStyle/>
          <a:p>
            <a:r>
              <a:rPr lang="ru-RU" dirty="0"/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9576061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0653F0-4841-EEB2-4F63-19CEFBBFA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Реденко</a:t>
            </a:r>
            <a:r>
              <a:rPr lang="ru-RU" dirty="0"/>
              <a:t> Антон </a:t>
            </a:r>
            <a:r>
              <a:rPr lang="ru-RU" dirty="0" err="1"/>
              <a:t>Алекссевич</a:t>
            </a:r>
            <a:endParaRPr lang="ru-RU" dirty="0"/>
          </a:p>
          <a:p>
            <a:r>
              <a:rPr lang="ru-RU" dirty="0"/>
              <a:t>Шмило Юрий Андреевич</a:t>
            </a:r>
          </a:p>
          <a:p>
            <a:r>
              <a:rPr lang="ru-RU" dirty="0" err="1"/>
              <a:t>Житенко</a:t>
            </a:r>
            <a:r>
              <a:rPr lang="ru-RU" dirty="0"/>
              <a:t> Егор Павлович </a:t>
            </a:r>
          </a:p>
          <a:p>
            <a:r>
              <a:rPr lang="ru-RU" dirty="0"/>
              <a:t>Джураев </a:t>
            </a:r>
            <a:r>
              <a:rPr lang="ru-RU" dirty="0" err="1"/>
              <a:t>Озодбек</a:t>
            </a:r>
            <a:r>
              <a:rPr lang="ru-RU" dirty="0"/>
              <a:t> </a:t>
            </a:r>
            <a:r>
              <a:rPr lang="ru-RU" dirty="0" err="1"/>
              <a:t>Алишерович</a:t>
            </a:r>
            <a:endParaRPr lang="ru-RU" dirty="0"/>
          </a:p>
          <a:p>
            <a:r>
              <a:rPr lang="ru-RU" dirty="0" err="1"/>
              <a:t>Гоценко</a:t>
            </a:r>
            <a:r>
              <a:rPr lang="ru-RU" dirty="0"/>
              <a:t> Максим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14743553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9885B-2132-7077-D77E-BC96E3CD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05" y="2728735"/>
            <a:ext cx="8993189" cy="1400530"/>
          </a:xfrm>
        </p:spPr>
        <p:txBody>
          <a:bodyPr/>
          <a:lstStyle/>
          <a:p>
            <a:r>
              <a:rPr lang="ru-RU" dirty="0"/>
              <a:t>Почему именно у нас должно получиться?</a:t>
            </a:r>
          </a:p>
        </p:txBody>
      </p:sp>
    </p:spTree>
    <p:extLst>
      <p:ext uri="{BB962C8B-B14F-4D97-AF65-F5344CB8AC3E}">
        <p14:creationId xmlns:p14="http://schemas.microsoft.com/office/powerpoint/2010/main" val="2490595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9EB3F82-CC90-4E68-0E7E-7A9B16FD8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729" y="2766133"/>
            <a:ext cx="8946541" cy="1325733"/>
          </a:xfrm>
        </p:spPr>
        <p:txBody>
          <a:bodyPr/>
          <a:lstStyle/>
          <a:p>
            <a:r>
              <a:rPr lang="ru-RU" dirty="0"/>
              <a:t>Мы двигаемся по строгому плану в изучении данной темы.</a:t>
            </a:r>
          </a:p>
          <a:p>
            <a:r>
              <a:rPr lang="ru-RU" dirty="0"/>
              <a:t>Всем нам интересна данная тема, и мы вместе хотим сделать автомобили современности безопаснее и эффективнее.</a:t>
            </a:r>
          </a:p>
        </p:txBody>
      </p:sp>
    </p:spTree>
    <p:extLst>
      <p:ext uri="{BB962C8B-B14F-4D97-AF65-F5344CB8AC3E}">
        <p14:creationId xmlns:p14="http://schemas.microsoft.com/office/powerpoint/2010/main" val="18052330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049B8-E2E2-589F-389F-1FFF8961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076" y="2766218"/>
            <a:ext cx="4249848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Что нам нужно?</a:t>
            </a:r>
          </a:p>
        </p:txBody>
      </p:sp>
    </p:spTree>
    <p:extLst>
      <p:ext uri="{BB962C8B-B14F-4D97-AF65-F5344CB8AC3E}">
        <p14:creationId xmlns:p14="http://schemas.microsoft.com/office/powerpoint/2010/main" val="1882235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5DDBF5-CB18-6BDC-97AA-15DD95959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6829"/>
            <a:ext cx="10876984" cy="764342"/>
          </a:xfrm>
        </p:spPr>
        <p:txBody>
          <a:bodyPr/>
          <a:lstStyle/>
          <a:p>
            <a:r>
              <a:rPr lang="ru-RU" dirty="0"/>
              <a:t>Нам бы хотелось увидеть больше людей в команде, особенно программистов.</a:t>
            </a:r>
            <a:br>
              <a:rPr lang="ru-RU" dirty="0"/>
            </a:br>
            <a:r>
              <a:rPr lang="ru-RU" dirty="0"/>
              <a:t>На данном этапе об остальном еще трудно говорить.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8552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5F8DD5D-2CE7-DA65-4782-32930969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2762"/>
            <a:ext cx="10515600" cy="1252475"/>
          </a:xfrm>
        </p:spPr>
        <p:txBody>
          <a:bodyPr/>
          <a:lstStyle/>
          <a:p>
            <a:r>
              <a:rPr lang="ru-RU" dirty="0"/>
              <a:t>На данный момент мы находимся на этапе изучения информации, и лишь можем предполагать в каком направлении нам двигаться дальше и искать конкретное решение данной проблемы. </a:t>
            </a:r>
          </a:p>
        </p:txBody>
      </p:sp>
    </p:spTree>
    <p:extLst>
      <p:ext uri="{BB962C8B-B14F-4D97-AF65-F5344CB8AC3E}">
        <p14:creationId xmlns:p14="http://schemas.microsoft.com/office/powerpoint/2010/main" val="7210764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41127-A292-40D0-80AD-E687D58F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6918C8-9286-ABAE-FB1B-8B7355115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ru-RU" dirty="0" err="1"/>
              <a:t>Реденко</a:t>
            </a:r>
            <a:r>
              <a:rPr lang="ru-RU" dirty="0"/>
              <a:t> А.А. </a:t>
            </a:r>
          </a:p>
          <a:p>
            <a:pPr marL="0" indent="0">
              <a:buNone/>
            </a:pPr>
            <a:r>
              <a:rPr lang="ru-RU" dirty="0"/>
              <a:t>+7(928)627-77-01, </a:t>
            </a:r>
            <a:r>
              <a:rPr lang="en-US" dirty="0">
                <a:hlinkClick r:id="rId2"/>
              </a:rPr>
              <a:t>redenkoanton@yandex.ru</a:t>
            </a:r>
            <a:endParaRPr lang="en-US" dirty="0"/>
          </a:p>
          <a:p>
            <a:r>
              <a:rPr lang="ru-RU" dirty="0"/>
              <a:t>Шмило Ю.А.</a:t>
            </a:r>
          </a:p>
          <a:p>
            <a:pPr marL="0" indent="0">
              <a:buNone/>
            </a:pPr>
            <a:r>
              <a:rPr lang="ru-RU" dirty="0"/>
              <a:t>+7(988)542-93-45, </a:t>
            </a:r>
            <a:r>
              <a:rPr lang="en-US" dirty="0">
                <a:hlinkClick r:id="rId3"/>
              </a:rPr>
              <a:t>urasmilo@mail.ru</a:t>
            </a:r>
            <a:endParaRPr lang="en-US" dirty="0"/>
          </a:p>
          <a:p>
            <a:r>
              <a:rPr lang="ru-RU" dirty="0" err="1"/>
              <a:t>Житенко</a:t>
            </a:r>
            <a:r>
              <a:rPr lang="ru-RU" dirty="0"/>
              <a:t> Е.П.</a:t>
            </a:r>
          </a:p>
          <a:p>
            <a:pPr marL="0" indent="0">
              <a:buNone/>
            </a:pPr>
            <a:r>
              <a:rPr lang="ru-RU" dirty="0"/>
              <a:t>+7(949)357-73-06, </a:t>
            </a:r>
            <a:r>
              <a:rPr lang="en-US" dirty="0"/>
              <a:t>egorzhitenko@gmail.com</a:t>
            </a:r>
            <a:endParaRPr lang="ru-RU" dirty="0"/>
          </a:p>
          <a:p>
            <a:r>
              <a:rPr lang="ru-RU" dirty="0"/>
              <a:t>Джураев О.А.</a:t>
            </a:r>
          </a:p>
          <a:p>
            <a:pPr marL="0" indent="0">
              <a:buNone/>
            </a:pPr>
            <a:r>
              <a:rPr lang="ru-RU" dirty="0"/>
              <a:t>+7</a:t>
            </a:r>
            <a:r>
              <a:rPr lang="en-US" dirty="0"/>
              <a:t>(950)845-07-67, ozodbek2805oda@gmail.com</a:t>
            </a:r>
            <a:endParaRPr lang="ru-RU" dirty="0"/>
          </a:p>
          <a:p>
            <a:r>
              <a:rPr lang="ru-RU" dirty="0" err="1"/>
              <a:t>Гоценко</a:t>
            </a:r>
            <a:r>
              <a:rPr lang="ru-RU" dirty="0"/>
              <a:t> М.А.</a:t>
            </a:r>
          </a:p>
          <a:p>
            <a:pPr marL="0" indent="0">
              <a:buNone/>
            </a:pPr>
            <a:r>
              <a:rPr lang="ru-RU" dirty="0"/>
              <a:t>+7</a:t>
            </a:r>
            <a:r>
              <a:rPr lang="en-US" dirty="0"/>
              <a:t>(961)408-20-48, maxt36221@gmail.com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231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366</TotalTime>
  <Words>1819</Words>
  <Application>Microsoft Office PowerPoint</Application>
  <PresentationFormat>Широкоэкранный</PresentationFormat>
  <Paragraphs>207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6" baseType="lpstr">
      <vt:lpstr>Century Gothic</vt:lpstr>
      <vt:lpstr>Wingdings 3</vt:lpstr>
      <vt:lpstr>Ион</vt:lpstr>
      <vt:lpstr>Разработка алгоритма управления рекуперативным торможением электромобиля с учетом разных дорожных условий</vt:lpstr>
      <vt:lpstr>Презентация PowerPoint</vt:lpstr>
      <vt:lpstr>Проблема:</vt:lpstr>
      <vt:lpstr>Увидеть данную проблему мы смогли благодаря наблюдениям</vt:lpstr>
      <vt:lpstr>Презентация PowerPoint</vt:lpstr>
      <vt:lpstr>Презентация PowerPoint</vt:lpstr>
      <vt:lpstr>Презентация PowerPoint</vt:lpstr>
      <vt:lpstr>Решение которое мы можем предложить:</vt:lpstr>
      <vt:lpstr>Наше решение можно разбить на три элемента:</vt:lpstr>
      <vt:lpstr>Презентация PowerPoint</vt:lpstr>
      <vt:lpstr>Ценностное предложение</vt:lpstr>
      <vt:lpstr>Для водителя:</vt:lpstr>
      <vt:lpstr>Для производителя электромобилей:</vt:lpstr>
      <vt:lpstr>Для общей экосистемы:</vt:lpstr>
      <vt:lpstr>Целевая аудитория</vt:lpstr>
      <vt:lpstr>Презентация PowerPoint</vt:lpstr>
      <vt:lpstr>Исследование аудитории</vt:lpstr>
      <vt:lpstr>Презентация PowerPoint</vt:lpstr>
      <vt:lpstr>Выводы и фактура исследований</vt:lpstr>
      <vt:lpstr>Презентация PowerPoint</vt:lpstr>
      <vt:lpstr>Презентация PowerPoint</vt:lpstr>
      <vt:lpstr>Презентация PowerPoint</vt:lpstr>
      <vt:lpstr>Конкуренты</vt:lpstr>
      <vt:lpstr>Прямые</vt:lpstr>
      <vt:lpstr>Презентация PowerPoint</vt:lpstr>
      <vt:lpstr>Косвенные</vt:lpstr>
      <vt:lpstr>Презентация PowerPoint</vt:lpstr>
      <vt:lpstr>Презентация PowerPoint</vt:lpstr>
      <vt:lpstr>Презентация PowerPoint</vt:lpstr>
      <vt:lpstr>Рынок</vt:lpstr>
      <vt:lpstr>TAM (максимальный объём рынка)</vt:lpstr>
      <vt:lpstr>SAM (доступная емкость рынка)</vt:lpstr>
      <vt:lpstr>SOM (достижимый сегмент рынка)</vt:lpstr>
      <vt:lpstr>Тренды и динамика рынка</vt:lpstr>
      <vt:lpstr>Презентация PowerPoint</vt:lpstr>
      <vt:lpstr>Маркетинг и продвижение</vt:lpstr>
      <vt:lpstr>Презентация PowerPoint</vt:lpstr>
      <vt:lpstr>Презентация PowerPoint</vt:lpstr>
      <vt:lpstr>Презентация PowerPoint</vt:lpstr>
      <vt:lpstr>Каналы продвижения и их емкость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Описание Бизнес-Модели по Lean Canvass</vt:lpstr>
      <vt:lpstr>1. Сегмент потребителей.</vt:lpstr>
      <vt:lpstr>2. Проблема.</vt:lpstr>
      <vt:lpstr>3. Уникальное ценностное предложение.</vt:lpstr>
      <vt:lpstr>4. Решение</vt:lpstr>
      <vt:lpstr>5. Каналы продвижения и продаж.</vt:lpstr>
      <vt:lpstr>6. Доходы и их потоки.</vt:lpstr>
      <vt:lpstr>7. Издержки и их структура.</vt:lpstr>
      <vt:lpstr>8. Метрики.</vt:lpstr>
      <vt:lpstr>9. Скрытое преимущество.</vt:lpstr>
      <vt:lpstr>Наша команда</vt:lpstr>
      <vt:lpstr>Презентация PowerPoint</vt:lpstr>
      <vt:lpstr>Почему именно у нас должно получиться?</vt:lpstr>
      <vt:lpstr>Презентация PowerPoint</vt:lpstr>
      <vt:lpstr>Что нам нужно?</vt:lpstr>
      <vt:lpstr>Презентация PowerPoint</vt:lpstr>
      <vt:lpstr>Презентация PowerPoint</vt:lpstr>
      <vt:lpstr>Заключение.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</cp:revision>
  <dcterms:created xsi:type="dcterms:W3CDTF">2025-11-14T15:19:36Z</dcterms:created>
  <dcterms:modified xsi:type="dcterms:W3CDTF">2025-11-16T20:53:27Z</dcterms:modified>
</cp:coreProperties>
</file>