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3" roundtripDataSignature="AMtx7miGfGwYN+BGbKjK5iptIsXHnPu+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8526F01-0B53-4908-A1BA-66F8515CD919}">
  <a:tblStyle styleId="{D8526F01-0B53-4908-A1BA-66F8515CD91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3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customschemas.google.com/relationships/presentationmetadata" Target="metadata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regular.fnt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33" Type="http://schemas.openxmlformats.org/officeDocument/2006/relationships/font" Target="fonts/Roboto-italic.fntdata"/><Relationship Id="rId10" Type="http://schemas.openxmlformats.org/officeDocument/2006/relationships/slide" Target="slides/slide3.xml"/><Relationship Id="rId32" Type="http://schemas.openxmlformats.org/officeDocument/2006/relationships/font" Target="fonts/Roboto-bold.fntdata"/><Relationship Id="rId13" Type="http://schemas.openxmlformats.org/officeDocument/2006/relationships/slide" Target="slides/slide6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5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8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10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e54aa9f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29e54aa9f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9e54aa9f5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g29e54aa9f59_0_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8" name="Google Shape;30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27.jpg"/><Relationship Id="rId5" Type="http://schemas.openxmlformats.org/officeDocument/2006/relationships/hyperlink" Target="http://ambulancevet429262.tilda.ws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jp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263476" y="1270000"/>
            <a:ext cx="5227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/>
              <a:t>Ветеринары на колесах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101075" y="3469800"/>
            <a:ext cx="19449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 sz="1500"/>
              <a:t>Ветеринарная скорая помощь с выездом</a:t>
            </a:r>
            <a:endParaRPr b="1" sz="150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10875" y="2571750"/>
            <a:ext cx="3513775" cy="252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/>
          <p:nvPr>
            <p:ph idx="1" type="body"/>
          </p:nvPr>
        </p:nvSpPr>
        <p:spPr>
          <a:xfrm>
            <a:off x="429375" y="1814675"/>
            <a:ext cx="6513300" cy="19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rPr b="1" lang="ru" sz="2100">
                <a:solidFill>
                  <a:schemeClr val="accent2"/>
                </a:solidFill>
              </a:rPr>
              <a:t>Оказани</a:t>
            </a:r>
            <a:r>
              <a:rPr b="1" lang="ru" sz="2100">
                <a:solidFill>
                  <a:schemeClr val="accent2"/>
                </a:solidFill>
              </a:rPr>
              <a:t>е своевременной врачебной ветеринарной помощи </a:t>
            </a:r>
            <a:r>
              <a:rPr b="1" lang="ru" sz="2100">
                <a:solidFill>
                  <a:schemeClr val="accent2"/>
                </a:solidFill>
              </a:rPr>
              <a:t>в связи с ритмом жизни людей и загруженности врачей в клиника</a:t>
            </a:r>
            <a:endParaRPr b="1" sz="2100"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1" lang="ru" sz="1900">
                <a:solidFill>
                  <a:schemeClr val="dk1"/>
                </a:solidFill>
                <a:highlight>
                  <a:schemeClr val="lt1"/>
                </a:highlight>
              </a:rPr>
              <a:t>Экономим ваше время и нервы</a:t>
            </a:r>
            <a:endParaRPr b="1"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1" lang="ru" sz="1900">
                <a:solidFill>
                  <a:schemeClr val="dk1"/>
                </a:solidFill>
                <a:highlight>
                  <a:schemeClr val="lt1"/>
                </a:highlight>
              </a:rPr>
              <a:t>Снижаем ожидания в очередях </a:t>
            </a:r>
            <a:endParaRPr b="1"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1" lang="ru" sz="1900">
                <a:solidFill>
                  <a:schemeClr val="dk1"/>
                </a:solidFill>
                <a:highlight>
                  <a:schemeClr val="lt1"/>
                </a:highlight>
              </a:rPr>
              <a:t>Экономим время</a:t>
            </a:r>
            <a:endParaRPr b="1" sz="21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1300"/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401925" y="96055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1532017" y="32504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202793" y="10903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2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Владельцы домашних животных </a:t>
            </a:r>
            <a:endParaRPr b="1" sz="2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Мужчины и женщины  от 25- 55 лет </a:t>
            </a:r>
            <a:endParaRPr b="1" sz="2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зп </a:t>
            </a:r>
            <a:r>
              <a:rPr b="1" lang="ru" sz="24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от 45 тыс. рублей</a:t>
            </a:r>
            <a:endParaRPr b="1" sz="2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2708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962" y="325050"/>
            <a:ext cx="579627" cy="57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9075" y="2721025"/>
            <a:ext cx="4489151" cy="242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/>
          <p:nvPr>
            <p:ph type="title"/>
          </p:nvPr>
        </p:nvSpPr>
        <p:spPr>
          <a:xfrm>
            <a:off x="1413067" y="690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4"/>
          <p:cNvSpPr txBox="1"/>
          <p:nvPr>
            <p:ph idx="1" type="body"/>
          </p:nvPr>
        </p:nvSpPr>
        <p:spPr>
          <a:xfrm>
            <a:off x="530726" y="1640975"/>
            <a:ext cx="7281900" cy="30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Отсутствие возможности получить скорую ветеринарную помощь для животных, поскольку такой услуги в нашем регионе нет.</a:t>
            </a:r>
            <a:endParaRPr b="1" sz="20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Очереди</a:t>
            </a: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ветеринарных</a:t>
            </a: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клиниках</a:t>
            </a:r>
            <a:endParaRPr b="1" sz="20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Негде получить  консультацию в  экстренном порядке</a:t>
            </a:r>
            <a:endParaRPr b="1" sz="20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/>
          <p:nvPr>
            <p:ph type="title"/>
          </p:nvPr>
        </p:nvSpPr>
        <p:spPr>
          <a:xfrm>
            <a:off x="1396167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5"/>
          <p:cNvSpPr txBox="1"/>
          <p:nvPr>
            <p:ph idx="1" type="body"/>
          </p:nvPr>
        </p:nvSpPr>
        <p:spPr>
          <a:xfrm>
            <a:off x="51550" y="1604013"/>
            <a:ext cx="6185700" cy="26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/>
              <a:t>Предос</a:t>
            </a:r>
            <a:r>
              <a:rPr b="1" lang="ru" sz="1800">
                <a:highlight>
                  <a:schemeClr val="lt1"/>
                </a:highlight>
              </a:rPr>
              <a:t>тавление врачебных экстренных услуг с возможностью выезда на дом</a:t>
            </a:r>
            <a:endParaRPr b="1" sz="1800"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ru" sz="19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Полностью оборудованная машина для </a:t>
            </a:r>
            <a:r>
              <a:rPr b="1" lang="ru" sz="19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экстренного</a:t>
            </a:r>
            <a:r>
              <a:rPr b="1" lang="ru" sz="19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обследования</a:t>
            </a:r>
            <a:endParaRPr b="1" sz="19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ru" sz="19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Фармакологические препараты</a:t>
            </a:r>
            <a:endParaRPr b="1" sz="19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1875" y="1046914"/>
            <a:ext cx="2736300" cy="4108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9e54aa9f59_0_0"/>
          <p:cNvSpPr txBox="1"/>
          <p:nvPr>
            <p:ph type="title"/>
          </p:nvPr>
        </p:nvSpPr>
        <p:spPr>
          <a:xfrm>
            <a:off x="52267" y="1366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Прототип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g29e54aa9f59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g29e54aa9f59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g29e54aa9f59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g29e54aa9f59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g29e54aa9f59_0_0"/>
          <p:cNvSpPr txBox="1"/>
          <p:nvPr/>
        </p:nvSpPr>
        <p:spPr>
          <a:xfrm>
            <a:off x="0" y="845075"/>
            <a:ext cx="2191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Raleway"/>
                <a:ea typeface="Raleway"/>
                <a:cs typeface="Raleway"/>
                <a:sym typeface="Raleway"/>
              </a:rPr>
              <a:t>Разработан сайт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 :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1" name="Google Shape;191;g29e54aa9f5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0625" y="21071"/>
            <a:ext cx="2527550" cy="514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29e54aa9f59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0100" y="576750"/>
            <a:ext cx="2844801" cy="465127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29e54aa9f59_0_0"/>
          <p:cNvSpPr txBox="1"/>
          <p:nvPr/>
        </p:nvSpPr>
        <p:spPr>
          <a:xfrm>
            <a:off x="2075825" y="196025"/>
            <a:ext cx="3575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http://ambulancevet429262.tilda.ws/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 txBox="1"/>
          <p:nvPr>
            <p:ph type="title"/>
          </p:nvPr>
        </p:nvSpPr>
        <p:spPr>
          <a:xfrm>
            <a:off x="432332" y="44503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666000" y="1886325"/>
            <a:ext cx="8241900" cy="3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u="none" cap="none" strike="noStrike">
                <a:solidFill>
                  <a:schemeClr val="accent3"/>
                </a:solidFill>
              </a:rPr>
              <a:t>Мы, компания</a:t>
            </a:r>
            <a:r>
              <a:rPr b="1" i="0" lang="ru" u="none" cap="none" strike="noStrike">
                <a:solidFill>
                  <a:schemeClr val="dk2"/>
                </a:solidFill>
              </a:rPr>
              <a:t> </a:t>
            </a:r>
            <a:r>
              <a:rPr b="1" lang="ru">
                <a:solidFill>
                  <a:schemeClr val="dk2"/>
                </a:solidFill>
              </a:rPr>
              <a:t>Ветеринарная помощь на колесах</a:t>
            </a:r>
            <a:endParaRPr b="1"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u="none" cap="none" strike="noStrike">
                <a:solidFill>
                  <a:schemeClr val="accent3"/>
                </a:solidFill>
              </a:rPr>
              <a:t>помогаем</a:t>
            </a:r>
            <a:r>
              <a:rPr b="1" i="0" lang="ru" u="none" cap="none" strike="noStrike">
                <a:solidFill>
                  <a:schemeClr val="dk2"/>
                </a:solidFill>
              </a:rPr>
              <a:t> </a:t>
            </a:r>
            <a:r>
              <a:rPr b="1" lang="ru">
                <a:solidFill>
                  <a:schemeClr val="dk2"/>
                </a:solidFill>
              </a:rPr>
              <a:t>владельцам домашних животных и питомцам людей с ограниченными возможностями</a:t>
            </a:r>
            <a:endParaRPr b="1"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u="none" cap="none" strike="noStrike">
                <a:solidFill>
                  <a:schemeClr val="accent3"/>
                </a:solidFill>
              </a:rPr>
              <a:t>в ситуации</a:t>
            </a:r>
            <a:r>
              <a:rPr b="1" i="0" lang="ru" u="none" cap="none" strike="noStrike">
                <a:solidFill>
                  <a:schemeClr val="dk2"/>
                </a:solidFill>
              </a:rPr>
              <a:t> </a:t>
            </a:r>
            <a:r>
              <a:rPr b="1" lang="ru">
                <a:solidFill>
                  <a:schemeClr val="dk2"/>
                </a:solidFill>
              </a:rPr>
              <a:t>необходимости оказания экстренной ветеринарной помощи</a:t>
            </a:r>
            <a:endParaRPr b="1"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u="none" cap="none" strike="noStrike">
                <a:solidFill>
                  <a:schemeClr val="accent3"/>
                </a:solidFill>
              </a:rPr>
              <a:t>решать проблему</a:t>
            </a:r>
            <a:r>
              <a:rPr b="1" i="0" lang="ru" u="none" cap="none" strike="noStrike">
                <a:solidFill>
                  <a:schemeClr val="dk2"/>
                </a:solidFill>
              </a:rPr>
              <a:t>   </a:t>
            </a:r>
            <a:r>
              <a:rPr b="1" lang="ru">
                <a:solidFill>
                  <a:schemeClr val="dk2"/>
                </a:solidFill>
              </a:rPr>
              <a:t> вызовом ветеринарного врача на дом </a:t>
            </a:r>
            <a:r>
              <a:rPr b="1" i="0" lang="ru" u="none" cap="none" strike="noStrike">
                <a:solidFill>
                  <a:schemeClr val="dk2"/>
                </a:solidFill>
              </a:rPr>
              <a:t>лечения животного постановки диагноза</a:t>
            </a:r>
            <a:r>
              <a:rPr b="1" lang="ru">
                <a:solidFill>
                  <a:schemeClr val="dk2"/>
                </a:solidFill>
              </a:rPr>
              <a:t> </a:t>
            </a:r>
            <a:r>
              <a:rPr b="1" i="0" lang="ru" u="none" cap="none" strike="noStrike">
                <a:solidFill>
                  <a:schemeClr val="dk2"/>
                </a:solidFill>
              </a:rPr>
              <a:t> </a:t>
            </a:r>
            <a:endParaRPr b="1"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u="none" cap="none" strike="noStrike">
                <a:solidFill>
                  <a:schemeClr val="accent3"/>
                </a:solidFill>
              </a:rPr>
              <a:t>с помощью</a:t>
            </a:r>
            <a:r>
              <a:rPr b="1" i="0" lang="ru" u="none" cap="none" strike="noStrike">
                <a:solidFill>
                  <a:schemeClr val="dk2"/>
                </a:solidFill>
              </a:rPr>
              <a:t>  </a:t>
            </a:r>
            <a:r>
              <a:rPr b="1" lang="ru">
                <a:solidFill>
                  <a:schemeClr val="dk2"/>
                </a:solidFill>
              </a:rPr>
              <a:t> вызова ветеринарного врача на дом</a:t>
            </a:r>
            <a:r>
              <a:rPr b="1" lang="ru">
                <a:solidFill>
                  <a:schemeClr val="dk2"/>
                </a:solidFill>
              </a:rPr>
              <a:t> и транспорта со специализированным оборудованием </a:t>
            </a:r>
            <a:r>
              <a:rPr b="1" i="0" lang="ru" u="none" cap="none" strike="noStrike">
                <a:solidFill>
                  <a:schemeClr val="dk2"/>
                </a:solidFill>
              </a:rPr>
              <a:t> </a:t>
            </a:r>
            <a:endParaRPr b="1"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u="none" cap="none" strike="noStrike">
                <a:solidFill>
                  <a:schemeClr val="accent3"/>
                </a:solidFill>
              </a:rPr>
              <a:t>и получать</a:t>
            </a:r>
            <a:r>
              <a:rPr b="1" i="0" lang="ru" u="none" cap="none" strike="noStrike">
                <a:solidFill>
                  <a:schemeClr val="dk2"/>
                </a:solidFill>
              </a:rPr>
              <a:t> </a:t>
            </a:r>
            <a:r>
              <a:rPr b="1" lang="ru">
                <a:solidFill>
                  <a:schemeClr val="dk2"/>
                </a:solidFill>
              </a:rPr>
              <a:t>своевременную врачебную ветеринарную помощь</a:t>
            </a:r>
            <a:endParaRPr b="1" i="0" u="none" cap="none" strike="noStrike">
              <a:solidFill>
                <a:schemeClr val="dk2"/>
              </a:solidFill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236100" y="1202275"/>
            <a:ext cx="8671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Быстрая мобильная помощь </a:t>
            </a: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квалифицированных</a:t>
            </a: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  ветеринарных врачей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401718" y="2842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488950" y="1356613"/>
            <a:ext cx="3085200" cy="8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В2с для владельцев домашних животных</a:t>
            </a:r>
            <a:endParaRPr b="1"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7"/>
          <p:cNvSpPr txBox="1"/>
          <p:nvPr>
            <p:ph type="title"/>
          </p:nvPr>
        </p:nvSpPr>
        <p:spPr>
          <a:xfrm>
            <a:off x="330817" y="2498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6" name="Google Shape;21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2700" y="778975"/>
            <a:ext cx="4192700" cy="3995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7"/>
          <p:cNvSpPr txBox="1"/>
          <p:nvPr/>
        </p:nvSpPr>
        <p:spPr>
          <a:xfrm>
            <a:off x="427750" y="2321775"/>
            <a:ext cx="3666300" cy="22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</a:rPr>
              <a:t>1 выезд = 1000 руб.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</a:rPr>
              <a:t> (диагностика и осмотр)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</a:rPr>
              <a:t> 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</a:rPr>
              <a:t>SOM = 13 млн. 517 тыс. руб.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124626" y="4452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8"/>
          <p:cNvSpPr txBox="1"/>
          <p:nvPr/>
        </p:nvSpPr>
        <p:spPr>
          <a:xfrm>
            <a:off x="457200" y="1168453"/>
            <a:ext cx="6936600" cy="27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AutoNum type="arabicPeriod"/>
            </a:pPr>
            <a:r>
              <a:rPr b="1" lang="ru" sz="1900">
                <a:solidFill>
                  <a:schemeClr val="dk2"/>
                </a:solidFill>
              </a:rPr>
              <a:t>Г</a:t>
            </a:r>
            <a:r>
              <a:rPr b="1" lang="ru" sz="2200">
                <a:solidFill>
                  <a:schemeClr val="dk2"/>
                </a:solidFill>
              </a:rPr>
              <a:t>о</a:t>
            </a:r>
            <a:r>
              <a:rPr b="1" lang="ru" sz="2200">
                <a:solidFill>
                  <a:schemeClr val="dk2"/>
                </a:solidFill>
              </a:rPr>
              <a:t>сударственные </a:t>
            </a:r>
            <a:r>
              <a:rPr b="1" lang="ru" sz="2200">
                <a:solidFill>
                  <a:schemeClr val="dk2"/>
                </a:solidFill>
              </a:rPr>
              <a:t>ветеринарные клиники  - 4 шт.</a:t>
            </a:r>
            <a:endParaRPr b="1" sz="2200">
              <a:solidFill>
                <a:schemeClr val="dk2"/>
              </a:solidFill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Raleway"/>
              <a:buAutoNum type="arabicPeriod"/>
            </a:pPr>
            <a:r>
              <a:rPr b="1" lang="ru" sz="2200">
                <a:solidFill>
                  <a:schemeClr val="dk2"/>
                </a:solidFill>
              </a:rPr>
              <a:t>Ветеринарные станции  - 1 на область</a:t>
            </a:r>
            <a:endParaRPr b="1" sz="2200">
              <a:solidFill>
                <a:schemeClr val="dk2"/>
              </a:solidFill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Raleway"/>
              <a:buAutoNum type="arabicPeriod"/>
            </a:pPr>
            <a:r>
              <a:rPr b="1" lang="ru" sz="2200">
                <a:solidFill>
                  <a:schemeClr val="dk2"/>
                </a:solidFill>
              </a:rPr>
              <a:t>Частные ветеринарные врачи - 50 человек, у</a:t>
            </a:r>
            <a:r>
              <a:rPr b="1" lang="ru" sz="2200">
                <a:solidFill>
                  <a:schemeClr val="dk2"/>
                </a:solidFill>
              </a:rPr>
              <a:t> частных нет необходимого оборудования</a:t>
            </a:r>
            <a:endParaRPr b="1" sz="2200">
              <a:solidFill>
                <a:schemeClr val="dk2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Raleway"/>
              <a:buAutoNum type="arabicPeriod"/>
            </a:pPr>
            <a:r>
              <a:rPr b="1" lang="ru" sz="2200">
                <a:solidFill>
                  <a:schemeClr val="dk2"/>
                </a:solidFill>
              </a:rPr>
              <a:t>Частные ветеринарные клиники-24 шт.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8"/>
          <p:cNvSpPr txBox="1"/>
          <p:nvPr>
            <p:ph type="title"/>
          </p:nvPr>
        </p:nvSpPr>
        <p:spPr>
          <a:xfrm>
            <a:off x="227725" y="4107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"/>
          <p:cNvSpPr txBox="1"/>
          <p:nvPr/>
        </p:nvSpPr>
        <p:spPr>
          <a:xfrm>
            <a:off x="-277400" y="2280900"/>
            <a:ext cx="7998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401726" y="40327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9"/>
          <p:cNvSpPr txBox="1"/>
          <p:nvPr>
            <p:ph type="title"/>
          </p:nvPr>
        </p:nvSpPr>
        <p:spPr>
          <a:xfrm>
            <a:off x="355375" y="377325"/>
            <a:ext cx="404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9"/>
          <p:cNvSpPr txBox="1"/>
          <p:nvPr/>
        </p:nvSpPr>
        <p:spPr>
          <a:xfrm>
            <a:off x="401725" y="4473825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9"/>
          <p:cNvSpPr txBox="1"/>
          <p:nvPr/>
        </p:nvSpPr>
        <p:spPr>
          <a:xfrm>
            <a:off x="236250" y="1256550"/>
            <a:ext cx="59490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Raleway"/>
                <a:ea typeface="Raleway"/>
                <a:cs typeface="Raleway"/>
                <a:sym typeface="Raleway"/>
              </a:rPr>
              <a:t>Продажа  услуг -  скорый выезд,</a:t>
            </a:r>
            <a:endParaRPr b="1" sz="2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Raleway"/>
                <a:ea typeface="Raleway"/>
                <a:cs typeface="Raleway"/>
                <a:sym typeface="Raleway"/>
              </a:rPr>
              <a:t>диагностика, консультирование  - 1000 руб</a:t>
            </a:r>
            <a:endParaRPr b="1" sz="2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Raleway"/>
                <a:ea typeface="Raleway"/>
                <a:cs typeface="Raleway"/>
                <a:sym typeface="Raleway"/>
              </a:rPr>
              <a:t>Партнерство с вет.клиниками за %</a:t>
            </a:r>
            <a:endParaRPr b="1" sz="2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Raleway"/>
                <a:ea typeface="Raleway"/>
                <a:cs typeface="Raleway"/>
                <a:sym typeface="Raleway"/>
              </a:rPr>
              <a:t>Услуг обследования на </a:t>
            </a:r>
            <a:endParaRPr b="1" sz="2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Raleway"/>
                <a:ea typeface="Raleway"/>
                <a:cs typeface="Raleway"/>
                <a:sym typeface="Raleway"/>
              </a:rPr>
              <a:t>аппаратуре</a:t>
            </a:r>
            <a:endParaRPr b="1" sz="2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2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1" lang="ru" sz="2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репараты фармакологические</a:t>
            </a:r>
            <a:r>
              <a:rPr b="1" lang="ru" sz="2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2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1" sz="2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6" name="Google Shape;24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1075" y="2280900"/>
            <a:ext cx="3437100" cy="287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9e54aa9f59_0_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g29e54aa9f59_0_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29e54aa9f59_0_13"/>
          <p:cNvSpPr/>
          <p:nvPr/>
        </p:nvSpPr>
        <p:spPr>
          <a:xfrm>
            <a:off x="401726" y="40327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29e54aa9f59_0_13"/>
          <p:cNvSpPr txBox="1"/>
          <p:nvPr>
            <p:ph type="title"/>
          </p:nvPr>
        </p:nvSpPr>
        <p:spPr>
          <a:xfrm>
            <a:off x="355375" y="377325"/>
            <a:ext cx="404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Финансы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5" name="Google Shape;255;g29e54aa9f59_0_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g29e54aa9f59_0_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g29e54aa9f59_0_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g29e54aa9f59_0_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g29e54aa9f59_0_13"/>
          <p:cNvSpPr txBox="1"/>
          <p:nvPr/>
        </p:nvSpPr>
        <p:spPr>
          <a:xfrm>
            <a:off x="401725" y="4473825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29e54aa9f59_0_13"/>
          <p:cNvSpPr txBox="1"/>
          <p:nvPr/>
        </p:nvSpPr>
        <p:spPr>
          <a:xfrm>
            <a:off x="1072525" y="1868275"/>
            <a:ext cx="664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1" name="Google Shape;261;g29e54aa9f59_0_13"/>
          <p:cNvSpPr txBox="1"/>
          <p:nvPr/>
        </p:nvSpPr>
        <p:spPr>
          <a:xfrm>
            <a:off x="438225" y="1464625"/>
            <a:ext cx="54318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</a:rPr>
              <a:t>Себестоимость проекта: </a:t>
            </a:r>
            <a:r>
              <a:rPr lang="ru" sz="2100">
                <a:solidFill>
                  <a:schemeClr val="dk2"/>
                </a:solidFill>
              </a:rPr>
              <a:t>729 880 руб.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</a:rPr>
              <a:t>Срок окупаемости: 11 мес. 56 </a:t>
            </a:r>
            <a:r>
              <a:rPr b="1" lang="ru" sz="2100">
                <a:solidFill>
                  <a:schemeClr val="dk2"/>
                </a:solidFill>
              </a:rPr>
              <a:t>700 руб</a:t>
            </a:r>
            <a:r>
              <a:rPr b="1" lang="ru" sz="2100">
                <a:solidFill>
                  <a:schemeClr val="dk2"/>
                </a:solidFill>
              </a:rPr>
              <a:t>.</a:t>
            </a:r>
            <a:endParaRPr b="1"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</a:rPr>
              <a:t>Прибыль за 12 месяцев: 159 890 руб.</a:t>
            </a:r>
            <a:endParaRPr b="1" sz="2100">
              <a:solidFill>
                <a:schemeClr val="dk2"/>
              </a:solidFill>
            </a:endParaRPr>
          </a:p>
        </p:txBody>
      </p:sp>
      <p:pic>
        <p:nvPicPr>
          <p:cNvPr id="262" name="Google Shape;262;g29e54aa9f59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5150" y="0"/>
            <a:ext cx="322307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"/>
          <p:cNvSpPr txBox="1"/>
          <p:nvPr>
            <p:ph type="title"/>
          </p:nvPr>
        </p:nvSpPr>
        <p:spPr>
          <a:xfrm>
            <a:off x="52267" y="1366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0"/>
          <p:cNvSpPr txBox="1"/>
          <p:nvPr/>
        </p:nvSpPr>
        <p:spPr>
          <a:xfrm>
            <a:off x="179400" y="736975"/>
            <a:ext cx="3787800" cy="15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</a:rPr>
              <a:t>Проработана идея</a:t>
            </a:r>
            <a:endParaRPr b="1"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</a:rPr>
              <a:t>Подтверждены</a:t>
            </a:r>
            <a:r>
              <a:rPr b="1" lang="ru" sz="2100">
                <a:solidFill>
                  <a:schemeClr val="dk2"/>
                </a:solidFill>
              </a:rPr>
              <a:t> гипотезы о необходимости проекта</a:t>
            </a:r>
            <a:endParaRPr b="1"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</a:rPr>
              <a:t>Проведены </a:t>
            </a:r>
            <a:r>
              <a:rPr b="1" lang="ru" sz="2100">
                <a:solidFill>
                  <a:schemeClr val="dk2"/>
                </a:solidFill>
              </a:rPr>
              <a:t>интервью : 25 респондентов  - 87% положительный ответ</a:t>
            </a:r>
            <a:endParaRPr b="1"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Raleway"/>
                <a:ea typeface="Raleway"/>
                <a:cs typeface="Raleway"/>
                <a:sym typeface="Raleway"/>
              </a:rPr>
              <a:t>Разработан сайт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 :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3" name="Google Shape;27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1925" y="246113"/>
            <a:ext cx="2844801" cy="465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75" y="3328975"/>
            <a:ext cx="1631550" cy="163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"/>
          <p:cNvSpPr txBox="1"/>
          <p:nvPr>
            <p:ph type="title"/>
          </p:nvPr>
        </p:nvSpPr>
        <p:spPr>
          <a:xfrm>
            <a:off x="401725" y="-2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80" name="Google Shape;280;p11"/>
          <p:cNvGraphicFramePr/>
          <p:nvPr/>
        </p:nvGraphicFramePr>
        <p:xfrm>
          <a:off x="657585" y="4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{D8526F01-0B53-4908-A1BA-66F8515CD919}</a:tableStyleId>
              </a:tblPr>
              <a:tblGrid>
                <a:gridCol w="2464975"/>
                <a:gridCol w="2322525"/>
                <a:gridCol w="2607400"/>
              </a:tblGrid>
              <a:tr h="408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51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cap="none" strike="noStrik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(CEO),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КРИТИК</a:t>
                      </a:r>
                      <a:endParaRPr sz="11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будущий ветеринарный врач</a:t>
                      </a:r>
                      <a:endParaRPr sz="11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Коробченко Юлия</a:t>
                      </a:r>
                      <a:endParaRPr sz="1100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1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cap="none" strike="noStrik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будущий ветеринарный врач</a:t>
                      </a:r>
                      <a:endParaRPr sz="11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Путинцева Мария</a:t>
                      </a:r>
                      <a:endParaRPr sz="1100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2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cap="none" strike="noStrik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(СMO), </a:t>
                      </a: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ИНТЕГРАТОР</a:t>
                      </a:r>
                      <a:endParaRPr sz="11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будущий ветеринарный врач</a:t>
                      </a:r>
                      <a:endParaRPr sz="11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Черевик Мария</a:t>
                      </a:r>
                      <a:endParaRPr sz="1100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1" name="Google Shape;281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7" name="Google Shape;28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8250" y="3609800"/>
            <a:ext cx="1106475" cy="142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8250" y="2245000"/>
            <a:ext cx="1106477" cy="1364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8250" y="893425"/>
            <a:ext cx="1106476" cy="1364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95" name="Google Shape;295;p12"/>
          <p:cNvSpPr txBox="1"/>
          <p:nvPr>
            <p:ph idx="1" type="body"/>
          </p:nvPr>
        </p:nvSpPr>
        <p:spPr>
          <a:xfrm>
            <a:off x="339625" y="1269988"/>
            <a:ext cx="7973700" cy="7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rgbClr val="132C40"/>
                </a:solidFill>
              </a:rPr>
              <a:t>Оформить автомобиль марки “Газель” в аренду</a:t>
            </a:r>
            <a:endParaRPr b="1" sz="1700">
              <a:solidFill>
                <a:srgbClr val="132C4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rgbClr val="132C40"/>
                </a:solidFill>
              </a:rPr>
              <a:t>Приобрести необходимое медицинское оборудование</a:t>
            </a:r>
            <a:endParaRPr b="1" sz="1700">
              <a:solidFill>
                <a:srgbClr val="132C4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rgbClr val="132C40"/>
                </a:solidFill>
              </a:rPr>
              <a:t>Получить лицензию на использование лекарственных препаратов</a:t>
            </a:r>
            <a:endParaRPr b="1" sz="1700">
              <a:solidFill>
                <a:srgbClr val="132C4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rgbClr val="132C40"/>
                </a:solidFill>
              </a:rPr>
              <a:t>Привлечение ветеринарных врачей для совместной работы</a:t>
            </a:r>
            <a:endParaRPr b="1" sz="17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04" name="Google Shape;304;p12"/>
          <p:cNvGraphicFramePr/>
          <p:nvPr/>
        </p:nvGraphicFramePr>
        <p:xfrm>
          <a:off x="457197" y="305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{D8526F01-0B53-4908-A1BA-66F8515CD919}</a:tableStyleId>
              </a:tblPr>
              <a:tblGrid>
                <a:gridCol w="3509250"/>
                <a:gridCol w="1764325"/>
                <a:gridCol w="2636800"/>
              </a:tblGrid>
              <a:tr h="468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40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Находим транспорт</a:t>
                      </a:r>
                      <a:endParaRPr sz="14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Путинцева Мария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0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Получаем лицензию</a:t>
                      </a:r>
                      <a:endParaRPr sz="14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 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Черевик</a:t>
                      </a: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Мария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0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Приобретаем оборудование </a:t>
                      </a:r>
                      <a:endParaRPr sz="14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Коробченко Юлия 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5" name="Google Shape;305;p12"/>
          <p:cNvSpPr txBox="1"/>
          <p:nvPr/>
        </p:nvSpPr>
        <p:spPr>
          <a:xfrm>
            <a:off x="1404975" y="2571750"/>
            <a:ext cx="4935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1" i="0" lang="ru" sz="16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лан-график на ближайшие 2-4  недели</a:t>
            </a:r>
            <a:endParaRPr b="1" i="0" sz="1700" u="none" cap="none" strike="noStrike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3"/>
          <p:cNvSpPr txBox="1"/>
          <p:nvPr>
            <p:ph type="title"/>
          </p:nvPr>
        </p:nvSpPr>
        <p:spPr>
          <a:xfrm>
            <a:off x="1219692" y="5053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11" name="Google Shape;311;p13"/>
          <p:cNvSpPr txBox="1"/>
          <p:nvPr>
            <p:ph idx="1" type="body"/>
          </p:nvPr>
        </p:nvSpPr>
        <p:spPr>
          <a:xfrm>
            <a:off x="214100" y="1749525"/>
            <a:ext cx="48024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000"/>
              <a:t>Коробченко Юлия Григорьевна</a:t>
            </a:r>
            <a:endParaRPr b="1" sz="2000"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100"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100"/>
              <a:t>89956717209</a:t>
            </a:r>
            <a:endParaRPr b="1" sz="2100"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100"/>
              <a:t>yug.korobchenko2121@omgau.org</a:t>
            </a:r>
            <a:endParaRPr b="1" sz="2100"/>
          </a:p>
        </p:txBody>
      </p:sp>
      <p:sp>
        <p:nvSpPr>
          <p:cNvPr id="312" name="Google Shape;31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0" name="Google Shape;32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3400" y="1270006"/>
            <a:ext cx="2880811" cy="3491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