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13"/>
  </p:notesMasterIdLst>
  <p:sldIdLst>
    <p:sldId id="257" r:id="rId4"/>
    <p:sldId id="269" r:id="rId5"/>
    <p:sldId id="271" r:id="rId6"/>
    <p:sldId id="272" r:id="rId7"/>
    <p:sldId id="273" r:id="rId8"/>
    <p:sldId id="274" r:id="rId9"/>
    <p:sldId id="275" r:id="rId10"/>
    <p:sldId id="276" r:id="rId11"/>
    <p:sldId id="277" r:id="rId12"/>
  </p:sldIdLst>
  <p:sldSz cx="12192000" cy="6858000"/>
  <p:notesSz cx="6888163" cy="100187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E59595"/>
    <a:srgbClr val="FFFFFF"/>
    <a:srgbClr val="496176"/>
    <a:srgbClr val="9400FF"/>
    <a:srgbClr val="0544EB"/>
    <a:srgbClr val="0543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0" d="100"/>
          <a:sy n="60" d="100"/>
        </p:scale>
        <p:origin x="96" y="11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E0C43B-CEFC-467B-B611-5FAE9B401CD6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975" y="4821238"/>
            <a:ext cx="5510213" cy="39449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9E6D5E-2775-4CF9-B728-0E6DC37E38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771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5BE2-3109-4919-A2EC-E89A08753112}" type="datetime1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672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60590-0616-4BE5-AE21-DB696A11C413}" type="datetime1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2962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7267-F7E7-4732-B3A2-7D39DD18150F}" type="datetime1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782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BE8C5-DC90-4E2E-B4B0-A683922D4F4D}" type="datetime1">
              <a:rPr lang="ru-RU" smtClean="0"/>
              <a:t>17.11.2023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79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97EBA-672D-4B8C-9A05-A00CBCAB39B6}" type="datetime1">
              <a:rPr lang="ru-RU" smtClean="0"/>
              <a:t>17.11.2023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001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CAE12-872E-49DA-AE8B-956B5D6AA7A3}" type="datetime1">
              <a:rPr lang="ru-RU" smtClean="0"/>
              <a:t>17.11.2023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38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C31F3-6866-4D07-8FC4-44CF19F3928B}" type="datetime1">
              <a:rPr lang="ru-RU" smtClean="0"/>
              <a:t>17.11.2023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9305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1A003-3768-48F7-9A32-6B3375907C1F}" type="datetime1">
              <a:rPr lang="ru-RU" smtClean="0"/>
              <a:t>17.11.2023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707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E177-82CF-4B4A-9A07-CA1A27210F69}" type="datetime1">
              <a:rPr lang="ru-RU" smtClean="0"/>
              <a:t>17.11.2023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6799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84C7D-9096-48CD-8D57-70D53E7F07B6}" type="datetime1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658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B221D-5CA5-4993-A28C-9870481ECC03}" type="datetime1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972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3D549-186E-404F-BE1A-775639DB5BA3}" type="datetime1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637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microsoft.com/office/2007/relationships/hdphoto" Target="../media/hdphoto1.wdp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22.png"/><Relationship Id="rId4" Type="http://schemas.openxmlformats.org/officeDocument/2006/relationships/image" Target="../media/image3.png"/><Relationship Id="rId9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Прямая соединительная линия 39"/>
          <p:cNvCxnSpPr>
            <a:cxnSpLocks/>
          </p:cNvCxnSpPr>
          <p:nvPr/>
        </p:nvCxnSpPr>
        <p:spPr>
          <a:xfrm>
            <a:off x="5230536" y="3242893"/>
            <a:ext cx="0" cy="19026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A64FCF2-1A7A-C4DB-C4C4-37C405B27F67}"/>
              </a:ext>
            </a:extLst>
          </p:cNvPr>
          <p:cNvSpPr/>
          <p:nvPr/>
        </p:nvSpPr>
        <p:spPr>
          <a:xfrm>
            <a:off x="179846" y="3070826"/>
            <a:ext cx="473505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altLang="ru-RU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Лидер: Громова Анастасия</a:t>
            </a:r>
          </a:p>
          <a:p>
            <a:pPr algn="r"/>
            <a:r>
              <a:rPr lang="ru-RU" altLang="ru-RU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Склярова Милена</a:t>
            </a:r>
          </a:p>
          <a:p>
            <a:pPr algn="r"/>
            <a:r>
              <a:rPr lang="ru-RU" altLang="ru-RU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Кравченко Виталий</a:t>
            </a:r>
          </a:p>
          <a:p>
            <a:pPr algn="r"/>
            <a:endParaRPr lang="en-US" altLang="ru-RU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979162" y="1511371"/>
            <a:ext cx="97972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СЕТЕВОЙ АЛКСЕЛЕРАТОР ТЕХНОЛОГИЧЕСКОГО ПРЕДПРИНИМАТЕЛЬСТВА </a:t>
            </a:r>
          </a:p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«ЭКСПОНЕНТА</a:t>
            </a:r>
            <a:r>
              <a:rPr lang="en-US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PRO</a:t>
            </a:r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»</a:t>
            </a:r>
          </a:p>
        </p:txBody>
      </p:sp>
      <p:sp>
        <p:nvSpPr>
          <p:cNvPr id="25" name="Прямоугольник 3">
            <a:extLst>
              <a:ext uri="{FF2B5EF4-FFF2-40B4-BE49-F238E27FC236}">
                <a16:creationId xmlns:a16="http://schemas.microsoft.com/office/drawing/2014/main" id="{EF9BCB2A-816C-001E-F8FE-67CEB6326FC1}"/>
              </a:ext>
            </a:extLst>
          </p:cNvPr>
          <p:cNvSpPr/>
          <p:nvPr/>
        </p:nvSpPr>
        <p:spPr>
          <a:xfrm>
            <a:off x="3419372" y="6399688"/>
            <a:ext cx="53532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24 октября 202</a:t>
            </a:r>
            <a:r>
              <a:rPr lang="en-US" sz="1400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3</a:t>
            </a:r>
            <a:r>
              <a:rPr lang="ru-RU" sz="1400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г.</a:t>
            </a:r>
            <a:endParaRPr lang="ru-RU" sz="1400" b="0" dirty="0">
              <a:solidFill>
                <a:srgbClr val="000000"/>
              </a:solidFill>
              <a:effectLst/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35982C5-22F3-DEE4-49F7-731B8EA1B1A9}"/>
              </a:ext>
            </a:extLst>
          </p:cNvPr>
          <p:cNvSpPr txBox="1"/>
          <p:nvPr/>
        </p:nvSpPr>
        <p:spPr>
          <a:xfrm>
            <a:off x="5371034" y="3157253"/>
            <a:ext cx="554027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ru-RU" sz="40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Low</a:t>
            </a:r>
            <a:r>
              <a:rPr lang="ru-RU" altLang="ru-RU" sz="4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Code сервис для смарт-контрактов</a:t>
            </a:r>
            <a:endParaRPr lang="en-US" sz="40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012420D-667C-73EA-C356-F2E68569F96D}"/>
              </a:ext>
            </a:extLst>
          </p:cNvPr>
          <p:cNvGrpSpPr/>
          <p:nvPr/>
        </p:nvGrpSpPr>
        <p:grpSpPr>
          <a:xfrm>
            <a:off x="-285678" y="-85097"/>
            <a:ext cx="12453841" cy="1481268"/>
            <a:chOff x="-285678" y="-85097"/>
            <a:chExt cx="12453841" cy="1481268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2384" y="106391"/>
              <a:ext cx="1289780" cy="128978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4843" y="154356"/>
              <a:ext cx="2233320" cy="111666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4908" y="-85097"/>
              <a:ext cx="2789282" cy="1394641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9135" y="59619"/>
              <a:ext cx="2333247" cy="1166624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105930"/>
              <a:ext cx="2580481" cy="1290241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17C5DBE8-D450-7551-4009-F0547DE45CA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5508" y="215010"/>
              <a:ext cx="1928474" cy="964237"/>
            </a:xfrm>
            <a:prstGeom prst="rect">
              <a:avLst/>
            </a:prstGeom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09DD4914-F745-290D-95CD-7D05A6692139}"/>
              </a:ext>
            </a:extLst>
          </p:cNvPr>
          <p:cNvSpPr txBox="1"/>
          <p:nvPr/>
        </p:nvSpPr>
        <p:spPr>
          <a:xfrm>
            <a:off x="3080416" y="4499196"/>
            <a:ext cx="18437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dirty="0"/>
              <a:t>+</a:t>
            </a:r>
            <a:r>
              <a:rPr lang="ru-RU" dirty="0">
                <a:latin typeface="Aptos" panose="020B0004020202020204" pitchFamily="34" charset="0"/>
              </a:rPr>
              <a:t>7 900 130 20 98</a:t>
            </a:r>
          </a:p>
          <a:p>
            <a:pPr algn="r"/>
            <a:r>
              <a:rPr lang="en-US" dirty="0">
                <a:latin typeface="Aptos" panose="020B0004020202020204" pitchFamily="34" charset="0"/>
              </a:rPr>
              <a:t>agro@sfedu.ru</a:t>
            </a:r>
            <a:endParaRPr lang="ru-RU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6068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434376" y="269471"/>
            <a:ext cx="5030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Целевая аудитория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2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B297EB-4A1F-9A99-C9AD-99DA3108B7CF}"/>
              </a:ext>
            </a:extLst>
          </p:cNvPr>
          <p:cNvSpPr txBox="1"/>
          <p:nvPr/>
        </p:nvSpPr>
        <p:spPr>
          <a:xfrm>
            <a:off x="2341889" y="1410783"/>
            <a:ext cx="290386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Студенты высших и средних учебных заведений, а так же молодые специалисты в области блокчейн технологий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D6B3701-89C7-E744-0CEB-4D23293AFA6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0111" y="1059678"/>
            <a:ext cx="5783065" cy="4738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777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434376" y="269471"/>
            <a:ext cx="5030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Решаемая проблема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3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B297EB-4A1F-9A99-C9AD-99DA3108B7CF}"/>
              </a:ext>
            </a:extLst>
          </p:cNvPr>
          <p:cNvSpPr txBox="1"/>
          <p:nvPr/>
        </p:nvSpPr>
        <p:spPr>
          <a:xfrm>
            <a:off x="2341889" y="1410783"/>
            <a:ext cx="301617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Мы решаем проблему недостатка информации о блокчейн технологии на российском сегменте, помогаем автоматизировать работу с умными контрактами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550A7D-5BCF-A223-4A70-B9DC094EFBF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504" y="1020559"/>
            <a:ext cx="3871969" cy="387196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49A878F-FE98-2B2B-0ACE-3CF9A7AC28C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9815" y="3185562"/>
            <a:ext cx="3072327" cy="312865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33FAA25-18D6-BB9E-0AE3-AC4C62F6D96E}"/>
              </a:ext>
            </a:extLst>
          </p:cNvPr>
          <p:cNvSpPr txBox="1"/>
          <p:nvPr/>
        </p:nvSpPr>
        <p:spPr>
          <a:xfrm>
            <a:off x="5520513" y="1572874"/>
            <a:ext cx="13036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Я не знаю, </a:t>
            </a:r>
          </a:p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с чего начать…</a:t>
            </a:r>
          </a:p>
        </p:txBody>
      </p:sp>
      <p:sp>
        <p:nvSpPr>
          <p:cNvPr id="20" name="Облачко с текстом: прямоугольное со скругленными углами 19">
            <a:extLst>
              <a:ext uri="{FF2B5EF4-FFF2-40B4-BE49-F238E27FC236}">
                <a16:creationId xmlns:a16="http://schemas.microsoft.com/office/drawing/2014/main" id="{52565C77-4AF4-6523-248F-64632895DB57}"/>
              </a:ext>
            </a:extLst>
          </p:cNvPr>
          <p:cNvSpPr/>
          <p:nvPr/>
        </p:nvSpPr>
        <p:spPr>
          <a:xfrm>
            <a:off x="9442760" y="2407650"/>
            <a:ext cx="1403763" cy="1078907"/>
          </a:xfrm>
          <a:prstGeom prst="wedgeRoundRectCallout">
            <a:avLst>
              <a:gd name="adj1" fmla="val 40654"/>
              <a:gd name="adj2" fmla="val 64876"/>
              <a:gd name="adj3" fmla="val 16667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Как бы сделать свою работу легче?</a:t>
            </a:r>
          </a:p>
        </p:txBody>
      </p:sp>
    </p:spTree>
    <p:extLst>
      <p:ext uri="{BB962C8B-B14F-4D97-AF65-F5344CB8AC3E}">
        <p14:creationId xmlns:p14="http://schemas.microsoft.com/office/powerpoint/2010/main" val="729855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334678" y="325011"/>
            <a:ext cx="5030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Основные конкуренты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4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B297EB-4A1F-9A99-C9AD-99DA3108B7CF}"/>
              </a:ext>
            </a:extLst>
          </p:cNvPr>
          <p:cNvSpPr txBox="1"/>
          <p:nvPr/>
        </p:nvSpPr>
        <p:spPr>
          <a:xfrm>
            <a:off x="2341889" y="1410783"/>
            <a:ext cx="30161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BlockApps</a:t>
            </a:r>
            <a:r>
              <a:rPr lang="en-US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STRATO</a:t>
            </a:r>
            <a:endParaRPr lang="ru-RU" sz="2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4D1829E-7F7D-99A3-0165-9712A0AF9BC2}"/>
              </a:ext>
            </a:extLst>
          </p:cNvPr>
          <p:cNvSpPr txBox="1"/>
          <p:nvPr/>
        </p:nvSpPr>
        <p:spPr>
          <a:xfrm>
            <a:off x="8175776" y="1410783"/>
            <a:ext cx="19571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Remix IDE</a:t>
            </a:r>
            <a:endParaRPr lang="ru-RU" sz="2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FE4F103-E188-1E7E-6AFB-8C3EEC17DB3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36136" y="2015892"/>
            <a:ext cx="4568190" cy="233934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902A84A-A8FF-18FA-7B7B-6CFBA1773E6C}"/>
              </a:ext>
            </a:extLst>
          </p:cNvPr>
          <p:cNvSpPr txBox="1"/>
          <p:nvPr/>
        </p:nvSpPr>
        <p:spPr>
          <a:xfrm>
            <a:off x="1586055" y="4544408"/>
            <a:ext cx="394447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Полный контроль над блоками в цепи</a:t>
            </a:r>
          </a:p>
          <a:p>
            <a:r>
              <a:rPr lang="ru-RU" dirty="0"/>
              <a:t>Частная сеть у каждого пользователя</a:t>
            </a:r>
          </a:p>
          <a:p>
            <a:r>
              <a:rPr lang="ru-RU" dirty="0"/>
              <a:t>Большой выбор сегментов кода</a:t>
            </a:r>
          </a:p>
          <a:p>
            <a:r>
              <a:rPr lang="ru-RU" dirty="0"/>
              <a:t>Закрытый доступ</a:t>
            </a:r>
          </a:p>
          <a:p>
            <a:r>
              <a:rPr lang="ru-RU" dirty="0"/>
              <a:t>Отсутствие русского языка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0628F6C-514A-9D14-95EC-46B76757B4E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94984" y="1928947"/>
            <a:ext cx="5047714" cy="251323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E62D4FC-E7E2-70FA-0083-84E7DC35BE5D}"/>
              </a:ext>
            </a:extLst>
          </p:cNvPr>
          <p:cNvSpPr txBox="1"/>
          <p:nvPr/>
        </p:nvSpPr>
        <p:spPr>
          <a:xfrm>
            <a:off x="6494984" y="4545843"/>
            <a:ext cx="489050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Частная сеть для каждого отдельного контракта</a:t>
            </a:r>
          </a:p>
          <a:p>
            <a:r>
              <a:rPr lang="ru-RU" dirty="0"/>
              <a:t>Выбор цепи блокчейна</a:t>
            </a:r>
          </a:p>
          <a:p>
            <a:r>
              <a:rPr lang="ru-RU" dirty="0"/>
              <a:t>Отсутствие готовых сегментов кода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5056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334678" y="325011"/>
            <a:ext cx="5030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Предлагаемое решение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5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B297EB-4A1F-9A99-C9AD-99DA3108B7CF}"/>
              </a:ext>
            </a:extLst>
          </p:cNvPr>
          <p:cNvSpPr txBox="1"/>
          <p:nvPr/>
        </p:nvSpPr>
        <p:spPr>
          <a:xfrm>
            <a:off x="1965613" y="1274050"/>
            <a:ext cx="55027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Интерфейс выполнен полностью на русском языке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Продукт будет бесплатным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Для использования продукта не нужно иметь специфических знаний технологий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4CF3282-EAFB-57C3-E201-8386E7F40F2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610" y="1751887"/>
            <a:ext cx="5020433" cy="4225895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5045CC4-047F-2674-AA92-03D0726C2BF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41758" y1="36731" x2="40898" y2="39777"/>
                        <a14:foregroundMark x1="43242" y1="34739" x2="42070" y2="360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877" y="3531198"/>
            <a:ext cx="5142496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718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434377" y="325011"/>
            <a:ext cx="5030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Бизнес-модель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6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B297EB-4A1F-9A99-C9AD-99DA3108B7CF}"/>
              </a:ext>
            </a:extLst>
          </p:cNvPr>
          <p:cNvSpPr txBox="1"/>
          <p:nvPr/>
        </p:nvSpPr>
        <p:spPr>
          <a:xfrm>
            <a:off x="1880416" y="1188900"/>
            <a:ext cx="55027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Реклама на сайтах и в социальных сетях ВУЗов</a:t>
            </a:r>
          </a:p>
          <a:p>
            <a:r>
              <a:rPr lang="ru-RU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Сделать блок рекламы в продукте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B1682C8-E57D-CBDE-7040-E80114EA5D5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9629" y="2083365"/>
            <a:ext cx="7484825" cy="4492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476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599476" y="496035"/>
            <a:ext cx="6281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Уровень готовности продукта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7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B297EB-4A1F-9A99-C9AD-99DA3108B7CF}"/>
              </a:ext>
            </a:extLst>
          </p:cNvPr>
          <p:cNvSpPr txBox="1"/>
          <p:nvPr/>
        </p:nvSpPr>
        <p:spPr>
          <a:xfrm>
            <a:off x="2096288" y="1178233"/>
            <a:ext cx="55027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Проект находится на стадии первичной работоспособной среды и представляет из себя сайт. Команда разработчиков продолжает дорабатывать продукт до полностью работоспособной системы.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19F5052-A1D8-C5FF-07AB-7F17B47D1B2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93844" y="3645535"/>
            <a:ext cx="4893140" cy="313514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884871A-9F0C-496F-975C-364CF00F0E1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70251" y="841479"/>
            <a:ext cx="3709769" cy="306546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20AF70-2FAC-78FA-2706-B16EDBFF599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70251" y="3911929"/>
            <a:ext cx="3740462" cy="2791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0638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599475" y="496035"/>
            <a:ext cx="92470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План дальнейшего развития стартап- проекта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8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B297EB-4A1F-9A99-C9AD-99DA3108B7CF}"/>
              </a:ext>
            </a:extLst>
          </p:cNvPr>
          <p:cNvSpPr txBox="1"/>
          <p:nvPr/>
        </p:nvSpPr>
        <p:spPr>
          <a:xfrm>
            <a:off x="2341889" y="1410782"/>
            <a:ext cx="357180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Продукт будет поддерживать команда разработчиков.</a:t>
            </a:r>
          </a:p>
          <a:p>
            <a:r>
              <a:rPr lang="ru-RU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Планируется перевести продукт в кроссплатформенный режим, увеличить вариативность функций для умного контракта.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FBED682-20C0-2980-7148-E4201D54D38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444" y="1559225"/>
            <a:ext cx="4761980" cy="3382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8174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599475" y="496035"/>
            <a:ext cx="92470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Команда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9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B297EB-4A1F-9A99-C9AD-99DA3108B7CF}"/>
              </a:ext>
            </a:extLst>
          </p:cNvPr>
          <p:cNvSpPr txBox="1"/>
          <p:nvPr/>
        </p:nvSpPr>
        <p:spPr>
          <a:xfrm>
            <a:off x="1757003" y="4941381"/>
            <a:ext cx="29671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Громова Анастасия</a:t>
            </a:r>
          </a:p>
          <a:p>
            <a:r>
              <a:rPr lang="ru-RU" sz="1600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Капитан</a:t>
            </a:r>
          </a:p>
          <a:p>
            <a:r>
              <a:rPr lang="ru-RU" sz="1600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блокчейн-разработчик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DC2B26B-C6BC-CBFA-D4DE-BAEEB3F8349A}"/>
              </a:ext>
            </a:extLst>
          </p:cNvPr>
          <p:cNvSpPr txBox="1"/>
          <p:nvPr/>
        </p:nvSpPr>
        <p:spPr>
          <a:xfrm>
            <a:off x="5009407" y="4941381"/>
            <a:ext cx="27398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Склярова Милена</a:t>
            </a:r>
          </a:p>
          <a:p>
            <a:r>
              <a:rPr lang="en-US" sz="1600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Front-end </a:t>
            </a:r>
            <a:r>
              <a:rPr lang="ru-RU" sz="1600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разработчик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704736F-C447-ADB3-4B76-F8EBD48C30F7}"/>
              </a:ext>
            </a:extLst>
          </p:cNvPr>
          <p:cNvSpPr txBox="1"/>
          <p:nvPr/>
        </p:nvSpPr>
        <p:spPr>
          <a:xfrm>
            <a:off x="8396351" y="4889448"/>
            <a:ext cx="29899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Кравченко Виталий</a:t>
            </a:r>
          </a:p>
          <a:p>
            <a:r>
              <a:rPr lang="en-US" sz="1600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Back-end </a:t>
            </a:r>
            <a:r>
              <a:rPr lang="ru-RU" sz="1600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разработчик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D042286-F9FA-FC7C-D7C0-37C6060AE7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1275" y="1454953"/>
            <a:ext cx="2668223" cy="3565058"/>
          </a:xfrm>
          <a:prstGeom prst="flowChartAlternateProcess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09A72E0-D03E-F34A-B5B3-61CACB7A684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917" y="1454953"/>
            <a:ext cx="2614820" cy="3486427"/>
          </a:xfrm>
          <a:prstGeom prst="flowChartAlternateProcess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41F53E3-00F2-240A-DA70-16C754C29E88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20177" b="16262"/>
          <a:stretch/>
        </p:blipFill>
        <p:spPr>
          <a:xfrm>
            <a:off x="8553347" y="1506887"/>
            <a:ext cx="2729288" cy="3513124"/>
          </a:xfrm>
          <a:prstGeom prst="flowChartAlternateProcess">
            <a:avLst/>
          </a:prstGeom>
        </p:spPr>
      </p:pic>
    </p:spTree>
    <p:extLst>
      <p:ext uri="{BB962C8B-B14F-4D97-AF65-F5344CB8AC3E}">
        <p14:creationId xmlns:p14="http://schemas.microsoft.com/office/powerpoint/2010/main" val="35672491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15F777C833497146BDC3649B2EC9AA04" ma:contentTypeVersion="8" ma:contentTypeDescription="Создание документа." ma:contentTypeScope="" ma:versionID="159a0a6e9bf6bcec24a358874233e4e4">
  <xsd:schema xmlns:xsd="http://www.w3.org/2001/XMLSchema" xmlns:xs="http://www.w3.org/2001/XMLSchema" xmlns:p="http://schemas.microsoft.com/office/2006/metadata/properties" xmlns:ns2="9b686b82-b48f-4e42-8350-3e7df56fb476" targetNamespace="http://schemas.microsoft.com/office/2006/metadata/properties" ma:root="true" ma:fieldsID="b7c60a1c3e549e6c2fe72eeb59fb9cd2" ns2:_="">
    <xsd:import namespace="9b686b82-b48f-4e42-8350-3e7df56fb47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686b82-b48f-4e42-8350-3e7df56fb47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227101D-23B8-4B8F-B632-67C7754558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b686b82-b48f-4e42-8350-3e7df56fb47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FFD25F6-5C36-4C7F-9A50-9F98B3D9BDE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778</TotalTime>
  <Words>236</Words>
  <Application>Microsoft Office PowerPoint</Application>
  <PresentationFormat>Широкоэкранный</PresentationFormat>
  <Paragraphs>55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Aptos</vt:lpstr>
      <vt:lpstr>Arial</vt:lpstr>
      <vt:lpstr>Calibri</vt:lpstr>
      <vt:lpstr>Calibri Light</vt:lpstr>
      <vt:lpstr>Lato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Южный Федеральный Университет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Свечников Андрей Александрович</dc:creator>
  <cp:lastModifiedBy>Анастасия Громова</cp:lastModifiedBy>
  <cp:revision>33</cp:revision>
  <cp:lastPrinted>2022-09-29T12:11:38Z</cp:lastPrinted>
  <dcterms:created xsi:type="dcterms:W3CDTF">2022-09-27T13:57:51Z</dcterms:created>
  <dcterms:modified xsi:type="dcterms:W3CDTF">2023-11-17T13:00:58Z</dcterms:modified>
</cp:coreProperties>
</file>