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6" r:id="rId3"/>
    <p:sldId id="257" r:id="rId4"/>
    <p:sldId id="258" r:id="rId5"/>
    <p:sldId id="260" r:id="rId6"/>
    <p:sldId id="259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EA76"/>
    <a:srgbClr val="DDEBAE"/>
    <a:srgbClr val="444D24"/>
    <a:srgbClr val="748242"/>
    <a:srgbClr val="1E1E1E"/>
    <a:srgbClr val="111408"/>
    <a:srgbClr val="2026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1F7E7A-1A8C-4652-BB75-52B86FF60004}" v="1302" dt="2023-11-27T19:43:59.3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353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718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514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247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445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903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246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200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796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390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018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691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Шрифт, снимок экрана, График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7228F6B5-2E28-1E00-C7F5-63F1070D7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30" y="196805"/>
            <a:ext cx="1647825" cy="819150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текст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AD8553FD-76FE-727F-E34B-E67276917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5350" y="1832719"/>
            <a:ext cx="8039196" cy="430669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2F03DB8-0ED9-F79B-6A5A-03130C50C3CA}"/>
              </a:ext>
            </a:extLst>
          </p:cNvPr>
          <p:cNvSpPr txBox="1"/>
          <p:nvPr/>
        </p:nvSpPr>
        <p:spPr>
          <a:xfrm>
            <a:off x="1125008" y="1249892"/>
            <a:ext cx="1010073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cs typeface="Calibri"/>
              </a:rPr>
              <a:t>Онлайн-платформа для просмотра фильмов и сериалов</a:t>
            </a:r>
          </a:p>
        </p:txBody>
      </p:sp>
    </p:spTree>
    <p:extLst>
      <p:ext uri="{BB962C8B-B14F-4D97-AF65-F5344CB8AC3E}">
        <p14:creationId xmlns:p14="http://schemas.microsoft.com/office/powerpoint/2010/main" val="3638841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49891" y="1978308"/>
            <a:ext cx="9144000" cy="1353458"/>
          </a:xfrm>
        </p:spPr>
        <p:txBody>
          <a:bodyPr/>
          <a:lstStyle/>
          <a:p>
            <a:pPr algn="l"/>
            <a:r>
              <a:rPr lang="ru-RU" b="1" dirty="0">
                <a:solidFill>
                  <a:srgbClr val="D1EA76"/>
                </a:solidFill>
                <a:latin typeface="Calibri"/>
                <a:ea typeface="Cambria"/>
                <a:cs typeface="Calibri Light"/>
              </a:rPr>
              <a:t>Проблема</a:t>
            </a:r>
            <a:endParaRPr lang="ru-RU" b="1" dirty="0">
              <a:latin typeface="Calibri"/>
              <a:ea typeface="Cambria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49891" y="3319905"/>
            <a:ext cx="9144000" cy="159014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 algn="l">
              <a:buFont typeface="Wingdings"/>
              <a:buChar char="§"/>
            </a:pPr>
            <a:r>
              <a:rPr lang="ru-RU" sz="3000" b="1" dirty="0">
                <a:solidFill>
                  <a:schemeClr val="bg1"/>
                </a:solidFill>
                <a:ea typeface="+mn-lt"/>
                <a:cs typeface="+mn-lt"/>
              </a:rPr>
              <a:t>Фрагментация контента</a:t>
            </a:r>
            <a:endParaRPr lang="ru-RU" sz="3000" b="1">
              <a:solidFill>
                <a:schemeClr val="bg1"/>
              </a:solidFill>
              <a:cs typeface="Calibri" panose="020F0502020204030204"/>
            </a:endParaRPr>
          </a:p>
          <a:p>
            <a:pPr marL="457200" indent="-457200" algn="l">
              <a:buFont typeface="Wingdings"/>
              <a:buChar char="§"/>
            </a:pPr>
            <a:r>
              <a:rPr lang="ru-RU" sz="3000" b="1" dirty="0">
                <a:solidFill>
                  <a:schemeClr val="bg1"/>
                </a:solidFill>
                <a:ea typeface="+mn-lt"/>
                <a:cs typeface="+mn-lt"/>
              </a:rPr>
              <a:t>Неэффективные рекомендации</a:t>
            </a:r>
            <a:endParaRPr lang="ru-RU" sz="3000" b="1">
              <a:solidFill>
                <a:schemeClr val="bg1"/>
              </a:solidFill>
              <a:cs typeface="Calibri" panose="020F0502020204030204"/>
            </a:endParaRPr>
          </a:p>
          <a:p>
            <a:pPr marL="457200" indent="-457200" algn="l">
              <a:buFont typeface="Wingdings"/>
              <a:buChar char="§"/>
            </a:pPr>
            <a:r>
              <a:rPr lang="ru-RU" sz="3000" b="1" dirty="0">
                <a:solidFill>
                  <a:schemeClr val="bg1"/>
                </a:solidFill>
                <a:ea typeface="+mn-lt"/>
                <a:cs typeface="+mn-lt"/>
              </a:rPr>
              <a:t>Ограниченные социальные возможности</a:t>
            </a:r>
            <a:endParaRPr lang="ru-RU" sz="3000" b="1" dirty="0">
              <a:solidFill>
                <a:schemeClr val="bg1"/>
              </a:solidFill>
              <a:cs typeface="Calibri" panose="020F0502020204030204"/>
            </a:endParaRPr>
          </a:p>
          <a:p>
            <a:pPr algn="l"/>
            <a:endParaRPr lang="ru-RU" dirty="0">
              <a:solidFill>
                <a:schemeClr val="bg1"/>
              </a:solidFill>
              <a:cs typeface="Calibri"/>
            </a:endParaRPr>
          </a:p>
        </p:txBody>
      </p:sp>
      <p:pic>
        <p:nvPicPr>
          <p:cNvPr id="4" name="Рисунок 3" descr="Изображение выглядит как Шрифт, снимок экрана, График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7228F6B5-2E28-1E00-C7F5-63F1070D7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30" y="196805"/>
            <a:ext cx="1647825" cy="81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61821" y="1615650"/>
            <a:ext cx="7202466" cy="1353458"/>
          </a:xfrm>
        </p:spPr>
        <p:txBody>
          <a:bodyPr>
            <a:normAutofit/>
          </a:bodyPr>
          <a:lstStyle/>
          <a:p>
            <a:pPr algn="l"/>
            <a:r>
              <a:rPr lang="ru-RU" sz="4000" b="1" dirty="0">
                <a:solidFill>
                  <a:srgbClr val="D1EA76"/>
                </a:solidFill>
                <a:latin typeface="Calibri"/>
                <a:ea typeface="Cambria"/>
                <a:cs typeface="Calibri Light"/>
              </a:rPr>
              <a:t>Решение</a:t>
            </a:r>
            <a:endParaRPr lang="ru-RU" sz="4000" b="1" dirty="0">
              <a:latin typeface="Calibri"/>
              <a:ea typeface="Cambria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61821" y="2957247"/>
            <a:ext cx="7202466" cy="159014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 algn="l">
              <a:buFont typeface="Wingdings"/>
              <a:buChar char="§"/>
            </a:pPr>
            <a:r>
              <a:rPr lang="ru-RU" sz="1800" b="1" dirty="0">
                <a:solidFill>
                  <a:schemeClr val="bg1"/>
                </a:solidFill>
                <a:ea typeface="+mn-lt"/>
                <a:cs typeface="+mn-lt"/>
              </a:rPr>
              <a:t>Объединение всех фильмов и сериалов на одной платформе для широкого выбора контента</a:t>
            </a:r>
            <a:endParaRPr lang="ru-RU"/>
          </a:p>
          <a:p>
            <a:pPr marL="285750" indent="-285750" algn="l">
              <a:buFont typeface="Wingdings"/>
              <a:buChar char="§"/>
            </a:pPr>
            <a:r>
              <a:rPr lang="ru-RU" sz="1800" b="1" dirty="0">
                <a:solidFill>
                  <a:schemeClr val="bg1"/>
                </a:solidFill>
                <a:ea typeface="+mn-lt"/>
                <a:cs typeface="+mn-lt"/>
              </a:rPr>
              <a:t>Создание удобной и эффективной системы рекомендаций, учитывающей предпочтения пользователей</a:t>
            </a:r>
            <a:endParaRPr lang="ru-RU" sz="1800" b="1" dirty="0">
              <a:solidFill>
                <a:schemeClr val="bg1"/>
              </a:solidFill>
              <a:cs typeface="Calibri" panose="020F0502020204030204"/>
            </a:endParaRPr>
          </a:p>
          <a:p>
            <a:pPr marL="285750" indent="-285750" algn="l">
              <a:buFont typeface="Wingdings"/>
              <a:buChar char="§"/>
            </a:pPr>
            <a:r>
              <a:rPr lang="ru-RU" sz="1800" b="1" dirty="0">
                <a:solidFill>
                  <a:schemeClr val="bg1"/>
                </a:solidFill>
                <a:ea typeface="+mn-lt"/>
                <a:cs typeface="+mn-lt"/>
              </a:rPr>
              <a:t>Возможность совместного просмотра и активного взаимодействия для формирования онлайн-сообщества</a:t>
            </a:r>
            <a:endParaRPr lang="ru-RU" sz="1800" b="1" dirty="0">
              <a:solidFill>
                <a:schemeClr val="bg1"/>
              </a:solidFill>
              <a:cs typeface="Calibri" panose="020F0502020204030204"/>
            </a:endParaRPr>
          </a:p>
          <a:p>
            <a:pPr marL="285750" indent="-285750" algn="l">
              <a:buFont typeface="Wingdings" panose="020B0604020202020204" pitchFamily="34" charset="0"/>
              <a:buChar char="§"/>
            </a:pPr>
            <a:endParaRPr lang="ru-RU" sz="1400" dirty="0">
              <a:solidFill>
                <a:schemeClr val="bg1"/>
              </a:solidFill>
              <a:cs typeface="Calibri"/>
            </a:endParaRPr>
          </a:p>
        </p:txBody>
      </p:sp>
      <p:pic>
        <p:nvPicPr>
          <p:cNvPr id="4" name="Рисунок 3" descr="Изображение выглядит как Шрифт, снимок экрана, График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7228F6B5-2E28-1E00-C7F5-63F1070D7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30" y="196805"/>
            <a:ext cx="1647825" cy="819150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Мобильный телефон, снимок экрана, Мобильное устройство&#10;&#10;Автоматически созданное описание">
            <a:extLst>
              <a:ext uri="{FF2B5EF4-FFF2-40B4-BE49-F238E27FC236}">
                <a16:creationId xmlns:a16="http://schemas.microsoft.com/office/drawing/2014/main" id="{D3DC2A3B-C7B9-E84D-373C-D38AD3CDE7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820000">
            <a:off x="9108666" y="-80675"/>
            <a:ext cx="1899601" cy="3730757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екст, снимок экрана, Мобильный телефон, мультимедиа&#10;&#10;Автоматически созданное описание">
            <a:extLst>
              <a:ext uri="{FF2B5EF4-FFF2-40B4-BE49-F238E27FC236}">
                <a16:creationId xmlns:a16="http://schemas.microsoft.com/office/drawing/2014/main" id="{B6A23D72-C670-5A0F-3FD0-3846D89999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">
            <a:off x="8468264" y="2765551"/>
            <a:ext cx="1996379" cy="384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314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9808" y="1038857"/>
            <a:ext cx="7202466" cy="1353458"/>
          </a:xfrm>
        </p:spPr>
        <p:txBody>
          <a:bodyPr>
            <a:normAutofit/>
          </a:bodyPr>
          <a:lstStyle/>
          <a:p>
            <a:pPr algn="l"/>
            <a:r>
              <a:rPr lang="ru-RU" sz="4000" b="1" dirty="0">
                <a:solidFill>
                  <a:srgbClr val="D1EA76"/>
                </a:solidFill>
                <a:latin typeface="Calibri"/>
                <a:ea typeface="Cambria"/>
                <a:cs typeface="Calibri Light"/>
              </a:rPr>
              <a:t>Сравнение с конкурентами</a:t>
            </a:r>
            <a:endParaRPr lang="ru-RU" sz="4000" b="1" dirty="0">
              <a:latin typeface="Calibri"/>
              <a:ea typeface="Cambria"/>
              <a:cs typeface="Calibri Light"/>
            </a:endParaRPr>
          </a:p>
        </p:txBody>
      </p:sp>
      <p:pic>
        <p:nvPicPr>
          <p:cNvPr id="4" name="Рисунок 3" descr="Изображение выглядит как Шрифт, снимок экрана, График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7228F6B5-2E28-1E00-C7F5-63F1070D7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30" y="196805"/>
            <a:ext cx="1647825" cy="819150"/>
          </a:xfrm>
          <a:prstGeom prst="rect">
            <a:avLst/>
          </a:prstGeom>
        </p:spPr>
      </p:pic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887CAB93-460C-3A16-C509-79B12776BA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9816037"/>
              </p:ext>
            </p:extLst>
          </p:nvPr>
        </p:nvGraphicFramePr>
        <p:xfrm>
          <a:off x="709808" y="2390383"/>
          <a:ext cx="10856568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9428">
                  <a:extLst>
                    <a:ext uri="{9D8B030D-6E8A-4147-A177-3AD203B41FA5}">
                      <a16:colId xmlns:a16="http://schemas.microsoft.com/office/drawing/2014/main" val="875634959"/>
                    </a:ext>
                  </a:extLst>
                </a:gridCol>
                <a:gridCol w="1809428">
                  <a:extLst>
                    <a:ext uri="{9D8B030D-6E8A-4147-A177-3AD203B41FA5}">
                      <a16:colId xmlns:a16="http://schemas.microsoft.com/office/drawing/2014/main" val="2699939543"/>
                    </a:ext>
                  </a:extLst>
                </a:gridCol>
                <a:gridCol w="1809428">
                  <a:extLst>
                    <a:ext uri="{9D8B030D-6E8A-4147-A177-3AD203B41FA5}">
                      <a16:colId xmlns:a16="http://schemas.microsoft.com/office/drawing/2014/main" val="1750276031"/>
                    </a:ext>
                  </a:extLst>
                </a:gridCol>
                <a:gridCol w="1809428">
                  <a:extLst>
                    <a:ext uri="{9D8B030D-6E8A-4147-A177-3AD203B41FA5}">
                      <a16:colId xmlns:a16="http://schemas.microsoft.com/office/drawing/2014/main" val="1186134465"/>
                    </a:ext>
                  </a:extLst>
                </a:gridCol>
                <a:gridCol w="1809428">
                  <a:extLst>
                    <a:ext uri="{9D8B030D-6E8A-4147-A177-3AD203B41FA5}">
                      <a16:colId xmlns:a16="http://schemas.microsoft.com/office/drawing/2014/main" val="136827459"/>
                    </a:ext>
                  </a:extLst>
                </a:gridCol>
                <a:gridCol w="1809428">
                  <a:extLst>
                    <a:ext uri="{9D8B030D-6E8A-4147-A177-3AD203B41FA5}">
                      <a16:colId xmlns:a16="http://schemas.microsoft.com/office/drawing/2014/main" val="2702167735"/>
                    </a:ext>
                  </a:extLst>
                </a:gridCol>
              </a:tblGrid>
              <a:tr h="887260"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444D24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i="0" u="none" strike="noStrike" noProof="0" dirty="0">
                          <a:solidFill>
                            <a:srgbClr val="DDEBAE"/>
                          </a:solidFill>
                          <a:latin typeface="Calibri"/>
                        </a:rPr>
                        <a:t>все фильмы и сериалы в одном месте</a:t>
                      </a:r>
                      <a:endParaRPr lang="ru-RU" b="1">
                        <a:solidFill>
                          <a:srgbClr val="DDEBAE"/>
                        </a:solidFill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444D24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i="0" u="none" strike="noStrike" noProof="0" dirty="0">
                          <a:solidFill>
                            <a:srgbClr val="DDEBAE"/>
                          </a:solidFill>
                          <a:latin typeface="Calibri"/>
                        </a:rPr>
                        <a:t>возможность совестного просмотра </a:t>
                      </a:r>
                      <a:endParaRPr lang="ru-RU" b="1">
                        <a:solidFill>
                          <a:srgbClr val="DDEBAE"/>
                        </a:solidFill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444D24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i="0" u="none" strike="noStrike" noProof="0" dirty="0">
                          <a:solidFill>
                            <a:srgbClr val="DDEBAE"/>
                          </a:solidFill>
                          <a:latin typeface="Calibri"/>
                        </a:rPr>
                        <a:t>расширенные социальные возможности</a:t>
                      </a:r>
                      <a:endParaRPr lang="ru-RU" b="1">
                        <a:solidFill>
                          <a:srgbClr val="DDEBAE"/>
                        </a:solidFill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444D24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700" b="1" i="0" u="none" strike="noStrike" noProof="0" dirty="0">
                          <a:solidFill>
                            <a:srgbClr val="DDEBAE"/>
                          </a:solidFill>
                          <a:latin typeface="Calibri"/>
                        </a:rPr>
                        <a:t>инновационные </a:t>
                      </a:r>
                      <a:r>
                        <a:rPr lang="ru-RU" sz="1800" b="1" i="0" u="none" strike="noStrike" noProof="0" dirty="0">
                          <a:solidFill>
                            <a:srgbClr val="DDEBAE"/>
                          </a:solidFill>
                          <a:latin typeface="Calibri"/>
                        </a:rPr>
                        <a:t>рекомендации </a:t>
                      </a:r>
                      <a:endParaRPr lang="ru-RU" b="1">
                        <a:solidFill>
                          <a:srgbClr val="DDEBAE"/>
                        </a:solidFill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444D24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i="0" u="none" strike="noStrike" noProof="0" dirty="0">
                          <a:solidFill>
                            <a:srgbClr val="DDEBAE"/>
                          </a:solidFill>
                          <a:latin typeface="Calibri"/>
                        </a:rPr>
                        <a:t>удобная система оплаты </a:t>
                      </a:r>
                      <a:endParaRPr lang="ru-RU" b="1">
                        <a:solidFill>
                          <a:srgbClr val="DDEBAE"/>
                        </a:solidFill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444D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6460525"/>
                  </a:ext>
                </a:extLst>
              </a:tr>
              <a:tr h="35490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i="0" u="none" strike="noStrike" noProof="0" err="1">
                          <a:solidFill>
                            <a:srgbClr val="444D24"/>
                          </a:solidFill>
                          <a:latin typeface="Calibri"/>
                        </a:rPr>
                        <a:t>Кинопоиск</a:t>
                      </a:r>
                      <a:endParaRPr lang="ru-RU" sz="1800" b="1" i="0" u="none" strike="noStrike" noProof="0">
                        <a:solidFill>
                          <a:srgbClr val="444D24"/>
                        </a:solidFill>
                        <a:latin typeface="Calibri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1EA7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444D24"/>
                          </a:solidFill>
                        </a:rPr>
                        <a:t>-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1EA7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444D24"/>
                          </a:solidFill>
                        </a:rPr>
                        <a:t>-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1EA7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444D24"/>
                          </a:solidFill>
                        </a:rPr>
                        <a:t>-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1EA7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444D24"/>
                          </a:solidFill>
                        </a:rPr>
                        <a:t>+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1EA7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444D24"/>
                          </a:solidFill>
                        </a:rPr>
                        <a:t>-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1EA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1654066"/>
                  </a:ext>
                </a:extLst>
              </a:tr>
              <a:tr h="35490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i="0" u="none" strike="noStrike" noProof="0" err="1">
                          <a:solidFill>
                            <a:srgbClr val="444D24"/>
                          </a:solidFill>
                        </a:rPr>
                        <a:t>Амедиатека</a:t>
                      </a:r>
                      <a:r>
                        <a:rPr lang="ru-RU" sz="1800" b="1" i="0" u="none" strike="noStrike" noProof="0" dirty="0">
                          <a:solidFill>
                            <a:srgbClr val="444D24"/>
                          </a:solidFill>
                        </a:rPr>
                        <a:t> </a:t>
                      </a:r>
                      <a:endParaRPr lang="ru-RU" b="1" dirty="0">
                        <a:solidFill>
                          <a:srgbClr val="444D24"/>
                        </a:solidFill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DEBA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444D24"/>
                          </a:solidFill>
                        </a:rPr>
                        <a:t>-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DEBA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444D24"/>
                          </a:solidFill>
                        </a:rPr>
                        <a:t>-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DEBA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444D24"/>
                          </a:solidFill>
                        </a:rPr>
                        <a:t>-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DEBA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444D24"/>
                          </a:solidFill>
                        </a:rPr>
                        <a:t>-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DEBA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444D24"/>
                          </a:solidFill>
                        </a:rPr>
                        <a:t>-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DEBA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6715305"/>
                  </a:ext>
                </a:extLst>
              </a:tr>
              <a:tr h="35490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i="0" u="none" strike="noStrike" noProof="0" err="1">
                          <a:solidFill>
                            <a:srgbClr val="444D24"/>
                          </a:solidFill>
                          <a:latin typeface="Calibri"/>
                        </a:rPr>
                        <a:t>Окко</a:t>
                      </a:r>
                      <a:r>
                        <a:rPr lang="ru-RU" sz="1800" b="1" i="0" u="none" strike="noStrike" noProof="0" dirty="0">
                          <a:solidFill>
                            <a:srgbClr val="444D24"/>
                          </a:solidFill>
                          <a:latin typeface="Calibri"/>
                        </a:rPr>
                        <a:t> </a:t>
                      </a:r>
                      <a:endParaRPr lang="ru-RU" b="1" dirty="0">
                        <a:solidFill>
                          <a:srgbClr val="444D24"/>
                        </a:solidFill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1EA7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444D24"/>
                          </a:solidFill>
                        </a:rPr>
                        <a:t>-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1EA7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444D24"/>
                          </a:solidFill>
                        </a:rPr>
                        <a:t>-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1EA7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444D24"/>
                          </a:solidFill>
                        </a:rPr>
                        <a:t>-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1EA7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444D24"/>
                          </a:solidFill>
                        </a:rPr>
                        <a:t>-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1EA7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444D24"/>
                          </a:solidFill>
                        </a:rPr>
                        <a:t>-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1EA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783855"/>
                  </a:ext>
                </a:extLst>
              </a:tr>
              <a:tr h="35490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i="0" u="none" strike="noStrike" noProof="0" dirty="0">
                          <a:solidFill>
                            <a:srgbClr val="444D24"/>
                          </a:solidFill>
                          <a:latin typeface="Calibri"/>
                        </a:rPr>
                        <a:t>ИВИ </a:t>
                      </a:r>
                      <a:endParaRPr lang="ru-RU" b="1" dirty="0">
                        <a:solidFill>
                          <a:srgbClr val="444D24"/>
                        </a:solidFill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DEBA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444D24"/>
                          </a:solidFill>
                        </a:rPr>
                        <a:t>-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DEBA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444D24"/>
                          </a:solidFill>
                        </a:rPr>
                        <a:t>-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DEBA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444D24"/>
                          </a:solidFill>
                        </a:rPr>
                        <a:t>-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DEBA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444D24"/>
                          </a:solidFill>
                        </a:rPr>
                        <a:t>-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DEBA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444D24"/>
                          </a:solidFill>
                        </a:rPr>
                        <a:t>-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DEBA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8860947"/>
                  </a:ext>
                </a:extLst>
              </a:tr>
              <a:tr h="35490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i="0" u="none" strike="noStrike" noProof="0" err="1">
                          <a:solidFill>
                            <a:srgbClr val="444D24"/>
                          </a:solidFill>
                          <a:latin typeface="Calibri"/>
                        </a:rPr>
                        <a:t>Кинограмм</a:t>
                      </a:r>
                      <a:endParaRPr lang="ru-RU" b="1" dirty="0">
                        <a:solidFill>
                          <a:srgbClr val="444D24"/>
                        </a:solidFill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1EA7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444D24"/>
                          </a:solidFill>
                        </a:rPr>
                        <a:t>+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1EA7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444D24"/>
                          </a:solidFill>
                        </a:rPr>
                        <a:t>+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1EA7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444D24"/>
                          </a:solidFill>
                        </a:rPr>
                        <a:t>+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1EA7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444D24"/>
                          </a:solidFill>
                        </a:rPr>
                        <a:t>+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1EA7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444D24"/>
                          </a:solidFill>
                        </a:rPr>
                        <a:t>+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1EA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42569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1231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7425" y="1216309"/>
            <a:ext cx="7202466" cy="1353458"/>
          </a:xfrm>
        </p:spPr>
        <p:txBody>
          <a:bodyPr>
            <a:normAutofit/>
          </a:bodyPr>
          <a:lstStyle/>
          <a:p>
            <a:pPr algn="l"/>
            <a:r>
              <a:rPr lang="ru-RU" sz="4000" b="1" dirty="0">
                <a:solidFill>
                  <a:srgbClr val="D1EA76"/>
                </a:solidFill>
                <a:latin typeface="Calibri"/>
                <a:ea typeface="Cambria"/>
                <a:cs typeface="Calibri Light"/>
              </a:rPr>
              <a:t>Дорожная карта</a:t>
            </a:r>
            <a:endParaRPr lang="ru-RU" sz="4000" b="1" dirty="0">
              <a:latin typeface="Calibri"/>
              <a:ea typeface="Cambria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7425" y="2557906"/>
            <a:ext cx="4509371" cy="3114148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ru-RU" b="1" dirty="0">
                <a:solidFill>
                  <a:schemeClr val="bg1"/>
                </a:solidFill>
                <a:cs typeface="Calibri" panose="020F0502020204030204"/>
              </a:rPr>
              <a:t>Первый год</a:t>
            </a:r>
          </a:p>
          <a:p>
            <a:pPr algn="l"/>
            <a:r>
              <a:rPr lang="ru-RU" sz="1400" b="1" dirty="0">
                <a:solidFill>
                  <a:schemeClr val="bg1"/>
                </a:solidFill>
                <a:cs typeface="Calibri"/>
              </a:rPr>
              <a:t>Квартал I-II: </a:t>
            </a:r>
            <a:r>
              <a:rPr lang="ru-RU" sz="1400" b="1" dirty="0">
                <a:solidFill>
                  <a:schemeClr val="bg1"/>
                </a:solidFill>
                <a:ea typeface="+mn-lt"/>
                <a:cs typeface="+mn-lt"/>
              </a:rPr>
              <a:t>подготовка</a:t>
            </a:r>
          </a:p>
          <a:p>
            <a:pPr marL="285750" indent="-285750" algn="l">
              <a:buFont typeface="Wingdings" panose="020B0604020202020204" pitchFamily="34" charset="0"/>
              <a:buChar char="§"/>
            </a:pPr>
            <a:r>
              <a:rPr lang="ru-RU" sz="1400" dirty="0">
                <a:solidFill>
                  <a:schemeClr val="bg1"/>
                </a:solidFill>
                <a:ea typeface="+mn-lt"/>
                <a:cs typeface="+mn-lt"/>
              </a:rPr>
              <a:t>Проведение маркетингового исследования и определение целевой аудитории.</a:t>
            </a:r>
            <a:endParaRPr lang="ru-RU" sz="1400" dirty="0">
              <a:solidFill>
                <a:schemeClr val="bg1"/>
              </a:solidFill>
              <a:cs typeface="Calibri"/>
            </a:endParaRPr>
          </a:p>
          <a:p>
            <a:pPr marL="285750" indent="-285750" algn="l">
              <a:buFont typeface="Wingdings" panose="020B0604020202020204" pitchFamily="34" charset="0"/>
              <a:buChar char="§"/>
            </a:pPr>
            <a:r>
              <a:rPr lang="ru-RU" sz="1400" dirty="0">
                <a:solidFill>
                  <a:schemeClr val="bg1"/>
                </a:solidFill>
                <a:cs typeface="Calibri"/>
              </a:rPr>
              <a:t>Найм ключевых специалистов и формирование команды разработчиков.</a:t>
            </a:r>
          </a:p>
          <a:p>
            <a:pPr algn="l"/>
            <a:r>
              <a:rPr lang="ru-RU" sz="1400" b="1" dirty="0">
                <a:solidFill>
                  <a:schemeClr val="bg1"/>
                </a:solidFill>
                <a:cs typeface="Calibri"/>
              </a:rPr>
              <a:t>Квартал III-IV: </a:t>
            </a:r>
            <a:r>
              <a:rPr lang="ru-RU" sz="1400" b="1" dirty="0">
                <a:solidFill>
                  <a:schemeClr val="bg1"/>
                </a:solidFill>
                <a:ea typeface="+mn-lt"/>
                <a:cs typeface="+mn-lt"/>
              </a:rPr>
              <a:t>создание</a:t>
            </a:r>
          </a:p>
          <a:p>
            <a:pPr marL="285750" indent="-285750" algn="l">
              <a:buFont typeface="Wingdings" panose="020B0604020202020204" pitchFamily="34" charset="0"/>
              <a:buChar char="§"/>
            </a:pPr>
            <a:r>
              <a:rPr lang="ru-RU" sz="1400" dirty="0">
                <a:solidFill>
                  <a:schemeClr val="bg1"/>
                </a:solidFill>
                <a:cs typeface="Calibri"/>
              </a:rPr>
              <a:t>Разработка минимально жизнеспособного продукта.</a:t>
            </a:r>
            <a:endParaRPr lang="ru-RU">
              <a:solidFill>
                <a:schemeClr val="bg1"/>
              </a:solidFill>
              <a:cs typeface="Calibri" panose="020F0502020204030204"/>
            </a:endParaRPr>
          </a:p>
          <a:p>
            <a:pPr marL="285750" indent="-285750" algn="l">
              <a:buFont typeface="Wingdings" panose="020B0604020202020204" pitchFamily="34" charset="0"/>
              <a:buChar char="§"/>
            </a:pPr>
            <a:r>
              <a:rPr lang="ru-RU" sz="1400" dirty="0">
                <a:solidFill>
                  <a:schemeClr val="bg1"/>
                </a:solidFill>
                <a:cs typeface="Calibri"/>
              </a:rPr>
              <a:t>Проведение пилотных тестов с ограниченной аудиторией для оценки эффективности.</a:t>
            </a:r>
            <a:endParaRPr lang="ru-RU" dirty="0">
              <a:solidFill>
                <a:schemeClr val="bg1"/>
              </a:solidFill>
              <a:cs typeface="Calibri" panose="020F0502020204030204"/>
            </a:endParaRPr>
          </a:p>
          <a:p>
            <a:pPr algn="l"/>
            <a:endParaRPr lang="ru-RU" sz="1400" dirty="0">
              <a:solidFill>
                <a:schemeClr val="bg1"/>
              </a:solidFill>
              <a:cs typeface="Calibri"/>
            </a:endParaRPr>
          </a:p>
        </p:txBody>
      </p:sp>
      <p:pic>
        <p:nvPicPr>
          <p:cNvPr id="4" name="Рисунок 3" descr="Изображение выглядит как Шрифт, снимок экрана, График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7228F6B5-2E28-1E00-C7F5-63F1070D7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30" y="196805"/>
            <a:ext cx="1647825" cy="819150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A28222C9-C8C2-BAFC-2B80-3D1B67DECC89}"/>
              </a:ext>
            </a:extLst>
          </p:cNvPr>
          <p:cNvSpPr txBox="1">
            <a:spLocks/>
          </p:cNvSpPr>
          <p:nvPr/>
        </p:nvSpPr>
        <p:spPr>
          <a:xfrm>
            <a:off x="5872619" y="2564169"/>
            <a:ext cx="4509371" cy="31141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b="1" dirty="0">
                <a:solidFill>
                  <a:schemeClr val="bg1"/>
                </a:solidFill>
                <a:ea typeface="+mn-lt"/>
                <a:cs typeface="+mn-lt"/>
              </a:rPr>
              <a:t>Второй год</a:t>
            </a:r>
            <a:endParaRPr lang="ru-RU" b="1">
              <a:solidFill>
                <a:schemeClr val="bg1"/>
              </a:solidFill>
              <a:cs typeface="Calibri" panose="020F0502020204030204"/>
            </a:endParaRPr>
          </a:p>
          <a:p>
            <a:pPr algn="l"/>
            <a:r>
              <a:rPr lang="ru-RU" sz="1400" b="1" dirty="0">
                <a:solidFill>
                  <a:schemeClr val="bg1"/>
                </a:solidFill>
                <a:cs typeface="Calibri"/>
              </a:rPr>
              <a:t>Квартал I-II: </a:t>
            </a:r>
            <a:r>
              <a:rPr lang="ru-RU" sz="1400" b="1" dirty="0">
                <a:solidFill>
                  <a:schemeClr val="bg1"/>
                </a:solidFill>
                <a:ea typeface="+mn-lt"/>
                <a:cs typeface="+mn-lt"/>
              </a:rPr>
              <a:t>развитие</a:t>
            </a:r>
            <a:endParaRPr lang="en-US" sz="1400" b="1">
              <a:solidFill>
                <a:schemeClr val="bg1"/>
              </a:solidFill>
              <a:cs typeface="Calibri"/>
            </a:endParaRPr>
          </a:p>
          <a:p>
            <a:pPr marL="285750" indent="-285750" algn="l">
              <a:buFont typeface="Wingdings" panose="020B0604020202020204" pitchFamily="34" charset="0"/>
              <a:buChar char="§"/>
            </a:pPr>
            <a:r>
              <a:rPr lang="ru-RU" sz="1400" dirty="0">
                <a:solidFill>
                  <a:schemeClr val="bg1"/>
                </a:solidFill>
                <a:ea typeface="+mn-lt"/>
                <a:cs typeface="+mn-lt"/>
              </a:rPr>
              <a:t>Расширение функционала на основе обратной связи от пользователей.</a:t>
            </a:r>
          </a:p>
          <a:p>
            <a:pPr marL="285750" indent="-285750" algn="l">
              <a:buFont typeface="Wingdings" panose="020B0604020202020204" pitchFamily="34" charset="0"/>
              <a:buChar char="§"/>
            </a:pPr>
            <a:r>
              <a:rPr lang="ru-RU" sz="1400" dirty="0">
                <a:solidFill>
                  <a:schemeClr val="bg1"/>
                </a:solidFill>
                <a:ea typeface="+mn-lt"/>
                <a:cs typeface="+mn-lt"/>
              </a:rPr>
              <a:t>Улучшение пользовательского опыта и адаптация под запросы рынка.</a:t>
            </a:r>
            <a:endParaRPr lang="ru-RU" sz="1400" dirty="0">
              <a:solidFill>
                <a:schemeClr val="bg1"/>
              </a:solidFill>
              <a:cs typeface="Calibri"/>
            </a:endParaRPr>
          </a:p>
          <a:p>
            <a:pPr algn="l"/>
            <a:r>
              <a:rPr lang="ru-RU" sz="1400" b="1" dirty="0">
                <a:solidFill>
                  <a:schemeClr val="bg1"/>
                </a:solidFill>
                <a:cs typeface="Calibri"/>
              </a:rPr>
              <a:t>Квартал III-IV: масштабирование</a:t>
            </a:r>
          </a:p>
          <a:p>
            <a:pPr marL="285750" indent="-285750" algn="l">
              <a:buFont typeface="Wingdings" panose="020B0604020202020204" pitchFamily="34" charset="0"/>
              <a:buChar char="§"/>
            </a:pPr>
            <a:r>
              <a:rPr lang="ru-RU" sz="1400" dirty="0">
                <a:solidFill>
                  <a:schemeClr val="bg1"/>
                </a:solidFill>
                <a:ea typeface="+mn-lt"/>
                <a:cs typeface="+mn-lt"/>
              </a:rPr>
              <a:t>Масштабирование продукта для привлечения новых пользователей.</a:t>
            </a:r>
          </a:p>
          <a:p>
            <a:pPr marL="285750" indent="-285750" algn="l">
              <a:buFont typeface="Wingdings" panose="020B0604020202020204" pitchFamily="34" charset="0"/>
              <a:buChar char="§"/>
            </a:pPr>
            <a:r>
              <a:rPr lang="ru-RU" sz="1400" dirty="0">
                <a:solidFill>
                  <a:schemeClr val="bg1"/>
                </a:solidFill>
                <a:ea typeface="+mn-lt"/>
                <a:cs typeface="+mn-lt"/>
              </a:rPr>
              <a:t>Планирование стратегии расширения и партнерских отношений для дальнейшего роста.</a:t>
            </a:r>
            <a:endParaRPr lang="ru-RU" sz="1400" dirty="0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7640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4578" y="1089600"/>
            <a:ext cx="7202466" cy="1353458"/>
          </a:xfrm>
        </p:spPr>
        <p:txBody>
          <a:bodyPr>
            <a:normAutofit/>
          </a:bodyPr>
          <a:lstStyle/>
          <a:p>
            <a:pPr algn="l"/>
            <a:r>
              <a:rPr lang="ru-RU" sz="4800" b="1" dirty="0">
                <a:solidFill>
                  <a:srgbClr val="D1EA76"/>
                </a:solidFill>
                <a:latin typeface="Calibri"/>
                <a:ea typeface="Cambria"/>
                <a:cs typeface="Calibri Light"/>
              </a:rPr>
              <a:t>Команда проекта</a:t>
            </a:r>
            <a:endParaRPr lang="ru-RU" sz="4800" b="1" dirty="0">
              <a:latin typeface="Calibri"/>
              <a:ea typeface="Cambria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94578" y="2431197"/>
            <a:ext cx="7202466" cy="159014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 algn="l">
              <a:buFont typeface="Wingdings"/>
              <a:buChar char="§"/>
            </a:pPr>
            <a:r>
              <a:rPr lang="ru-RU" b="1" dirty="0">
                <a:solidFill>
                  <a:schemeClr val="bg1"/>
                </a:solidFill>
                <a:cs typeface="Calibri" panose="020F0502020204030204"/>
              </a:rPr>
              <a:t>Рагимов </a:t>
            </a:r>
            <a:r>
              <a:rPr lang="ru-RU" b="1" err="1">
                <a:solidFill>
                  <a:schemeClr val="bg1"/>
                </a:solidFill>
                <a:cs typeface="Calibri" panose="020F0502020204030204"/>
              </a:rPr>
              <a:t>Темирлан</a:t>
            </a:r>
            <a:r>
              <a:rPr lang="ru-RU" b="1" dirty="0">
                <a:solidFill>
                  <a:schemeClr val="bg1"/>
                </a:solidFill>
                <a:cs typeface="Calibri" panose="020F0502020204030204"/>
              </a:rPr>
              <a:t> - капитан</a:t>
            </a:r>
            <a:endParaRPr lang="ru-RU">
              <a:solidFill>
                <a:schemeClr val="bg1"/>
              </a:solidFill>
            </a:endParaRPr>
          </a:p>
          <a:p>
            <a:pPr marL="342900" indent="-342900" algn="l">
              <a:buFont typeface="Wingdings"/>
              <a:buChar char="§"/>
            </a:pPr>
            <a:r>
              <a:rPr lang="ru-RU" b="1" dirty="0">
                <a:solidFill>
                  <a:schemeClr val="bg1"/>
                </a:solidFill>
                <a:cs typeface="Calibri" panose="020F0502020204030204"/>
              </a:rPr>
              <a:t>Рагимов </a:t>
            </a:r>
            <a:r>
              <a:rPr lang="ru-RU" b="1" err="1">
                <a:solidFill>
                  <a:schemeClr val="bg1"/>
                </a:solidFill>
                <a:cs typeface="Calibri" panose="020F0502020204030204"/>
              </a:rPr>
              <a:t>Абдулджалил</a:t>
            </a:r>
            <a:r>
              <a:rPr lang="ru-RU" b="1" dirty="0">
                <a:solidFill>
                  <a:schemeClr val="bg1"/>
                </a:solidFill>
                <a:cs typeface="Calibri" panose="020F0502020204030204"/>
              </a:rPr>
              <a:t> - </a:t>
            </a:r>
            <a:r>
              <a:rPr lang="ru-RU" b="1" err="1">
                <a:solidFill>
                  <a:schemeClr val="bg1"/>
                </a:solidFill>
                <a:cs typeface="Calibri" panose="020F0502020204030204"/>
              </a:rPr>
              <a:t>бекэнд</a:t>
            </a:r>
            <a:r>
              <a:rPr lang="ru-RU" b="1" dirty="0">
                <a:solidFill>
                  <a:schemeClr val="bg1"/>
                </a:solidFill>
                <a:cs typeface="Calibri" panose="020F0502020204030204"/>
              </a:rPr>
              <a:t> разработчик</a:t>
            </a:r>
          </a:p>
          <a:p>
            <a:pPr marL="342900" indent="-342900" algn="l">
              <a:buFont typeface="Wingdings"/>
              <a:buChar char="§"/>
            </a:pPr>
            <a:r>
              <a:rPr lang="ru-RU" b="1" dirty="0">
                <a:solidFill>
                  <a:schemeClr val="bg1"/>
                </a:solidFill>
                <a:cs typeface="Calibri" panose="020F0502020204030204"/>
              </a:rPr>
              <a:t>Рамазанов Магомедрасул - дизайнер</a:t>
            </a:r>
          </a:p>
          <a:p>
            <a:pPr marL="342900" indent="-342900" algn="l">
              <a:buFont typeface="Wingdings"/>
              <a:buChar char="§"/>
            </a:pPr>
            <a:r>
              <a:rPr lang="ru-RU" b="1" dirty="0">
                <a:solidFill>
                  <a:schemeClr val="bg1"/>
                </a:solidFill>
                <a:cs typeface="Calibri" panose="020F0502020204030204"/>
              </a:rPr>
              <a:t>Расулов Магомед - </a:t>
            </a:r>
            <a:r>
              <a:rPr lang="ru-RU" b="1" err="1">
                <a:solidFill>
                  <a:schemeClr val="bg1"/>
                </a:solidFill>
                <a:cs typeface="Calibri" panose="020F0502020204030204"/>
              </a:rPr>
              <a:t>фронтенд</a:t>
            </a:r>
            <a:r>
              <a:rPr lang="ru-RU" b="1" dirty="0">
                <a:solidFill>
                  <a:schemeClr val="bg1"/>
                </a:solidFill>
                <a:cs typeface="Calibri" panose="020F0502020204030204"/>
              </a:rPr>
              <a:t> разработчик</a:t>
            </a:r>
          </a:p>
          <a:p>
            <a:pPr marL="342900" indent="-342900" algn="l">
              <a:buFont typeface="Wingdings"/>
              <a:buChar char="§"/>
            </a:pPr>
            <a:r>
              <a:rPr lang="ru-RU" b="1" dirty="0">
                <a:solidFill>
                  <a:schemeClr val="bg1"/>
                </a:solidFill>
                <a:cs typeface="Calibri" panose="020F0502020204030204"/>
              </a:rPr>
              <a:t>Гафурова Камила - маркетолог</a:t>
            </a:r>
          </a:p>
        </p:txBody>
      </p:sp>
      <p:pic>
        <p:nvPicPr>
          <p:cNvPr id="4" name="Рисунок 3" descr="Изображение выглядит как Шрифт, снимок экрана, График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7228F6B5-2E28-1E00-C7F5-63F1070D7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30" y="196805"/>
            <a:ext cx="1647825" cy="8191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010BB9-1885-180A-CF2F-204A7E05F63B}"/>
              </a:ext>
            </a:extLst>
          </p:cNvPr>
          <p:cNvSpPr txBox="1"/>
          <p:nvPr/>
        </p:nvSpPr>
        <p:spPr>
          <a:xfrm>
            <a:off x="1094577" y="4886310"/>
            <a:ext cx="4340267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dirty="0">
                <a:solidFill>
                  <a:srgbClr val="D1EA76"/>
                </a:solidFill>
                <a:cs typeface="Calibri"/>
              </a:rPr>
              <a:t>Контакты:</a:t>
            </a:r>
          </a:p>
          <a:p>
            <a:pPr algn="l"/>
            <a:r>
              <a:rPr lang="ru-RU" sz="2400" dirty="0">
                <a:solidFill>
                  <a:schemeClr val="bg1"/>
                </a:solidFill>
                <a:cs typeface="Calibri"/>
              </a:rPr>
              <a:t>temirlan.official@mail.ru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Рисунок 6" descr="Изображение выглядит как текст, снимок экрана, Устройство связи, Мобильное устройство&#10;&#10;Автоматически созданное описание">
            <a:extLst>
              <a:ext uri="{FF2B5EF4-FFF2-40B4-BE49-F238E27FC236}">
                <a16:creationId xmlns:a16="http://schemas.microsoft.com/office/drawing/2014/main" id="{262B90BE-CB6E-3AAA-8604-2B0BD0B4D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4823" y="199496"/>
            <a:ext cx="2112856" cy="4114800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, снимок экрана, Мобильное устройство, Устройство связи&#10;&#10;Автоматически созданное описание">
            <a:extLst>
              <a:ext uri="{FF2B5EF4-FFF2-40B4-BE49-F238E27FC236}">
                <a16:creationId xmlns:a16="http://schemas.microsoft.com/office/drawing/2014/main" id="{BC279AE2-2027-FBCE-0EB5-8FAD6C0CDD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8459" y="2498725"/>
            <a:ext cx="2167166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956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Office Theme</vt:lpstr>
      <vt:lpstr>Презентация PowerPoint</vt:lpstr>
      <vt:lpstr>Проблема</vt:lpstr>
      <vt:lpstr>Решение</vt:lpstr>
      <vt:lpstr>Сравнение с конкурентами</vt:lpstr>
      <vt:lpstr>Дорожная карта</vt:lpstr>
      <vt:lpstr>Команда проекта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/>
  <cp:revision>356</cp:revision>
  <dcterms:created xsi:type="dcterms:W3CDTF">2023-11-27T06:33:14Z</dcterms:created>
  <dcterms:modified xsi:type="dcterms:W3CDTF">2023-11-27T19:44:54Z</dcterms:modified>
</cp:coreProperties>
</file>