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63" r:id="rId5"/>
    <p:sldId id="261" r:id="rId6"/>
    <p:sldId id="259" r:id="rId7"/>
    <p:sldId id="265" r:id="rId8"/>
  </p:sldIdLst>
  <p:sldSz cx="18288000" cy="10287000"/>
  <p:notesSz cx="18288000" cy="10287000"/>
  <p:embeddedFontLst>
    <p:embeddedFont>
      <p:font typeface="Bahnschrift SemiBold" panose="020B0502040204020203" pitchFamily="34" charset="0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Haettenschweiler" panose="020B0706040902060204" pitchFamily="34" charset="0"/>
      <p:regular r:id="rId15"/>
    </p:embeddedFont>
    <p:embeddedFont>
      <p:font typeface="Segoe UI Black" panose="020B0A02040204020203" pitchFamily="34" charset="0"/>
      <p:bold r:id="rId16"/>
      <p:boldItalic r:id="rId17"/>
    </p:embeddedFont>
  </p:embeddedFontLst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hammad A." initials="MA" lastIdx="1" clrIdx="0">
    <p:extLst>
      <p:ext uri="{19B8F6BF-5375-455C-9EA6-DF929625EA0E}">
        <p15:presenceInfo xmlns:p15="http://schemas.microsoft.com/office/powerpoint/2012/main" userId="7e9e23487466e39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1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60" autoAdjust="0"/>
  </p:normalViewPr>
  <p:slideViewPr>
    <p:cSldViewPr>
      <p:cViewPr varScale="1">
        <p:scale>
          <a:sx n="55" d="100"/>
          <a:sy n="55" d="100"/>
        </p:scale>
        <p:origin x="658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CDD2B-6A2F-4CD3-8B3B-FC25058EEF0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EAC97-AF98-42FC-A9F2-5D5FE5E39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98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EAC97-AF98-42FC-A9F2-5D5FE5E392D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493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EAC97-AF98-42FC-A9F2-5D5FE5E392D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44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microsoft.com/office/2007/relationships/hdphoto" Target="../media/hdphoto5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10" Type="http://schemas.microsoft.com/office/2007/relationships/hdphoto" Target="../media/hdphoto8.wdp"/><Relationship Id="rId4" Type="http://schemas.microsoft.com/office/2007/relationships/hdphoto" Target="../media/hdphoto7.wdp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g"/><Relationship Id="rId7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microsoft.com/office/2007/relationships/hdphoto" Target="../media/hdphoto9.wdp"/><Relationship Id="rId5" Type="http://schemas.microsoft.com/office/2007/relationships/hdphoto" Target="../media/hdphoto1.wdp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microsoft.com/office/2007/relationships/hdphoto" Target="../media/hdphoto12.wdp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microsoft.com/office/2007/relationships/hdphoto" Target="../media/hdphoto5.wdp"/><Relationship Id="rId9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3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1.jp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7000">
              <a:srgbClr val="000000">
                <a:alpha val="100000"/>
              </a:srgbClr>
            </a:gs>
            <a:gs pos="100000">
              <a:srgbClr val="0070C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rcRect l="2234" t="19345" r="2234"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8808C2-3D47-77E8-8549-1AACE8AC332C}"/>
              </a:ext>
            </a:extLst>
          </p:cNvPr>
          <p:cNvSpPr txBox="1"/>
          <p:nvPr/>
        </p:nvSpPr>
        <p:spPr>
          <a:xfrm>
            <a:off x="2209800" y="502498"/>
            <a:ext cx="46567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Webit</a:t>
            </a:r>
            <a:endParaRPr lang="ru-RU" sz="96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22" name="Group 7">
            <a:extLst>
              <a:ext uri="{FF2B5EF4-FFF2-40B4-BE49-F238E27FC236}">
                <a16:creationId xmlns:a16="http://schemas.microsoft.com/office/drawing/2014/main" id="{AAB729BD-94BA-9ED7-A2CA-C71FA5D99FFB}"/>
              </a:ext>
            </a:extLst>
          </p:cNvPr>
          <p:cNvGrpSpPr/>
          <p:nvPr/>
        </p:nvGrpSpPr>
        <p:grpSpPr bwMode="auto">
          <a:xfrm>
            <a:off x="457200" y="502498"/>
            <a:ext cx="1908694" cy="1218163"/>
            <a:chOff x="953076" y="-157286"/>
            <a:chExt cx="2544926" cy="1624220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61984777-8BE5-24A7-DBF2-121CF74E8B17}"/>
                </a:ext>
              </a:extLst>
            </p:cNvPr>
            <p:cNvSpPr/>
            <p:nvPr/>
          </p:nvSpPr>
          <p:spPr bwMode="auto">
            <a:xfrm>
              <a:off x="953076" y="-157286"/>
              <a:ext cx="2000269" cy="959869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/>
            </a:blipFill>
          </p:spPr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745E844C-5652-FF85-EB24-AFB5D5E9A6B1}"/>
                </a:ext>
              </a:extLst>
            </p:cNvPr>
            <p:cNvSpPr txBox="1"/>
            <p:nvPr/>
          </p:nvSpPr>
          <p:spPr bwMode="auto">
            <a:xfrm>
              <a:off x="953076" y="802582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111F31F4-46ED-7435-3962-2899FEA741E5}"/>
              </a:ext>
            </a:extLst>
          </p:cNvPr>
          <p:cNvCxnSpPr>
            <a:cxnSpLocks/>
          </p:cNvCxnSpPr>
          <p:nvPr/>
        </p:nvCxnSpPr>
        <p:spPr>
          <a:xfrm>
            <a:off x="457200" y="1866900"/>
            <a:ext cx="487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7928AC9-4FD1-F500-7188-303A23513A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1888">
            <a:off x="12355771" y="5299999"/>
            <a:ext cx="9689429" cy="10287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B02564-11BD-FA95-91C3-A731E29B1B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11795">
            <a:off x="9206769" y="-900867"/>
            <a:ext cx="6691205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7000">
              <a:srgbClr val="000000">
                <a:alpha val="100000"/>
              </a:srgbClr>
            </a:gs>
            <a:gs pos="100000">
              <a:srgbClr val="0070C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-13781" y="-762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rcRect l="2234" t="19345" r="2234"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TextBox 3"/>
          <p:cNvSpPr txBox="1"/>
          <p:nvPr/>
        </p:nvSpPr>
        <p:spPr bwMode="auto">
          <a:xfrm>
            <a:off x="2218740" y="1082233"/>
            <a:ext cx="10238409" cy="776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800" dirty="0">
                <a:solidFill>
                  <a:srgbClr val="FFFFFF"/>
                </a:solidFill>
                <a:latin typeface="Haettenschweiler" panose="020B0706040902060204" pitchFamily="34" charset="0"/>
              </a:rPr>
              <a:t>Решаемые проблемы </a:t>
            </a:r>
            <a:endParaRPr dirty="0">
              <a:latin typeface="Haettenschweiler" panose="020B0706040902060204" pitchFamily="34" charset="0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2C29725F-03BF-A542-EFB6-699011416633}"/>
              </a:ext>
            </a:extLst>
          </p:cNvPr>
          <p:cNvSpPr txBox="1"/>
          <p:nvPr/>
        </p:nvSpPr>
        <p:spPr bwMode="auto">
          <a:xfrm>
            <a:off x="2225609" y="1215200"/>
            <a:ext cx="1908694" cy="195566"/>
          </a:xfrm>
          <a:prstGeom prst="rect">
            <a:avLst/>
          </a:prstGeom>
          <a:grpFill/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85"/>
              </a:lnSpc>
              <a:defRPr/>
            </a:pPr>
            <a:endParaRPr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AC5838E-4433-1109-6046-CC7D82EC8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0" y="9258300"/>
            <a:ext cx="2250680" cy="225068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22440EE-7805-9D35-FD5E-547815A26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37320" y="7491490"/>
            <a:ext cx="2250680" cy="225068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90D8A94-C7F1-9601-68B7-E7CF1F799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7600" y="9265920"/>
            <a:ext cx="2250680" cy="225068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C3487510-4720-F1F4-0006-25292E0B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56120" y="7521970"/>
            <a:ext cx="2250680" cy="225068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545F441-CCCB-48CA-10A7-039B1A5A4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1340" y="8643500"/>
            <a:ext cx="2250680" cy="225068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8C9758FD-DDDA-F9E1-7E8C-9E0BD033D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69510" y="9288780"/>
            <a:ext cx="2250680" cy="225068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8054F76-3DCB-8A60-487E-81945AD84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39170" y="5724680"/>
            <a:ext cx="2250680" cy="225068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14854A0-A930-92A4-65DA-F7B28BEB0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40170" y="7476250"/>
            <a:ext cx="2250680" cy="225068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2AA76CF1-334C-A76D-1E0E-C97DC1262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34115" y="4015715"/>
            <a:ext cx="2250680" cy="225068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7EEFF9A9-6DC1-65D2-8170-5A611DFF1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1340" y="5172230"/>
            <a:ext cx="2250680" cy="225068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32AD71E-DDE0-A6EE-33F1-5A2543414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88525" y="9902885"/>
            <a:ext cx="2250680" cy="225068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FA06363-2335-A091-B3EA-AD2C7E96D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1915" y="9311640"/>
            <a:ext cx="2250680" cy="225068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024B9686-FFF9-DE93-C0AF-E96F97DD2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7725" y="9902885"/>
            <a:ext cx="2250680" cy="225068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5083D3A4-F3E4-C6B6-4CEB-D764492F0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13465" y="2248905"/>
            <a:ext cx="2250680" cy="225068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2CB4ED29-5DB9-4C9B-8837-3164AABBA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1340" y="3973110"/>
            <a:ext cx="2250680" cy="225068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B49618CE-1A6E-CC05-5329-0F7D8E89F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4700" y="-55115"/>
            <a:ext cx="2250680" cy="225068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39994EF-8F4D-5AF4-6DDD-7BF276A58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28920" y="1669090"/>
            <a:ext cx="2250680" cy="225068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305E9484-7BC7-0F94-6065-CDBEDB2F7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26893" y="-1775510"/>
            <a:ext cx="2250680" cy="225068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EE15980-5F67-FB32-8378-8A8F2C39F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80480" y="-1775510"/>
            <a:ext cx="2250680" cy="225068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F8B5A1FE-18A9-13C2-8599-259E52B50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77630" y="-607180"/>
            <a:ext cx="2250680" cy="225068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7F851653-8ACB-5D99-0C54-BB4B81EF0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74780" y="-616190"/>
            <a:ext cx="2250680" cy="225068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14C5FF7-7782-A1E5-D6A4-B6D227A17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72930" y="-1208992"/>
            <a:ext cx="2250680" cy="225068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8D0D5BC-81B2-2AF9-4D04-B3738724E5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saturation sat="173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81185" y="-1793865"/>
            <a:ext cx="2250680" cy="225068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3C9993A5-F758-9F20-A7B4-29BC76658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41945" y="5737320"/>
            <a:ext cx="2250680" cy="225068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B0757E94-83FC-96F6-CEBE-F96A6EEAE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89245" y="555875"/>
            <a:ext cx="2250680" cy="225068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F205D55C-1B75-2119-1EA9-A00D8BF7F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26888" y="1690393"/>
            <a:ext cx="2250680" cy="225068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7035FFF2-0930-3BF8-0294-EA1AEDD8D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54905" y="7503615"/>
            <a:ext cx="2250680" cy="225068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F74A7702-475E-609C-A42A-43FCD50A4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360" y="9334500"/>
            <a:ext cx="2250680" cy="225068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AAFD4D63-17A1-FF97-E37C-929916BA9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11433" y="1165358"/>
            <a:ext cx="2250680" cy="2250680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5A1CD28B-ED80-40F8-AE29-AB6B06B4C6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825" y="1312983"/>
            <a:ext cx="457200" cy="4572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70A7E10C-ECB6-921A-2E68-CEA85A579A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609" y="2290698"/>
            <a:ext cx="738620" cy="851586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AF2B4E88-CF52-7723-DD64-83B9E7B923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50" y="2432022"/>
            <a:ext cx="568937" cy="568937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B7163940-0E04-29D3-8317-3C65BB5A56C0}"/>
              </a:ext>
            </a:extLst>
          </p:cNvPr>
          <p:cNvSpPr txBox="1"/>
          <p:nvPr/>
        </p:nvSpPr>
        <p:spPr>
          <a:xfrm>
            <a:off x="3307347" y="2429562"/>
            <a:ext cx="4176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Решение проблемы </a:t>
            </a:r>
            <a:r>
              <a:rPr lang="ru-RU" sz="2400" b="1" u="sng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нехватки места</a:t>
            </a:r>
            <a:r>
              <a:rPr lang="ru-RU" sz="2400" b="1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на компьютере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CCC2590B-AA68-C1B0-4A59-398C9D140C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8740" y="5611040"/>
            <a:ext cx="738620" cy="851586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7BE4913-0027-4E13-7A59-E66C8E5C09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5608" y="8931382"/>
            <a:ext cx="738620" cy="851586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DD8DB05D-0A4B-C2EB-359D-FF7F6B1C26D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0450" y="5752364"/>
            <a:ext cx="568937" cy="568937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345A95AA-3578-5C15-6CC4-A8322D4027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0450" y="9072706"/>
            <a:ext cx="568937" cy="568937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DE2A1630-0457-0257-371B-23646019FEEF}"/>
              </a:ext>
            </a:extLst>
          </p:cNvPr>
          <p:cNvSpPr txBox="1"/>
          <p:nvPr/>
        </p:nvSpPr>
        <p:spPr>
          <a:xfrm>
            <a:off x="3179956" y="5754740"/>
            <a:ext cx="43034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Консультация</a:t>
            </a:r>
            <a:r>
              <a:rPr lang="ru-RU" sz="2400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 и</a:t>
            </a:r>
            <a:r>
              <a:rPr lang="ru-RU" sz="2400" b="1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поддержка</a:t>
            </a:r>
            <a:r>
              <a:rPr lang="ru-RU" sz="2400" b="1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профессионалов</a:t>
            </a:r>
            <a:endParaRPr lang="ru-RU" sz="2400" u="sng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4B4BC4B-6A9F-E8D2-2828-40880A9D4943}"/>
              </a:ext>
            </a:extLst>
          </p:cNvPr>
          <p:cNvSpPr txBox="1"/>
          <p:nvPr/>
        </p:nvSpPr>
        <p:spPr>
          <a:xfrm>
            <a:off x="3539252" y="9019044"/>
            <a:ext cx="3329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Возможность</a:t>
            </a:r>
            <a:r>
              <a:rPr lang="ru-RU" sz="2400" b="1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обсуждения</a:t>
            </a:r>
            <a:r>
              <a:rPr lang="ru-RU" sz="2400" b="1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на</a:t>
            </a:r>
            <a:r>
              <a:rPr lang="ru-RU" sz="2400" b="1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chemeClr val="bg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форуме</a:t>
            </a:r>
            <a:endParaRPr lang="ru-RU" sz="2400" u="sng" dirty="0"/>
          </a:p>
        </p:txBody>
      </p: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A474DBCB-65B7-2F35-5060-D580E5ADC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0995" y="9902885"/>
            <a:ext cx="2250680" cy="2250680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B15D5E61-F6FB-CA67-FE8F-A5AE64C93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16208" y="-1207374"/>
            <a:ext cx="2250680" cy="2250680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7F69C2E-B2A8-B067-53D0-61587D1F3552}"/>
              </a:ext>
            </a:extLst>
          </p:cNvPr>
          <p:cNvCxnSpPr>
            <a:cxnSpLocks/>
          </p:cNvCxnSpPr>
          <p:nvPr/>
        </p:nvCxnSpPr>
        <p:spPr bwMode="auto">
          <a:xfrm>
            <a:off x="2218740" y="6743700"/>
            <a:ext cx="52646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232AE03-C81C-E246-377C-562AA1C9C70E}"/>
              </a:ext>
            </a:extLst>
          </p:cNvPr>
          <p:cNvCxnSpPr>
            <a:cxnSpLocks/>
          </p:cNvCxnSpPr>
          <p:nvPr/>
        </p:nvCxnSpPr>
        <p:spPr bwMode="auto">
          <a:xfrm>
            <a:off x="2225608" y="3416038"/>
            <a:ext cx="52646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8F6491B-6E49-2317-69CA-E0DDA807777B}"/>
              </a:ext>
            </a:extLst>
          </p:cNvPr>
          <p:cNvCxnSpPr>
            <a:cxnSpLocks/>
          </p:cNvCxnSpPr>
          <p:nvPr/>
        </p:nvCxnSpPr>
        <p:spPr bwMode="auto">
          <a:xfrm>
            <a:off x="2218740" y="10020300"/>
            <a:ext cx="52646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7000">
              <a:srgbClr val="000000">
                <a:alpha val="100000"/>
              </a:srgbClr>
            </a:gs>
            <a:gs pos="100000">
              <a:srgbClr val="0070C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D4C0C011-145D-0437-077C-8FA4388BB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2131234" y="-101494"/>
            <a:ext cx="10287000" cy="10412427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 bwMode="auto">
          <a:xfrm>
            <a:off x="0" y="-3878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</a:blip>
            <a:srcRect l="2234" t="19345" r="2234"/>
            <a:stretch/>
          </a:blipFill>
        </p:spPr>
      </p:sp>
      <p:sp>
        <p:nvSpPr>
          <p:cNvPr id="4" name="TextBox 4"/>
          <p:cNvSpPr txBox="1"/>
          <p:nvPr/>
        </p:nvSpPr>
        <p:spPr bwMode="auto">
          <a:xfrm>
            <a:off x="7188069" y="1061617"/>
            <a:ext cx="8267700" cy="776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400" b="1" dirty="0">
                <a:solidFill>
                  <a:srgbClr val="FFFFFF"/>
                </a:solidFill>
                <a:latin typeface="Haettenschweiler" panose="020B0706040902060204" pitchFamily="34" charset="0"/>
              </a:rPr>
              <a:t>Цель и основные задачи</a:t>
            </a:r>
            <a:endParaRPr sz="5400" b="1" dirty="0">
              <a:latin typeface="Haettenschweiler" panose="020B070604090206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 bwMode="auto">
          <a:xfrm>
            <a:off x="5029200" y="7304135"/>
            <a:ext cx="9029700" cy="1060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lnSpc>
                <a:spcPts val="2700"/>
              </a:lnSpc>
              <a:buFont typeface="Arial" panose="020B0604020202020204" pitchFamily="34" charset="0"/>
              <a:buChar char="•"/>
              <a:defRPr/>
            </a:pPr>
            <a:endParaRPr lang="ru-RU" sz="3200" b="1" dirty="0">
              <a:solidFill>
                <a:srgbClr val="FFFFFF"/>
              </a:solidFill>
            </a:endParaRPr>
          </a:p>
          <a:p>
            <a:pPr algn="just">
              <a:lnSpc>
                <a:spcPts val="2700"/>
              </a:lnSpc>
              <a:defRPr/>
            </a:pPr>
            <a:endParaRPr lang="ru-RU" sz="3200" b="1" dirty="0">
              <a:solidFill>
                <a:srgbClr val="FFFFFF"/>
              </a:solidFill>
            </a:endParaRPr>
          </a:p>
          <a:p>
            <a:pPr marL="285750" indent="-285750" algn="just">
              <a:lnSpc>
                <a:spcPts val="2700"/>
              </a:lnSpc>
              <a:buFont typeface="Arial" panose="020B0604020202020204" pitchFamily="34" charset="0"/>
              <a:buChar char="•"/>
              <a:defRPr/>
            </a:pPr>
            <a:endParaRPr lang="ru-RU" sz="3200" b="1" dirty="0">
              <a:solidFill>
                <a:srgbClr val="FFFFFF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702F21A-3EB0-D453-D81D-51E1DD5914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753" y="1211592"/>
            <a:ext cx="540667" cy="54066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309E679-F1A4-CB04-4517-CD3CF717F1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5165" y="2321948"/>
            <a:ext cx="738620" cy="85158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5BE85BE-A238-A557-D363-30E82D100649}"/>
              </a:ext>
            </a:extLst>
          </p:cNvPr>
          <p:cNvSpPr txBox="1"/>
          <p:nvPr/>
        </p:nvSpPr>
        <p:spPr>
          <a:xfrm>
            <a:off x="8081465" y="2439041"/>
            <a:ext cx="5101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FFFFFF"/>
                </a:solidFill>
              </a:rPr>
              <a:t>Глубокий анализ </a:t>
            </a:r>
            <a:r>
              <a:rPr lang="ru-RU" sz="2400" dirty="0">
                <a:solidFill>
                  <a:srgbClr val="FFFFFF"/>
                </a:solidFill>
              </a:rPr>
              <a:t>сферы облачных хранилищ и коммуникации</a:t>
            </a:r>
            <a:endParaRPr lang="ru-RU" sz="24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6B9DF31-51B4-7DC9-434A-956EBC447D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365" y="2469362"/>
            <a:ext cx="571788" cy="57178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A725092-9AF5-0492-253E-B3EB803DDD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5164" y="8962632"/>
            <a:ext cx="738620" cy="85158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BD22BDC-A1E9-2F1A-A512-67A69BA63E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5164" y="3934954"/>
            <a:ext cx="738620" cy="85158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535C9718-4C85-681F-2AC2-413EDA68C7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5164" y="5547960"/>
            <a:ext cx="738620" cy="85158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5967A2E-B6A8-3D6F-42A4-BF535E71A0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5164" y="7255296"/>
            <a:ext cx="738620" cy="85158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687B542-0D59-948D-E595-46FF410D62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8580" y="4074853"/>
            <a:ext cx="571788" cy="571788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E909A9B-A096-F337-A081-534DF772451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8580" y="5687859"/>
            <a:ext cx="571788" cy="57178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F7CC6BB-D0D5-8413-776F-7E24C59FB9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1365" y="7384550"/>
            <a:ext cx="571788" cy="57178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FEBA8E9-E217-AAA3-861F-29B82C44B7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1365" y="9102531"/>
            <a:ext cx="571788" cy="571788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EE1FD00-F734-65E3-86A5-8293A9C05CB6}"/>
              </a:ext>
            </a:extLst>
          </p:cNvPr>
          <p:cNvSpPr txBox="1"/>
          <p:nvPr/>
        </p:nvSpPr>
        <p:spPr>
          <a:xfrm>
            <a:off x="8286656" y="4032733"/>
            <a:ext cx="46823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Определение </a:t>
            </a:r>
            <a:r>
              <a:rPr lang="ru-RU" sz="2400" b="1" u="sng" dirty="0">
                <a:solidFill>
                  <a:srgbClr val="FFFFFF"/>
                </a:solidFill>
              </a:rPr>
              <a:t>целевой аудитории</a:t>
            </a:r>
            <a:r>
              <a:rPr lang="ru-RU" sz="2400" b="1" dirty="0">
                <a:solidFill>
                  <a:srgbClr val="FFFFFF"/>
                </a:solidFill>
              </a:rPr>
              <a:t> </a:t>
            </a:r>
            <a:r>
              <a:rPr lang="ru-RU" sz="2400" dirty="0">
                <a:solidFill>
                  <a:srgbClr val="FFFFFF"/>
                </a:solidFill>
              </a:rPr>
              <a:t>и </a:t>
            </a:r>
            <a:r>
              <a:rPr lang="ru-RU" sz="2400" b="1" u="sng" dirty="0">
                <a:solidFill>
                  <a:srgbClr val="FFFFFF"/>
                </a:solidFill>
              </a:rPr>
              <a:t>её потребностей</a:t>
            </a:r>
            <a:endParaRPr lang="ru-RU" sz="2400" b="1" u="sng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CE2788F-EB77-15DB-748F-91A48986111D}"/>
              </a:ext>
            </a:extLst>
          </p:cNvPr>
          <p:cNvSpPr txBox="1"/>
          <p:nvPr/>
        </p:nvSpPr>
        <p:spPr>
          <a:xfrm>
            <a:off x="8386265" y="5676803"/>
            <a:ext cx="4796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FFFFFF"/>
                </a:solidFill>
              </a:rPr>
              <a:t>Улучшение функциональности </a:t>
            </a:r>
            <a:r>
              <a:rPr lang="ru-RU" sz="2400" dirty="0">
                <a:solidFill>
                  <a:srgbClr val="FFFFFF"/>
                </a:solidFill>
              </a:rPr>
              <a:t>хранилища и чата на сайте</a:t>
            </a:r>
            <a:endParaRPr lang="ru-RU" sz="2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AA297FF-901B-6973-DCDA-3387E0C28973}"/>
              </a:ext>
            </a:extLst>
          </p:cNvPr>
          <p:cNvSpPr txBox="1"/>
          <p:nvPr/>
        </p:nvSpPr>
        <p:spPr>
          <a:xfrm>
            <a:off x="8448530" y="7304133"/>
            <a:ext cx="43211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Обеспечение</a:t>
            </a:r>
            <a:r>
              <a:rPr lang="ru-RU" sz="2400" b="1" u="sng" dirty="0">
                <a:solidFill>
                  <a:srgbClr val="FFFFFF"/>
                </a:solidFill>
              </a:rPr>
              <a:t> безопасности</a:t>
            </a:r>
            <a:r>
              <a:rPr lang="ru-RU" sz="2400" b="1" dirty="0">
                <a:solidFill>
                  <a:srgbClr val="FFFFFF"/>
                </a:solidFill>
              </a:rPr>
              <a:t> </a:t>
            </a:r>
            <a:r>
              <a:rPr lang="ru-RU" sz="2400" dirty="0">
                <a:solidFill>
                  <a:srgbClr val="FFFFFF"/>
                </a:solidFill>
              </a:rPr>
              <a:t>данных</a:t>
            </a:r>
            <a:endParaRPr lang="ru-RU" sz="24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E9ECC54-E107-315C-F910-7AF7A7174073}"/>
              </a:ext>
            </a:extLst>
          </p:cNvPr>
          <p:cNvSpPr txBox="1"/>
          <p:nvPr/>
        </p:nvSpPr>
        <p:spPr>
          <a:xfrm>
            <a:off x="8386265" y="8989403"/>
            <a:ext cx="441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FFFFFF"/>
                </a:solidFill>
              </a:rPr>
              <a:t>Обеспечение удобства </a:t>
            </a:r>
            <a:r>
              <a:rPr lang="ru-RU" sz="2400" dirty="0">
                <a:solidFill>
                  <a:srgbClr val="FFFFFF"/>
                </a:solidFill>
              </a:rPr>
              <a:t>использования</a:t>
            </a:r>
            <a:endParaRPr lang="ru-RU" sz="2400" dirty="0"/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8B62103B-A081-7056-17F4-733428E1BAAD}"/>
              </a:ext>
            </a:extLst>
          </p:cNvPr>
          <p:cNvCxnSpPr>
            <a:cxnSpLocks/>
          </p:cNvCxnSpPr>
          <p:nvPr/>
        </p:nvCxnSpPr>
        <p:spPr>
          <a:xfrm>
            <a:off x="7205164" y="3345950"/>
            <a:ext cx="59777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A408C48-4F97-F510-8014-55B9015E585D}"/>
              </a:ext>
            </a:extLst>
          </p:cNvPr>
          <p:cNvCxnSpPr>
            <a:cxnSpLocks/>
          </p:cNvCxnSpPr>
          <p:nvPr/>
        </p:nvCxnSpPr>
        <p:spPr bwMode="auto">
          <a:xfrm>
            <a:off x="7188070" y="4991100"/>
            <a:ext cx="59777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3BD72D4F-E515-7F9C-3AE7-E62BA11D7F98}"/>
              </a:ext>
            </a:extLst>
          </p:cNvPr>
          <p:cNvCxnSpPr>
            <a:cxnSpLocks/>
          </p:cNvCxnSpPr>
          <p:nvPr/>
        </p:nvCxnSpPr>
        <p:spPr bwMode="auto">
          <a:xfrm>
            <a:off x="7188069" y="6591300"/>
            <a:ext cx="59777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E5B022-FE2C-8B8D-53F8-4A1014ACDC08}"/>
              </a:ext>
            </a:extLst>
          </p:cNvPr>
          <p:cNvCxnSpPr>
            <a:cxnSpLocks/>
          </p:cNvCxnSpPr>
          <p:nvPr/>
        </p:nvCxnSpPr>
        <p:spPr bwMode="auto">
          <a:xfrm>
            <a:off x="7150853" y="8364682"/>
            <a:ext cx="59777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7FC4925-1065-B76A-2161-09AF746106AF}"/>
              </a:ext>
            </a:extLst>
          </p:cNvPr>
          <p:cNvCxnSpPr>
            <a:cxnSpLocks/>
          </p:cNvCxnSpPr>
          <p:nvPr/>
        </p:nvCxnSpPr>
        <p:spPr bwMode="auto">
          <a:xfrm>
            <a:off x="7150853" y="10020300"/>
            <a:ext cx="59777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7000">
              <a:srgbClr val="000000">
                <a:alpha val="100000"/>
              </a:srgbClr>
            </a:gs>
            <a:gs pos="100000">
              <a:srgbClr val="0070C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3048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rcRect l="2234" t="19345" r="2234"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4" name="TextBox 4"/>
          <p:cNvSpPr txBox="1"/>
          <p:nvPr/>
        </p:nvSpPr>
        <p:spPr bwMode="auto">
          <a:xfrm>
            <a:off x="1143000" y="1215016"/>
            <a:ext cx="12816190" cy="803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800" b="1" dirty="0">
                <a:solidFill>
                  <a:srgbClr val="FFFFFF"/>
                </a:solidFill>
                <a:latin typeface="Haettenschweiler" panose="020B0706040902060204" pitchFamily="34" charset="0"/>
              </a:rPr>
              <a:t>Продукт </a:t>
            </a:r>
            <a:r>
              <a:rPr lang="ru-RU" sz="5800" b="1" dirty="0" err="1">
                <a:solidFill>
                  <a:srgbClr val="FFFFFF"/>
                </a:solidFill>
                <a:latin typeface="Haettenschweiler" panose="020B0706040902060204" pitchFamily="34" charset="0"/>
              </a:rPr>
              <a:t>проекта</a:t>
            </a:r>
            <a:r>
              <a:rPr lang="ru-RU" sz="5800" b="0" i="0" dirty="0" err="1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┊</a:t>
            </a:r>
            <a:r>
              <a:rPr lang="ru-RU" sz="5800" b="1" dirty="0" err="1">
                <a:solidFill>
                  <a:srgbClr val="FFFFFF"/>
                </a:solidFill>
                <a:latin typeface="Haettenschweiler" panose="020B0706040902060204" pitchFamily="34" charset="0"/>
              </a:rPr>
              <a:t>Текущее</a:t>
            </a:r>
            <a:r>
              <a:rPr lang="ru-RU" sz="5800" b="1" dirty="0">
                <a:solidFill>
                  <a:srgbClr val="FFFFFF"/>
                </a:solidFill>
                <a:latin typeface="Haettenschweiler" panose="020B0706040902060204" pitchFamily="34" charset="0"/>
              </a:rPr>
              <a:t> состояние проекта</a:t>
            </a:r>
            <a:endParaRPr sz="5800" b="1" dirty="0">
              <a:latin typeface="Haettenschweiler" panose="020B070604090206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2E5EE2F-FC57-2C9C-219C-A955B89B2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4779">
            <a:off x="11421355" y="5157275"/>
            <a:ext cx="8853859" cy="716908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E6DC8FA-EAD3-FBC4-7401-6B47C7501F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7483" y="5097877"/>
            <a:ext cx="3212660" cy="3329399"/>
          </a:xfrm>
          <a:prstGeom prst="rect">
            <a:avLst/>
          </a:prstGeom>
        </p:spPr>
      </p:pic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729A28D-2E9C-8316-7335-3F710DDAF501}"/>
              </a:ext>
            </a:extLst>
          </p:cNvPr>
          <p:cNvCxnSpPr>
            <a:cxnSpLocks/>
          </p:cNvCxnSpPr>
          <p:nvPr/>
        </p:nvCxnSpPr>
        <p:spPr>
          <a:xfrm flipV="1">
            <a:off x="1254132" y="4025114"/>
            <a:ext cx="8679437" cy="7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775BEFC-C07B-2D05-D09D-8A8692597A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4132" y="3008005"/>
            <a:ext cx="738620" cy="85158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554C71E-D85B-C409-4C91-D98E01273C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644" y="3196634"/>
            <a:ext cx="593596" cy="59359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B44B0C5-F119-F2B7-2F2C-3CF0E191A796}"/>
              </a:ext>
            </a:extLst>
          </p:cNvPr>
          <p:cNvSpPr txBox="1"/>
          <p:nvPr/>
        </p:nvSpPr>
        <p:spPr>
          <a:xfrm>
            <a:off x="2065264" y="3056285"/>
            <a:ext cx="7708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FFFFFF"/>
                </a:solidFill>
              </a:rPr>
              <a:t>Место в облачном хранилище</a:t>
            </a:r>
            <a:r>
              <a:rPr lang="ru-RU" sz="2400" b="1" dirty="0">
                <a:solidFill>
                  <a:srgbClr val="FFFFFF"/>
                </a:solidFill>
              </a:rPr>
              <a:t>, </a:t>
            </a:r>
            <a:r>
              <a:rPr lang="ru-RU" sz="2400" dirty="0">
                <a:solidFill>
                  <a:srgbClr val="FFFFFF"/>
                </a:solidFill>
              </a:rPr>
              <a:t>а также </a:t>
            </a:r>
            <a:r>
              <a:rPr lang="ru-RU" sz="2400" b="1" u="sng" dirty="0">
                <a:solidFill>
                  <a:srgbClr val="FFFFFF"/>
                </a:solidFill>
              </a:rPr>
              <a:t>возможность его расширения</a:t>
            </a:r>
            <a:r>
              <a:rPr lang="ru-RU" sz="2400" b="1" dirty="0">
                <a:solidFill>
                  <a:srgbClr val="FFFFFF"/>
                </a:solidFill>
              </a:rPr>
              <a:t> </a:t>
            </a:r>
            <a:r>
              <a:rPr lang="ru-RU" sz="2400" dirty="0">
                <a:solidFill>
                  <a:srgbClr val="FFFFFF"/>
                </a:solidFill>
              </a:rPr>
              <a:t>за дополнительную плату</a:t>
            </a:r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310D23F-6AFE-0924-5309-0BD2BA67C492}"/>
              </a:ext>
            </a:extLst>
          </p:cNvPr>
          <p:cNvSpPr txBox="1"/>
          <p:nvPr/>
        </p:nvSpPr>
        <p:spPr>
          <a:xfrm>
            <a:off x="2760338" y="7016540"/>
            <a:ext cx="631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Проект находится на стадии </a:t>
            </a:r>
            <a:r>
              <a:rPr lang="ru-RU" sz="2400" b="1" u="sng" dirty="0">
                <a:solidFill>
                  <a:srgbClr val="FFFFFF"/>
                </a:solidFill>
              </a:rPr>
              <a:t>планирования.</a:t>
            </a:r>
          </a:p>
          <a:p>
            <a:endParaRPr lang="ru-RU" dirty="0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2B12A83-2A0E-1460-624D-BF9E4C17A9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4132" y="6848739"/>
            <a:ext cx="738620" cy="85158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11AB703-1904-4964-0458-7E640CD8FB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6644" y="7018207"/>
            <a:ext cx="593596" cy="593596"/>
          </a:xfrm>
          <a:prstGeom prst="rect">
            <a:avLst/>
          </a:prstGeom>
        </p:spPr>
      </p:pic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DC30F8E-D94A-86D3-78B2-9458D013E997}"/>
              </a:ext>
            </a:extLst>
          </p:cNvPr>
          <p:cNvCxnSpPr>
            <a:cxnSpLocks/>
          </p:cNvCxnSpPr>
          <p:nvPr/>
        </p:nvCxnSpPr>
        <p:spPr bwMode="auto">
          <a:xfrm flipV="1">
            <a:off x="1113971" y="7869793"/>
            <a:ext cx="8679437" cy="7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F940593-B243-69EC-53ED-BFB7548124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0" y="1328983"/>
            <a:ext cx="689651" cy="6896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7000">
              <a:srgbClr val="000000">
                <a:alpha val="100000"/>
              </a:srgbClr>
            </a:gs>
            <a:gs pos="100000">
              <a:srgbClr val="0070C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3048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rcRect l="2234" t="19345" r="2234"/>
            <a:stretch/>
          </a:blipFill>
        </p:spPr>
      </p:sp>
      <p:sp>
        <p:nvSpPr>
          <p:cNvPr id="7" name="TextBox 7"/>
          <p:cNvSpPr txBox="1"/>
          <p:nvPr/>
        </p:nvSpPr>
        <p:spPr bwMode="auto">
          <a:xfrm>
            <a:off x="1028700" y="2481346"/>
            <a:ext cx="13713049" cy="73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 bwMode="auto">
          <a:xfrm>
            <a:off x="1028700" y="4272046"/>
            <a:ext cx="8567543" cy="368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  <a:defRPr/>
            </a:pPr>
            <a:endParaRPr sz="3200" dirty="0"/>
          </a:p>
        </p:txBody>
      </p:sp>
      <p:sp>
        <p:nvSpPr>
          <p:cNvPr id="9" name="TextBox 9"/>
          <p:cNvSpPr txBox="1"/>
          <p:nvPr/>
        </p:nvSpPr>
        <p:spPr bwMode="auto">
          <a:xfrm>
            <a:off x="1019369" y="6670453"/>
            <a:ext cx="8567543" cy="368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00"/>
              </a:lnSpc>
              <a:defRPr/>
            </a:pPr>
            <a:endParaRPr sz="3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503FBC-1545-6025-FC79-EEE243FB84DA}"/>
              </a:ext>
            </a:extLst>
          </p:cNvPr>
          <p:cNvSpPr txBox="1"/>
          <p:nvPr/>
        </p:nvSpPr>
        <p:spPr>
          <a:xfrm>
            <a:off x="1019369" y="1023548"/>
            <a:ext cx="6794508" cy="861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800" dirty="0">
                <a:solidFill>
                  <a:srgbClr val="FFFFFF"/>
                </a:solidFill>
                <a:latin typeface="Haettenschweiler" panose="020B0706040902060204" pitchFamily="34" charset="0"/>
              </a:rPr>
              <a:t>План реализации проекта</a:t>
            </a:r>
            <a:endParaRPr lang="ru-RU" sz="5800" dirty="0">
              <a:latin typeface="Haettenschweiler" panose="020B070604090206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08CB791-ED1B-C05A-BDC1-D00E29210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791888">
            <a:off x="13285516" y="5956056"/>
            <a:ext cx="9689429" cy="10287000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4E24DD12-DD64-CE1C-817E-A791301E810F}"/>
              </a:ext>
            </a:extLst>
          </p:cNvPr>
          <p:cNvCxnSpPr>
            <a:cxnSpLocks/>
          </p:cNvCxnSpPr>
          <p:nvPr/>
        </p:nvCxnSpPr>
        <p:spPr bwMode="auto">
          <a:xfrm>
            <a:off x="1160046" y="3619500"/>
            <a:ext cx="6426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31E2A51-3FE8-A41B-ACE0-2A7F0A18D9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6495" y="2631466"/>
            <a:ext cx="738620" cy="85158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5DC09BD-3406-77E2-0BDA-41C0CB718B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49" y="2768845"/>
            <a:ext cx="588711" cy="56078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A5A53C0-16AD-6AFA-DCAD-8A3CECF13CAD}"/>
              </a:ext>
            </a:extLst>
          </p:cNvPr>
          <p:cNvSpPr txBox="1"/>
          <p:nvPr/>
        </p:nvSpPr>
        <p:spPr>
          <a:xfrm>
            <a:off x="2510826" y="2857882"/>
            <a:ext cx="3973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</a:rPr>
              <a:t>Обратная связь</a:t>
            </a:r>
            <a:r>
              <a:rPr lang="ru-RU" sz="2400" dirty="0">
                <a:solidFill>
                  <a:schemeClr val="bg1"/>
                </a:solidFill>
              </a:rPr>
              <a:t> и </a:t>
            </a:r>
            <a:r>
              <a:rPr lang="ru-RU" sz="2400" b="1" u="sng" dirty="0">
                <a:solidFill>
                  <a:schemeClr val="bg1"/>
                </a:solidFill>
              </a:rPr>
              <a:t>развитие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40A0076-5875-A248-91EF-F7E68B1322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1450" y="4542875"/>
            <a:ext cx="588711" cy="56078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5ADDD61B-B95E-25C1-61BD-9B7B3B567D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0046" y="4400283"/>
            <a:ext cx="738620" cy="851586"/>
          </a:xfrm>
          <a:prstGeom prst="rect">
            <a:avLst/>
          </a:prstGeom>
        </p:spPr>
      </p:pic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77F6A1FC-2BB3-DB7E-0337-2889D49C87DB}"/>
              </a:ext>
            </a:extLst>
          </p:cNvPr>
          <p:cNvCxnSpPr>
            <a:cxnSpLocks/>
          </p:cNvCxnSpPr>
          <p:nvPr/>
        </p:nvCxnSpPr>
        <p:spPr bwMode="auto">
          <a:xfrm>
            <a:off x="1139731" y="5372100"/>
            <a:ext cx="6426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F8BB0D9-B341-9EAB-8868-0190676089FB}"/>
              </a:ext>
            </a:extLst>
          </p:cNvPr>
          <p:cNvSpPr txBox="1"/>
          <p:nvPr/>
        </p:nvSpPr>
        <p:spPr>
          <a:xfrm>
            <a:off x="2666304" y="4575639"/>
            <a:ext cx="3973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</a:rPr>
              <a:t>Разработка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u="sng" dirty="0">
                <a:solidFill>
                  <a:schemeClr val="bg1"/>
                </a:solidFill>
              </a:rPr>
              <a:t>тестирование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0222E74-0D7D-3076-A925-CA9E1A2D63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9729" y="6369222"/>
            <a:ext cx="738620" cy="851586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48B202-8FEC-09AD-98E1-18C43BD6E4F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683" y="6514624"/>
            <a:ext cx="588711" cy="560782"/>
          </a:xfrm>
          <a:prstGeom prst="rect">
            <a:avLst/>
          </a:prstGeom>
        </p:spPr>
      </p:pic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A76FB965-EDDA-2718-1883-24778357F296}"/>
              </a:ext>
            </a:extLst>
          </p:cNvPr>
          <p:cNvCxnSpPr>
            <a:cxnSpLocks/>
          </p:cNvCxnSpPr>
          <p:nvPr/>
        </p:nvCxnSpPr>
        <p:spPr bwMode="auto">
          <a:xfrm>
            <a:off x="1139731" y="7353300"/>
            <a:ext cx="6426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3401255-2A0C-EA12-144E-C47E6AB9CC5E}"/>
              </a:ext>
            </a:extLst>
          </p:cNvPr>
          <p:cNvSpPr txBox="1"/>
          <p:nvPr/>
        </p:nvSpPr>
        <p:spPr>
          <a:xfrm>
            <a:off x="1953304" y="8382001"/>
            <a:ext cx="5160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</a:rPr>
              <a:t>Масштабирование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u="sng" dirty="0">
                <a:solidFill>
                  <a:schemeClr val="bg1"/>
                </a:solidFill>
              </a:rPr>
              <a:t>дальнейшее развитие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17B9FD1-BC9E-4830-228B-216D8E02BB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684" y="8474624"/>
            <a:ext cx="588711" cy="56078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C843B0B-C21F-AA28-CD2F-036AABEEE1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9731" y="8329222"/>
            <a:ext cx="738620" cy="851586"/>
          </a:xfrm>
          <a:prstGeom prst="rect">
            <a:avLst/>
          </a:prstGeom>
        </p:spPr>
      </p:pic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0471DF50-C18C-3740-344F-341AA21B661F}"/>
              </a:ext>
            </a:extLst>
          </p:cNvPr>
          <p:cNvCxnSpPr>
            <a:cxnSpLocks/>
          </p:cNvCxnSpPr>
          <p:nvPr/>
        </p:nvCxnSpPr>
        <p:spPr bwMode="auto">
          <a:xfrm>
            <a:off x="1139731" y="9334500"/>
            <a:ext cx="6426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63F0641-2F8D-24F5-BC63-684158F954DA}"/>
              </a:ext>
            </a:extLst>
          </p:cNvPr>
          <p:cNvSpPr txBox="1"/>
          <p:nvPr/>
        </p:nvSpPr>
        <p:spPr>
          <a:xfrm>
            <a:off x="1617212" y="6511616"/>
            <a:ext cx="6072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0" u="sng" dirty="0">
                <a:solidFill>
                  <a:srgbClr val="FFFFFF"/>
                </a:solidFill>
                <a:effectLst/>
              </a:rPr>
              <a:t>Определение целей </a:t>
            </a:r>
            <a:r>
              <a:rPr lang="ru-RU" sz="2400" b="0" i="0" dirty="0">
                <a:solidFill>
                  <a:srgbClr val="FFFFFF"/>
                </a:solidFill>
                <a:effectLst/>
              </a:rPr>
              <a:t>и </a:t>
            </a:r>
            <a:r>
              <a:rPr lang="ru-RU" sz="2400" b="1" i="0" u="sng" dirty="0">
                <a:solidFill>
                  <a:srgbClr val="FFFFFF"/>
                </a:solidFill>
                <a:effectLst/>
              </a:rPr>
              <a:t>потребностей</a:t>
            </a:r>
            <a:endParaRPr lang="ru-RU" sz="2400" b="1" u="sng" dirty="0"/>
          </a:p>
        </p:txBody>
      </p:sp>
      <p:sp>
        <p:nvSpPr>
          <p:cNvPr id="58" name="Freeform 6">
            <a:extLst>
              <a:ext uri="{FF2B5EF4-FFF2-40B4-BE49-F238E27FC236}">
                <a16:creationId xmlns:a16="http://schemas.microsoft.com/office/drawing/2014/main" id="{F313AB7C-F5CC-BA7D-E081-58AAB2D98629}"/>
              </a:ext>
            </a:extLst>
          </p:cNvPr>
          <p:cNvSpPr/>
          <p:nvPr/>
        </p:nvSpPr>
        <p:spPr bwMode="auto">
          <a:xfrm>
            <a:off x="9166672" y="1995080"/>
            <a:ext cx="7052510" cy="5480623"/>
          </a:xfrm>
          <a:custGeom>
            <a:avLst/>
            <a:gdLst/>
            <a:ahLst/>
            <a:cxnLst/>
            <a:rect l="l" t="t" r="r" b="b"/>
            <a:pathLst>
              <a:path w="8126840" h="6153179" extrusionOk="0">
                <a:moveTo>
                  <a:pt x="0" y="0"/>
                </a:moveTo>
                <a:lnTo>
                  <a:pt x="8126840" y="0"/>
                </a:lnTo>
                <a:lnTo>
                  <a:pt x="8126840" y="6153178"/>
                </a:lnTo>
                <a:lnTo>
                  <a:pt x="0" y="61531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rcRect/>
            <a:stretch/>
          </a:blipFill>
        </p:spPr>
        <p:txBody>
          <a:bodyPr/>
          <a:lstStyle/>
          <a:p>
            <a:endParaRPr lang="ru-RU" dirty="0"/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282578F3-7127-DE6B-6007-FEAF8F5B96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685" y="1084431"/>
            <a:ext cx="795760" cy="7957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6000">
              <a:srgbClr val="000000">
                <a:alpha val="100000"/>
              </a:srgbClr>
            </a:gs>
            <a:gs pos="100000">
              <a:srgbClr val="0070C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rcRect l="2234" t="19345" r="2234"/>
            <a:stretch/>
          </a:blipFill>
        </p:spPr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EB27967-361C-48FA-56A0-4B28908D3D28}"/>
              </a:ext>
            </a:extLst>
          </p:cNvPr>
          <p:cNvSpPr txBox="1"/>
          <p:nvPr/>
        </p:nvSpPr>
        <p:spPr bwMode="auto">
          <a:xfrm>
            <a:off x="685800" y="898353"/>
            <a:ext cx="12344400" cy="795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4800" b="1" i="0" dirty="0">
                <a:solidFill>
                  <a:srgbClr val="FFFFFF"/>
                </a:solidFill>
                <a:effectLst/>
                <a:latin typeface="Haettenschweiler" panose="020B0706040902060204" pitchFamily="34" charset="0"/>
              </a:rPr>
              <a:t>Рынок и его </a:t>
            </a:r>
            <a:r>
              <a:rPr lang="ru-RU" sz="4800" b="1" i="0" dirty="0" err="1">
                <a:solidFill>
                  <a:srgbClr val="FFFFFF"/>
                </a:solidFill>
                <a:effectLst/>
                <a:latin typeface="Haettenschweiler" panose="020B0706040902060204" pitchFamily="34" charset="0"/>
              </a:rPr>
              <a:t>перспективы</a:t>
            </a:r>
            <a:r>
              <a:rPr lang="ru-RU" sz="4800" b="0" i="0" dirty="0" err="1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┊</a:t>
            </a:r>
            <a:r>
              <a:rPr lang="ru-RU" sz="4800" b="1" dirty="0" err="1">
                <a:solidFill>
                  <a:srgbClr val="FFFFFF"/>
                </a:solidFill>
                <a:latin typeface="Haettenschweiler" panose="020B0706040902060204" pitchFamily="34" charset="0"/>
              </a:rPr>
              <a:t>Основные</a:t>
            </a:r>
            <a:r>
              <a:rPr lang="ru-RU" sz="4800" b="1" dirty="0">
                <a:solidFill>
                  <a:srgbClr val="FFFFFF"/>
                </a:solidFill>
                <a:latin typeface="Haettenschweiler" panose="020B0706040902060204" pitchFamily="34" charset="0"/>
              </a:rPr>
              <a:t> группы потребителей</a:t>
            </a:r>
            <a:endParaRPr sz="4800" b="1" dirty="0">
              <a:latin typeface="Haettenschweiler" panose="020B070604090206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A8B1FC-1231-D1C8-763B-4EFC988FB2D2}"/>
              </a:ext>
            </a:extLst>
          </p:cNvPr>
          <p:cNvSpPr txBox="1"/>
          <p:nvPr/>
        </p:nvSpPr>
        <p:spPr>
          <a:xfrm>
            <a:off x="3109821" y="2872896"/>
            <a:ext cx="53087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0" u="sng" dirty="0">
                <a:solidFill>
                  <a:srgbClr val="FFFFFF"/>
                </a:solidFill>
                <a:effectLst/>
                <a:latin typeface="+mj-lt"/>
              </a:rPr>
              <a:t>Повышенный спрос</a:t>
            </a:r>
            <a:r>
              <a:rPr lang="ru-RU" sz="2400" b="0" i="0" dirty="0">
                <a:solidFill>
                  <a:srgbClr val="FFFFFF"/>
                </a:solidFill>
                <a:effectLst/>
                <a:latin typeface="+mj-lt"/>
              </a:rPr>
              <a:t> на безопасное хранение данных</a:t>
            </a:r>
            <a:endParaRPr lang="ru-RU" sz="2400" dirty="0">
              <a:latin typeface="+mj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757763-8333-458F-9329-383D14C4D3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508" y="2805203"/>
            <a:ext cx="738620" cy="85158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B96C4D8-7CB2-B780-4012-2B48C0E415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4202" y="6360381"/>
            <a:ext cx="738620" cy="85158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F11FF1E-A1BE-FFBD-D9F7-CD551C3F5C1D}"/>
              </a:ext>
            </a:extLst>
          </p:cNvPr>
          <p:cNvSpPr txBox="1"/>
          <p:nvPr/>
        </p:nvSpPr>
        <p:spPr>
          <a:xfrm>
            <a:off x="3376521" y="6380970"/>
            <a:ext cx="47753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</a:rPr>
              <a:t>Частные</a:t>
            </a:r>
            <a:r>
              <a:rPr lang="ru-RU" sz="2400" dirty="0">
                <a:solidFill>
                  <a:schemeClr val="bg1"/>
                </a:solidFill>
              </a:rPr>
              <a:t> потребители и потребители </a:t>
            </a:r>
            <a:r>
              <a:rPr lang="ru-RU" sz="2400" b="1" u="sng" dirty="0">
                <a:solidFill>
                  <a:schemeClr val="bg1"/>
                </a:solidFill>
              </a:rPr>
              <a:t>предприятий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F2CBC01-1643-937E-8D78-4CE2BE01B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8606" y="991184"/>
            <a:ext cx="579649" cy="57964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0E371DC-5F01-3073-BE42-8F8EE8B025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99" y="2983714"/>
            <a:ext cx="489037" cy="48903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F7846B3-621D-5AC6-33AB-0A2A0A7D92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6054" y="6541655"/>
            <a:ext cx="489037" cy="489037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EF141185-34D6-253E-E8D4-7AD321793F58}"/>
              </a:ext>
            </a:extLst>
          </p:cNvPr>
          <p:cNvCxnSpPr>
            <a:cxnSpLocks/>
          </p:cNvCxnSpPr>
          <p:nvPr/>
        </p:nvCxnSpPr>
        <p:spPr bwMode="auto">
          <a:xfrm>
            <a:off x="2275508" y="3848100"/>
            <a:ext cx="586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49096C9-859F-01C7-42DD-A1903A938EED}"/>
              </a:ext>
            </a:extLst>
          </p:cNvPr>
          <p:cNvCxnSpPr>
            <a:cxnSpLocks/>
          </p:cNvCxnSpPr>
          <p:nvPr/>
        </p:nvCxnSpPr>
        <p:spPr bwMode="auto">
          <a:xfrm>
            <a:off x="2247900" y="7389997"/>
            <a:ext cx="586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93AD184-493B-67BB-2786-42BBC5C41C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049000" y="4076700"/>
            <a:ext cx="8403370" cy="840337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15DA039-80B3-80BF-491D-31C4E0A738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709">
            <a:off x="12892179" y="5572385"/>
            <a:ext cx="4038600" cy="31940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rgbClr val="000000">
                <a:alpha val="100000"/>
              </a:srgbClr>
            </a:gs>
            <a:gs pos="100000">
              <a:srgbClr val="0070C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1A65F9E-92B1-5C0E-6105-2547108917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17493" y="-789856"/>
            <a:ext cx="7455673" cy="7435185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 bwMode="auto">
          <a:xfrm>
            <a:off x="15240" y="-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</a:blip>
            <a:srcRect l="2234" t="19345" r="2234"/>
            <a:stretch/>
          </a:blipFill>
        </p:spPr>
      </p:sp>
      <p:sp>
        <p:nvSpPr>
          <p:cNvPr id="4" name="TextBox 4"/>
          <p:cNvSpPr txBox="1"/>
          <p:nvPr/>
        </p:nvSpPr>
        <p:spPr bwMode="auto">
          <a:xfrm>
            <a:off x="2138340" y="4573472"/>
            <a:ext cx="14041799" cy="841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  <a:defRPr/>
            </a:pPr>
            <a:r>
              <a:rPr lang="ru-RU" sz="58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Спасибо за внимание</a:t>
            </a:r>
            <a:r>
              <a:rPr lang="en-US" sz="58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!</a:t>
            </a:r>
            <a:endParaRPr dirty="0">
              <a:latin typeface="Segoe UI Black" panose="020B0A02040204020203" pitchFamily="34" charset="0"/>
              <a:ea typeface="Segoe UI Black" panose="020B0A02040204020203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5"/>
          <p:cNvGrpSpPr/>
          <p:nvPr/>
        </p:nvGrpSpPr>
        <p:grpSpPr bwMode="auto">
          <a:xfrm>
            <a:off x="4887630" y="194673"/>
            <a:ext cx="4940969" cy="632346"/>
            <a:chOff x="0" y="0"/>
            <a:chExt cx="6357331" cy="808761"/>
          </a:xfrm>
        </p:grpSpPr>
        <p:sp>
          <p:nvSpPr>
            <p:cNvPr id="6" name="Freeform 6"/>
            <p:cNvSpPr/>
            <p:nvPr/>
          </p:nvSpPr>
          <p:spPr bwMode="auto">
            <a:xfrm>
              <a:off x="1032441" y="0"/>
              <a:ext cx="1199533" cy="703858"/>
            </a:xfrm>
            <a:custGeom>
              <a:avLst/>
              <a:gdLst/>
              <a:ahLst/>
              <a:cxnLst/>
              <a:rect l="l" t="t" r="r" b="b"/>
              <a:pathLst>
                <a:path w="1199533" h="703858" extrusionOk="0">
                  <a:moveTo>
                    <a:pt x="0" y="0"/>
                  </a:moveTo>
                  <a:lnTo>
                    <a:pt x="1199533" y="0"/>
                  </a:lnTo>
                  <a:lnTo>
                    <a:pt x="1199533" y="703858"/>
                  </a:lnTo>
                  <a:lnTo>
                    <a:pt x="0" y="703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rcRect/>
              <a:stretch/>
            </a:blipFill>
          </p:spPr>
        </p:sp>
        <p:sp>
          <p:nvSpPr>
            <p:cNvPr id="7" name="Freeform 7"/>
            <p:cNvSpPr/>
            <p:nvPr/>
          </p:nvSpPr>
          <p:spPr bwMode="auto">
            <a:xfrm>
              <a:off x="4582913" y="25931"/>
              <a:ext cx="701459" cy="701459"/>
            </a:xfrm>
            <a:custGeom>
              <a:avLst/>
              <a:gdLst/>
              <a:ahLst/>
              <a:cxnLst/>
              <a:rect l="l" t="t" r="r" b="b"/>
              <a:pathLst>
                <a:path w="701459" h="701459" extrusionOk="0">
                  <a:moveTo>
                    <a:pt x="0" y="0"/>
                  </a:moveTo>
                  <a:lnTo>
                    <a:pt x="701459" y="0"/>
                  </a:lnTo>
                  <a:lnTo>
                    <a:pt x="701459" y="701458"/>
                  </a:lnTo>
                  <a:lnTo>
                    <a:pt x="0" y="701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rcRect/>
              <a:stretch/>
            </a:blipFill>
          </p:spPr>
        </p:sp>
        <p:sp>
          <p:nvSpPr>
            <p:cNvPr id="8" name="Freeform 8"/>
            <p:cNvSpPr/>
            <p:nvPr/>
          </p:nvSpPr>
          <p:spPr bwMode="auto">
            <a:xfrm>
              <a:off x="5518430" y="0"/>
              <a:ext cx="838901" cy="808761"/>
            </a:xfrm>
            <a:custGeom>
              <a:avLst/>
              <a:gdLst/>
              <a:ahLst/>
              <a:cxnLst/>
              <a:rect l="l" t="t" r="r" b="b"/>
              <a:pathLst>
                <a:path w="838901" h="808761" extrusionOk="0">
                  <a:moveTo>
                    <a:pt x="0" y="0"/>
                  </a:moveTo>
                  <a:lnTo>
                    <a:pt x="838901" y="0"/>
                  </a:lnTo>
                  <a:lnTo>
                    <a:pt x="838901" y="808761"/>
                  </a:lnTo>
                  <a:lnTo>
                    <a:pt x="0" y="808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rcRect l="7120" t="7165" r="1173" b="13105"/>
              <a:stretch/>
            </a:blipFill>
          </p:spPr>
        </p:sp>
        <p:sp>
          <p:nvSpPr>
            <p:cNvPr id="9" name="Freeform 9"/>
            <p:cNvSpPr/>
            <p:nvPr/>
          </p:nvSpPr>
          <p:spPr bwMode="auto">
            <a:xfrm>
              <a:off x="0" y="2399"/>
              <a:ext cx="703001" cy="701459"/>
            </a:xfrm>
            <a:custGeom>
              <a:avLst/>
              <a:gdLst/>
              <a:ahLst/>
              <a:cxnLst/>
              <a:rect l="l" t="t" r="r" b="b"/>
              <a:pathLst>
                <a:path w="703001" h="701459" extrusionOk="0">
                  <a:moveTo>
                    <a:pt x="0" y="0"/>
                  </a:moveTo>
                  <a:lnTo>
                    <a:pt x="703001" y="0"/>
                  </a:lnTo>
                  <a:lnTo>
                    <a:pt x="703001" y="701459"/>
                  </a:lnTo>
                  <a:lnTo>
                    <a:pt x="0" y="701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rcRect/>
              <a:stretch/>
            </a:blipFill>
          </p:spPr>
        </p:sp>
        <p:sp>
          <p:nvSpPr>
            <p:cNvPr id="10" name="Freeform 10"/>
            <p:cNvSpPr/>
            <p:nvPr/>
          </p:nvSpPr>
          <p:spPr bwMode="auto">
            <a:xfrm>
              <a:off x="2514352" y="253975"/>
              <a:ext cx="1774418" cy="242970"/>
            </a:xfrm>
            <a:custGeom>
              <a:avLst/>
              <a:gdLst/>
              <a:ahLst/>
              <a:cxnLst/>
              <a:rect l="l" t="t" r="r" b="b"/>
              <a:pathLst>
                <a:path w="1774418" h="242970" extrusionOk="0">
                  <a:moveTo>
                    <a:pt x="0" y="0"/>
                  </a:moveTo>
                  <a:lnTo>
                    <a:pt x="1774417" y="0"/>
                  </a:lnTo>
                  <a:lnTo>
                    <a:pt x="1774417" y="242971"/>
                  </a:lnTo>
                  <a:lnTo>
                    <a:pt x="0" y="242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rcRect/>
              <a:stretch/>
            </a:blipFill>
          </p:spPr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8A42D3-FF2D-47BB-8656-2EA0ACB15E1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5194" y="122226"/>
            <a:ext cx="675454" cy="6754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2680</TotalTime>
  <Words>118</Words>
  <Application>Microsoft Office PowerPoint</Application>
  <DocSecurity>0</DocSecurity>
  <PresentationFormat>Произвольный</PresentationFormat>
  <Paragraphs>29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Bahnschrift SemiBold</vt:lpstr>
      <vt:lpstr>Haettenschweiler</vt:lpstr>
      <vt:lpstr>Calibri</vt:lpstr>
      <vt:lpstr>Arial</vt:lpstr>
      <vt:lpstr>Public Sans</vt:lpstr>
      <vt:lpstr>Segoe UI Black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Технические, технологические и стратегические вопросы ведения успешного бизнеса плодово-ягодной отрасли, питомниководство.</dc:title>
  <dc:subject/>
  <dc:creator>User</dc:creator>
  <cp:keywords/>
  <dc:description/>
  <cp:lastModifiedBy>Muhammad A.</cp:lastModifiedBy>
  <cp:revision>15</cp:revision>
  <dcterms:created xsi:type="dcterms:W3CDTF">2006-08-16T00:00:00Z</dcterms:created>
  <dcterms:modified xsi:type="dcterms:W3CDTF">2023-11-27T16:16:45Z</dcterms:modified>
  <cp:category/>
  <dc:identifier>DAFtHJNcsj8</dc:identifier>
  <cp:contentStatus/>
  <dc:language/>
  <cp:version/>
</cp:coreProperties>
</file>