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291" r:id="rId5"/>
    <p:sldId id="301" r:id="rId6"/>
    <p:sldId id="307" r:id="rId7"/>
    <p:sldId id="269" r:id="rId8"/>
    <p:sldId id="306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8F00FF"/>
    <a:srgbClr val="FCAF17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94"/>
  </p:normalViewPr>
  <p:slideViewPr>
    <p:cSldViewPr snapToGrid="0" snapToObjects="1" showGuides="1">
      <p:cViewPr varScale="1">
        <p:scale>
          <a:sx n="119" d="100"/>
          <a:sy n="119" d="100"/>
        </p:scale>
        <p:origin x="84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998398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gif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Плагин </a:t>
            </a:r>
            <a:r>
              <a:rPr lang="ru-RU" sz="4000" dirty="0" err="1"/>
              <a:t>Moodle</a:t>
            </a:r>
            <a:r>
              <a:rPr lang="ru-RU" sz="4000" dirty="0"/>
              <a:t> для просмотра расписания с интерактивной картой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Фасхутдинов Идрис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Истюков Тимофей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Долгов Кирилл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Романова Аделина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xmlns="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801288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486684" y="1873391"/>
            <a:ext cx="7647666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Приложение для просмотра расписания с </a:t>
            </a:r>
            <a:r>
              <a:rPr lang="ru-RU" sz="2000" dirty="0" err="1"/>
              <a:t>геолокацией</a:t>
            </a:r>
            <a:r>
              <a:rPr lang="ru-RU" sz="2000" dirty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Поможет пользователям легко ориентироваться внутри учебных корпусов, </a:t>
            </a:r>
            <a:r>
              <a:rPr lang="ru-RU" sz="2000" dirty="0" err="1"/>
              <a:t>минимизируя</a:t>
            </a:r>
            <a:r>
              <a:rPr lang="ru-RU" sz="2000" dirty="0"/>
              <a:t> потери времени.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Каждая аудитория на карте учебного корпуса отмечена и доступна для просмотра.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30" name="Picture 6" descr="File:Map path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257" y="625825"/>
            <a:ext cx="3138374" cy="28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265" y="4124370"/>
            <a:ext cx="7211366" cy="2587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4865" y="4394997"/>
            <a:ext cx="40482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При выборе аудитории пользователь может нажать на нее и получить подробную информацию о её местоположении.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86684" y="1618784"/>
            <a:ext cx="406731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8F00FF"/>
                </a:solidFill>
                <a:latin typeface="Gilroy-Light"/>
                <a:ea typeface="Gilroy-Light"/>
                <a:cs typeface="Gilroy-Light"/>
              </a:rPr>
              <a:t>Продукт:</a:t>
            </a:r>
            <a:endParaRPr lang="ru-RU" sz="2000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Плагин, устанавливаемый на учебную систему </a:t>
            </a:r>
            <a:r>
              <a:rPr lang="ru-RU" sz="2000" dirty="0" err="1"/>
              <a:t>Moodle</a:t>
            </a:r>
            <a:r>
              <a:rPr lang="ru-RU" sz="2000" dirty="0"/>
              <a:t>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b="1" dirty="0">
              <a:solidFill>
                <a:srgbClr val="8F00FF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8F00FF"/>
                </a:solidFill>
              </a:rPr>
              <a:t>Покупатель:</a:t>
            </a:r>
            <a:endParaRPr lang="ru-RU" dirty="0"/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ВУЗы</a:t>
            </a:r>
          </a:p>
          <a:p>
            <a:pPr marL="285750" lvl="8" indent="-285750">
              <a:buFontTx/>
              <a:buChar char="-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СПО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7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8F00FF"/>
                </a:solidFill>
              </a:rPr>
              <a:t>Пользователь:</a:t>
            </a:r>
            <a:endParaRPr lang="ru-RU" dirty="0"/>
          </a:p>
          <a:p>
            <a:pPr lvl="7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Студенты начальных курсов ВУЗов и СПО, учебных заведений дополнительного образования, очно-заочных форм обучения</a:t>
            </a:r>
          </a:p>
          <a:p>
            <a:pPr lvl="7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7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>
                <a:solidFill>
                  <a:srgbClr val="8F00FF"/>
                </a:solidFill>
              </a:rPr>
              <a:t>Стоимость годовой подписки:</a:t>
            </a:r>
            <a:endParaRPr lang="ru-RU" sz="2800" dirty="0"/>
          </a:p>
          <a:p>
            <a:pPr lvl="7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     </a:t>
            </a:r>
            <a:r>
              <a:rPr lang="ru-RU" sz="2800" dirty="0" smtClean="0"/>
              <a:t>250 </a:t>
            </a:r>
            <a:r>
              <a:rPr lang="ru-RU" sz="2800" dirty="0"/>
              <a:t>000р</a:t>
            </a:r>
          </a:p>
        </p:txBody>
      </p:sp>
      <p:graphicFrame>
        <p:nvGraphicFramePr>
          <p:cNvPr id="14" name="Таблица 3">
            <a:extLst>
              <a:ext uri="{FF2B5EF4-FFF2-40B4-BE49-F238E27FC236}">
                <a16:creationId xmlns:a16="http://schemas.microsoft.com/office/drawing/2014/main" xmlns="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1759353"/>
              </p:ext>
            </p:extLst>
          </p:nvPr>
        </p:nvGraphicFramePr>
        <p:xfrm>
          <a:off x="4778390" y="190500"/>
          <a:ext cx="7165959" cy="6257893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3886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886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86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1291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600" b="1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Количество</a:t>
                      </a:r>
                      <a:endParaRPr sz="1600" b="1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1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Стоимость (руб.)</a:t>
                      </a:r>
                      <a:endParaRPr sz="1600" b="1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8874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Gilroy-Light"/>
                        </a:rPr>
                        <a:t>Программист-разработчик</a:t>
                      </a:r>
                    </a:p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Gilroy-Light"/>
                        </a:rPr>
                        <a:t>(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Gilroy-Light"/>
                        </a:rPr>
                        <a:t>аутсорс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Gilroy-Light"/>
                        </a:rPr>
                        <a:t>)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 чел.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270 000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Тестировщик</a:t>
                      </a:r>
                      <a:endParaRPr lang="ru-RU"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(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аутсорс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)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2 чел.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40 000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Руководитель проекта (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аутсорс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)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1 чел.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30 000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Компьютер</a:t>
                      </a:r>
                    </a:p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(комплект)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4 шт.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240 000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Аренда офиса</a:t>
                      </a:r>
                    </a:p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(за месяц)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 мес.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45 000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Аренда серверов (за месяц) 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 мес.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Бухгалтерия (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аутсорс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) 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 мес.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6 000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Дизайнер (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аутсорс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) 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1 чел.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30 000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2925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Итого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3 мес.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733 000</a:t>
                      </a:r>
                      <a:endParaRPr sz="16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+mj-ea"/>
                        <a:cs typeface="+mj-cs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xmlns="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74179"/>
              </p:ext>
            </p:extLst>
          </p:nvPr>
        </p:nvGraphicFramePr>
        <p:xfrm>
          <a:off x="623887" y="1633920"/>
          <a:ext cx="10914970" cy="479429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1829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82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29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829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829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600" b="1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Используемые системы</a:t>
                      </a:r>
                      <a:endParaRPr sz="1600" b="1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1600" b="1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Google</a:t>
                      </a:r>
                      <a:r>
                        <a:rPr lang="ru-RU" sz="1600" b="1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 Карты</a:t>
                      </a:r>
                      <a:endParaRPr sz="1600" b="1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8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b="1" i="0" u="none" strike="noStrike" cap="none" spc="0" baseline="0" dirty="0" err="1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Яндекс.Карты</a:t>
                      </a:r>
                      <a:endParaRPr lang="ru-RU" sz="1600" b="1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kumimoji="0" lang="ru-RU" sz="16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Gilroy-ExtraBold"/>
                          <a:cs typeface="Gilroy-ExtraBold"/>
                          <a:sym typeface="Calibri"/>
                        </a:rPr>
                        <a:t>Интерактивная карта</a:t>
                      </a: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/>
                        <a:t>Обозначен номер аудитории</a:t>
                      </a:r>
                      <a:r>
                        <a:rPr lang="ru-RU" baseline="0" dirty="0"/>
                        <a:t> и корпуса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Визуальное отображение корпуса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Визуальное отображение аудитории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Отображение пользователя на карте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Построение 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маршрута 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1B1B1B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между аудиториями</a:t>
                      </a:r>
                      <a:endParaRPr sz="1600" b="0" i="0" u="none" strike="noStrike" cap="none" spc="0" baseline="0" dirty="0">
                        <a:solidFill>
                          <a:srgbClr val="1B1B1B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-</a:t>
                      </a:r>
                      <a:endParaRPr sz="4800" b="1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4800" b="1" i="0" u="none" strike="noStrike" cap="none" spc="0" baseline="0" dirty="0">
                          <a:solidFill>
                            <a:srgbClr val="00B050"/>
                          </a:solidFill>
                          <a:uFillTx/>
                          <a:latin typeface="Gilroy-Light"/>
                          <a:ea typeface="Gilroy-Light"/>
                          <a:cs typeface="Gilroy-Light"/>
                          <a:sym typeface="Calibri"/>
                        </a:rPr>
                        <a:t>+</a:t>
                      </a:r>
                      <a:endParaRPr sz="4800" b="1" i="0" u="none" strike="noStrike" cap="none" spc="0" baseline="0" dirty="0">
                        <a:solidFill>
                          <a:srgbClr val="00B050"/>
                        </a:solidFill>
                        <a:uFillTx/>
                        <a:latin typeface="Gilroy-Light"/>
                        <a:ea typeface="Gilroy-Light"/>
                        <a:cs typeface="Gilroy-Light"/>
                        <a:sym typeface="Calibri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xmlns="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xmlns="" id="{40ECE85A-89B4-B034-BBCD-C51FD33B6118}"/>
              </a:ext>
            </a:extLst>
          </p:cNvPr>
          <p:cNvSpPr txBox="1"/>
          <p:nvPr/>
        </p:nvSpPr>
        <p:spPr>
          <a:xfrm>
            <a:off x="6506864" y="2135969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684871" y="466108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BA0B350F-B5B5-5B17-0C85-C204DA452869}"/>
              </a:ext>
            </a:extLst>
          </p:cNvPr>
          <p:cNvSpPr txBox="1"/>
          <p:nvPr/>
        </p:nvSpPr>
        <p:spPr>
          <a:xfrm>
            <a:off x="10197670" y="266751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449CD20-430A-7DD9-ED27-9D1F7DA327CE}"/>
              </a:ext>
            </a:extLst>
          </p:cNvPr>
          <p:cNvSpPr txBox="1"/>
          <p:nvPr/>
        </p:nvSpPr>
        <p:spPr>
          <a:xfrm>
            <a:off x="6572539" y="357872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xmlns="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ТЗ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000D3CE4-34EE-E26E-E7A2-678BFE00736C}"/>
              </a:ext>
            </a:extLst>
          </p:cNvPr>
          <p:cNvSpPr txBox="1"/>
          <p:nvPr/>
        </p:nvSpPr>
        <p:spPr>
          <a:xfrm>
            <a:off x="9718283" y="1993776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Команда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66F96AD-EABC-03A5-50C6-42E5F6853235}"/>
              </a:ext>
            </a:extLst>
          </p:cNvPr>
          <p:cNvSpPr txBox="1"/>
          <p:nvPr/>
        </p:nvSpPr>
        <p:spPr>
          <a:xfrm>
            <a:off x="10266423" y="419351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Тестирование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xmlns="" id="{9428A32D-CAF8-886B-9A02-19EBCAA4CFE9}"/>
              </a:ext>
            </a:extLst>
          </p:cNvPr>
          <p:cNvSpPr/>
          <p:nvPr/>
        </p:nvSpPr>
        <p:spPr>
          <a:xfrm>
            <a:off x="7477146" y="553063"/>
            <a:ext cx="2162014" cy="745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xmlns="" id="{7901E5FE-4CBA-7A96-46EB-10221AA8CFD0}"/>
              </a:ext>
            </a:extLst>
          </p:cNvPr>
          <p:cNvSpPr/>
          <p:nvPr/>
        </p:nvSpPr>
        <p:spPr>
          <a:xfrm flipH="1">
            <a:off x="7663407" y="1667195"/>
            <a:ext cx="1975751" cy="1049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xmlns="" id="{601636D4-6453-1D84-B08B-B46065B512D9}"/>
              </a:ext>
            </a:extLst>
          </p:cNvPr>
          <p:cNvSpPr/>
          <p:nvPr/>
        </p:nvSpPr>
        <p:spPr>
          <a:xfrm>
            <a:off x="7663413" y="3227718"/>
            <a:ext cx="2319868" cy="427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CC68C9A4-3E4B-D871-8F70-73B8389772C2}"/>
              </a:ext>
            </a:extLst>
          </p:cNvPr>
          <p:cNvSpPr txBox="1"/>
          <p:nvPr/>
        </p:nvSpPr>
        <p:spPr>
          <a:xfrm>
            <a:off x="493744" y="2362402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Декабрь 2023-Январь 2024 - разработка и согласование технического задания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Февраль 2024 - привлечение разработчиков и сотрудников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Март-Май 2024 - разработка плагина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Июнь-Июль 2024 - тестирование продукта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Август-Сентябрь 2024 - поэтапное внедрение продукта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Октябрь 2024-Январь 2025 - масштабирование продукта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Карта развития</a:t>
            </a:r>
            <a:endParaRPr sz="3600" dirty="0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6572539" y="3956488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5</a:t>
            </a:r>
            <a:endParaRPr dirty="0"/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xmlns="" id="{4DFDD2C4-A9D5-4F3A-4266-393EF2C2CFE8}"/>
              </a:ext>
            </a:extLst>
          </p:cNvPr>
          <p:cNvSpPr txBox="1"/>
          <p:nvPr/>
        </p:nvSpPr>
        <p:spPr>
          <a:xfrm>
            <a:off x="9737632" y="4370838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/>
              <a:t>6</a:t>
            </a:r>
            <a:endParaRPr dirty="0"/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xmlns="" id="{27BAC03B-EB46-314B-DC45-E7AD5C314E3C}"/>
              </a:ext>
            </a:extLst>
          </p:cNvPr>
          <p:cNvSpPr txBox="1"/>
          <p:nvPr/>
        </p:nvSpPr>
        <p:spPr>
          <a:xfrm>
            <a:off x="6572540" y="5627027"/>
            <a:ext cx="170775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Внедрение</a:t>
            </a:r>
            <a:endParaRPr dirty="0"/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xmlns="" id="{000D3CE4-34EE-E26E-E7A2-678BFE00736C}"/>
              </a:ext>
            </a:extLst>
          </p:cNvPr>
          <p:cNvSpPr txBox="1"/>
          <p:nvPr/>
        </p:nvSpPr>
        <p:spPr>
          <a:xfrm>
            <a:off x="9771044" y="6060281"/>
            <a:ext cx="20603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Масштабирование</a:t>
            </a:r>
            <a:endParaRPr dirty="0"/>
          </a:p>
        </p:txBody>
      </p:sp>
      <p:sp>
        <p:nvSpPr>
          <p:cNvPr id="36" name="Соединительная линия уступом 26">
            <a:extLst>
              <a:ext uri="{FF2B5EF4-FFF2-40B4-BE49-F238E27FC236}">
                <a16:creationId xmlns:a16="http://schemas.microsoft.com/office/drawing/2014/main" xmlns="" id="{7901E5FE-4CBA-7A96-46EB-10221AA8CFD0}"/>
              </a:ext>
            </a:extLst>
          </p:cNvPr>
          <p:cNvSpPr/>
          <p:nvPr/>
        </p:nvSpPr>
        <p:spPr>
          <a:xfrm flipH="1">
            <a:off x="7663411" y="4002866"/>
            <a:ext cx="2319871" cy="616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7" name="Соединительная линия уступом 29">
            <a:extLst>
              <a:ext uri="{FF2B5EF4-FFF2-40B4-BE49-F238E27FC236}">
                <a16:creationId xmlns:a16="http://schemas.microsoft.com/office/drawing/2014/main" xmlns="" id="{601636D4-6453-1D84-B08B-B46065B512D9}"/>
              </a:ext>
            </a:extLst>
          </p:cNvPr>
          <p:cNvSpPr/>
          <p:nvPr/>
        </p:nvSpPr>
        <p:spPr>
          <a:xfrm>
            <a:off x="7663415" y="5130768"/>
            <a:ext cx="1975745" cy="427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DDA9B59B-8DBC-8B84-4CA9-5CD80BDE414A}"/>
              </a:ext>
            </a:extLst>
          </p:cNvPr>
          <p:cNvSpPr txBox="1"/>
          <p:nvPr/>
        </p:nvSpPr>
        <p:spPr>
          <a:xfrm>
            <a:off x="535483" y="1183830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7" y="6351159"/>
            <a:ext cx="542260" cy="506841"/>
            <a:chOff x="0" y="0"/>
            <a:chExt cx="542258" cy="506839"/>
          </a:xfrm>
        </p:grpSpPr>
        <p:sp>
          <p:nvSpPr>
            <p:cNvPr id="17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1" t="-35" r="1" b="33395"/>
          <a:stretch/>
        </p:blipFill>
        <p:spPr>
          <a:xfrm>
            <a:off x="3608299" y="2264781"/>
            <a:ext cx="1951737" cy="1951737"/>
          </a:xfrm>
          <a:prstGeom prst="ellipse">
            <a:avLst/>
          </a:prstGeom>
          <a:ln w="76200" cap="rnd">
            <a:solidFill>
              <a:srgbClr val="9F00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8900" t="12419" r="14385" b="17560"/>
          <a:stretch/>
        </p:blipFill>
        <p:spPr>
          <a:xfrm>
            <a:off x="739841" y="2264781"/>
            <a:ext cx="1977672" cy="1977672"/>
          </a:xfrm>
          <a:prstGeom prst="ellipse">
            <a:avLst/>
          </a:prstGeom>
          <a:ln w="76200" cap="rnd">
            <a:solidFill>
              <a:srgbClr val="9F00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822" y="2264781"/>
            <a:ext cx="1979141" cy="1979141"/>
          </a:xfrm>
          <a:prstGeom prst="ellipse">
            <a:avLst/>
          </a:prstGeom>
          <a:ln w="76200" cap="rnd">
            <a:solidFill>
              <a:srgbClr val="9F00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0749" y="2224409"/>
            <a:ext cx="2032480" cy="2032480"/>
          </a:xfrm>
          <a:prstGeom prst="ellipse">
            <a:avLst/>
          </a:prstGeom>
          <a:ln w="76200" cap="rnd">
            <a:solidFill>
              <a:srgbClr val="9F00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sp>
        <p:nvSpPr>
          <p:cNvPr id="19" name="Прямоугольник 18"/>
          <p:cNvSpPr/>
          <p:nvPr/>
        </p:nvSpPr>
        <p:spPr>
          <a:xfrm>
            <a:off x="357953" y="4677077"/>
            <a:ext cx="27885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Идрис</a:t>
            </a:r>
            <a:r>
              <a:rPr lang="en-US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Calibri"/>
              </a:rPr>
              <a:t>Фасхутдинов</a:t>
            </a:r>
            <a:endParaRPr lang="ru-RU" sz="2000" b="1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endParaRPr lang="ru-RU" sz="2000" b="1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Calibri"/>
              </a:rPr>
              <a:t>Руководитель проекта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146531" y="4701993"/>
            <a:ext cx="27885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Тимофей </a:t>
            </a:r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Calibri"/>
              </a:rPr>
              <a:t>Истюков</a:t>
            </a:r>
            <a:endParaRPr lang="ru-RU" sz="2000" b="1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endParaRPr lang="ru-RU" sz="2000" b="1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Контент-менеджер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46103" y="4677077"/>
            <a:ext cx="27885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Аделина Романова</a:t>
            </a:r>
          </a:p>
          <a:p>
            <a:pPr algn="ctr"/>
            <a:endParaRPr lang="ru-RU" sz="2000" b="1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Дизайнер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945675" y="4667854"/>
            <a:ext cx="27885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Кирилл Долгов</a:t>
            </a:r>
          </a:p>
          <a:p>
            <a:pPr algn="ctr"/>
            <a:endParaRPr lang="ru-RU" sz="2000" b="1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  <a:p>
            <a:pPr algn="ctr"/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Главный разработчик</a:t>
            </a:r>
          </a:p>
        </p:txBody>
      </p:sp>
    </p:spTree>
    <p:extLst>
      <p:ext uri="{BB962C8B-B14F-4D97-AF65-F5344CB8AC3E}">
        <p14:creationId xmlns:p14="http://schemas.microsoft.com/office/powerpoint/2010/main" val="211225104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519168"/>
            <a:ext cx="4831212" cy="4276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85000" lnSpcReduction="1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Благодарим за внимание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Фасхутдинов Идрис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(987) 635-96-28</a:t>
            </a:r>
          </a:p>
          <a:p>
            <a:pPr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https://t.me/nemocpt</a:t>
            </a:r>
            <a:endParaRPr lang="ru-RU" dirty="0"/>
          </a:p>
        </p:txBody>
      </p:sp>
      <p:pic>
        <p:nvPicPr>
          <p:cNvPr id="2050" name="Picture 2" descr="http://qrcoder.ru/code/?https%3A%2F%2Ft.me%2Fnemocpt&amp;10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398" y="4485261"/>
            <a:ext cx="2372738" cy="237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7247F5-F34B-4995-910C-898B6C899F15}"/>
              </a:ext>
            </a:extLst>
          </p:cNvPr>
          <p:cNvSpPr/>
          <p:nvPr/>
        </p:nvSpPr>
        <p:spPr>
          <a:xfrm>
            <a:off x="8355781" y="1742787"/>
            <a:ext cx="3868877" cy="4998781"/>
          </a:xfrm>
          <a:prstGeom prst="rect">
            <a:avLst/>
          </a:prstGeom>
          <a:solidFill>
            <a:srgbClr val="98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C114272-3FCF-4297-9D34-3828FE4E4D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559" y="2764242"/>
            <a:ext cx="1884605" cy="33148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7E3FC44-FF21-4837-8F10-3E54FF18A9A6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773" y="2750531"/>
            <a:ext cx="2132392" cy="29496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948E893-28D3-4D7A-A683-D521EAE8D12F}"/>
              </a:ext>
            </a:extLst>
          </p:cNvPr>
          <p:cNvPicPr>
            <a:picLocks noChangeAspect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205" y="2537819"/>
            <a:ext cx="2021985" cy="36696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7C5FF3-5982-42B7-BDDC-8D77C1275A1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63" y="2764242"/>
            <a:ext cx="8883521" cy="55991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2013" t="9378" r="2960" b="12343"/>
          <a:stretch/>
        </p:blipFill>
        <p:spPr>
          <a:xfrm>
            <a:off x="159848" y="3019996"/>
            <a:ext cx="11840563" cy="349921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21FF62E7-FC14-63FA-D2C4-4AD458155A21}"/>
              </a:ext>
            </a:extLst>
          </p:cNvPr>
          <p:cNvSpPr txBox="1"/>
          <p:nvPr/>
        </p:nvSpPr>
        <p:spPr>
          <a:xfrm>
            <a:off x="535483" y="2279914"/>
            <a:ext cx="4906312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*Прототип</a:t>
            </a:r>
            <a:endParaRPr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DDA9B59B-8DBC-8B84-4CA9-5CD80BDE414A}"/>
              </a:ext>
            </a:extLst>
          </p:cNvPr>
          <p:cNvSpPr txBox="1"/>
          <p:nvPr/>
        </p:nvSpPr>
        <p:spPr>
          <a:xfrm>
            <a:off x="535483" y="906408"/>
            <a:ext cx="4906312" cy="120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Дополнительная информация</a:t>
            </a:r>
            <a:endParaRPr sz="3600" dirty="0"/>
          </a:p>
        </p:txBody>
      </p:sp>
      <p:sp>
        <p:nvSpPr>
          <p:cNvPr id="3" name="Овал 2"/>
          <p:cNvSpPr/>
          <p:nvPr/>
        </p:nvSpPr>
        <p:spPr>
          <a:xfrm>
            <a:off x="8725989" y="4136573"/>
            <a:ext cx="156754" cy="156754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5" name="Соединительная линия уступом 4"/>
          <p:cNvCxnSpPr>
            <a:stCxn id="3" idx="2"/>
          </p:cNvCxnSpPr>
          <p:nvPr/>
        </p:nvCxnSpPr>
        <p:spPr>
          <a:xfrm rot="10800000" flipV="1">
            <a:off x="5564777" y="4214949"/>
            <a:ext cx="3161212" cy="1194955"/>
          </a:xfrm>
          <a:prstGeom prst="bentConnector3">
            <a:avLst>
              <a:gd name="adj1" fmla="val 21901"/>
            </a:avLst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564777" y="4049486"/>
            <a:ext cx="0" cy="1360419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Равнобедренный треугольник 32"/>
          <p:cNvSpPr/>
          <p:nvPr/>
        </p:nvSpPr>
        <p:spPr>
          <a:xfrm>
            <a:off x="5441795" y="3901441"/>
            <a:ext cx="245964" cy="457200"/>
          </a:xfrm>
          <a:prstGeom prst="triangle">
            <a:avLst/>
          </a:prstGeom>
          <a:solidFill>
            <a:srgbClr val="FFFFFF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5485370" y="3888378"/>
            <a:ext cx="156754" cy="156754"/>
          </a:xfrm>
          <a:prstGeom prst="ellipse">
            <a:avLst/>
          </a:prstGeom>
          <a:solidFill>
            <a:schemeClr val="bg1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</TotalTime>
  <Words>333</Words>
  <Application>Microsoft Office PowerPoint</Application>
  <PresentationFormat>Широкоэкранный</PresentationFormat>
  <Paragraphs>148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Kirill Dolgov</cp:lastModifiedBy>
  <cp:revision>77</cp:revision>
  <dcterms:modified xsi:type="dcterms:W3CDTF">2023-12-11T16:30:14Z</dcterms:modified>
</cp:coreProperties>
</file>