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280" cy="11064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687600" y="453240"/>
            <a:ext cx="8239320" cy="45284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4400" b="0" strike="noStrike" spc="-1" dirty="0">
                <a:solidFill>
                  <a:srgbClr val="8F00FF"/>
                </a:solidFill>
                <a:latin typeface="Gilroy-ExtraBold"/>
                <a:ea typeface="Gilroy-ExtraBold"/>
              </a:rPr>
              <a:t>Создание решеточных газонов в городе Кемерово.</a:t>
            </a:r>
            <a:endParaRPr lang="ru-RU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44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-RU" sz="2300" b="0" strike="noStrike" spc="-1" dirty="0">
                <a:solidFill>
                  <a:srgbClr val="1B1B1B"/>
                </a:solidFill>
                <a:latin typeface="Gilroy-Light"/>
                <a:ea typeface="Gilroy-Light"/>
              </a:rPr>
              <a:t>Вуз: ФГБОУ ВО «Кузбасская государственная сельскохозяйственная академия» </a:t>
            </a:r>
            <a:endParaRPr lang="ru-RU" sz="2300" b="0" strike="noStrike" spc="-1" dirty="0"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endParaRPr lang="ru-RU" sz="23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336600" y="1420920"/>
            <a:ext cx="4989240" cy="3476421"/>
          </a:xfrm>
          <a:prstGeom prst="rect">
            <a:avLst/>
          </a:prstGeom>
          <a:noFill/>
          <a:ln w="12600">
            <a:solidFill>
              <a:srgbClr val="9F00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9F00FF"/>
                </a:solidFill>
                <a:latin typeface="Gilroy-Light"/>
                <a:ea typeface="Gilroy-Light"/>
              </a:rPr>
              <a:t>Какую проблему решаем: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1B1B1B"/>
                </a:solidFill>
                <a:latin typeface="Gilroy-Light"/>
                <a:ea typeface="Gilroy-Light"/>
              </a:rPr>
              <a:t>Жители нашего города хотят повысить зелёный потенциал города, но не могут, так как им мешает строительство новых развязок дорог и уменьшение зелёной площади за счёт многоквартирных застроек и парковок, а существующие решения по озеленению занимают большую часть плодородного слоя земли и потому не позволяют эти барьеры преодолеть.</a:t>
            </a:r>
            <a:endParaRPr lang="ru-RU" sz="2000" b="0" strike="noStrike" spc="-1" dirty="0">
              <a:latin typeface="Arial"/>
            </a:endParaRPr>
          </a:p>
        </p:txBody>
      </p:sp>
      <p:grpSp>
        <p:nvGrpSpPr>
          <p:cNvPr id="40" name="Group 2"/>
          <p:cNvGrpSpPr/>
          <p:nvPr/>
        </p:nvGrpSpPr>
        <p:grpSpPr>
          <a:xfrm>
            <a:off x="-18360" y="6358680"/>
            <a:ext cx="541440" cy="506160"/>
            <a:chOff x="-18360" y="6358680"/>
            <a:chExt cx="541440" cy="506160"/>
          </a:xfrm>
        </p:grpSpPr>
        <p:sp>
          <p:nvSpPr>
            <p:cNvPr id="41" name="CustomShape 3"/>
            <p:cNvSpPr/>
            <p:nvPr/>
          </p:nvSpPr>
          <p:spPr>
            <a:xfrm>
              <a:off x="-18360" y="6358680"/>
              <a:ext cx="541440" cy="506160"/>
            </a:xfrm>
            <a:prstGeom prst="rect">
              <a:avLst/>
            </a:prstGeom>
            <a:solidFill>
              <a:srgbClr val="FD493D"/>
            </a:solidFill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2" name="CustomShape 4"/>
            <p:cNvSpPr/>
            <p:nvPr/>
          </p:nvSpPr>
          <p:spPr>
            <a:xfrm>
              <a:off x="18360" y="6512400"/>
              <a:ext cx="467280" cy="19836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2</a:t>
              </a:r>
              <a:endParaRPr lang="ru-RU" sz="1200" b="0" strike="noStrike" spc="-1">
                <a:latin typeface="Arial"/>
              </a:endParaRPr>
            </a:p>
          </p:txBody>
        </p:sp>
      </p:grpSp>
      <p:sp>
        <p:nvSpPr>
          <p:cNvPr id="43" name="CustomShape 5"/>
          <p:cNvSpPr/>
          <p:nvPr/>
        </p:nvSpPr>
        <p:spPr>
          <a:xfrm>
            <a:off x="6251760" y="1420920"/>
            <a:ext cx="4989240" cy="4091974"/>
          </a:xfrm>
          <a:prstGeom prst="rect">
            <a:avLst/>
          </a:prstGeom>
          <a:noFill/>
          <a:ln w="12600">
            <a:solidFill>
              <a:srgbClr val="9F00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9F00FF"/>
                </a:solidFill>
                <a:latin typeface="Gilroy-Light"/>
                <a:ea typeface="Gilroy-Light"/>
              </a:rPr>
              <a:t>Какое решение предлагаем: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1B1B1B"/>
                </a:solidFill>
                <a:latin typeface="Gilroy-Light"/>
                <a:ea typeface="Gilroy-Light"/>
              </a:rPr>
              <a:t>Для жителей города наш проект решеточных газонов будет увеличивать зелёную площадь города и в отличие от обычных парковок будет иметь популярность среди горожан за счёт инновационных технологий.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000" b="0" strike="noStrike" spc="-1" dirty="0">
              <a:latin typeface="Arial"/>
            </a:endParaRPr>
          </a:p>
        </p:txBody>
      </p:sp>
      <p:sp>
        <p:nvSpPr>
          <p:cNvPr id="44" name="CustomShape 6"/>
          <p:cNvSpPr/>
          <p:nvPr/>
        </p:nvSpPr>
        <p:spPr>
          <a:xfrm>
            <a:off x="420840" y="355320"/>
            <a:ext cx="6518160" cy="3340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600" b="0" strike="noStrike" cap="all" spc="-1">
                <a:solidFill>
                  <a:srgbClr val="000000"/>
                </a:solidFill>
                <a:latin typeface="Gilroy-ExtraBold"/>
                <a:ea typeface="Gilroy-ExtraBold"/>
              </a:rPr>
              <a:t>Проблема и ее решение</a:t>
            </a:r>
            <a:endParaRPr lang="ru-RU" sz="1600" b="0" strike="noStrike" spc="-1">
              <a:latin typeface="Arial"/>
            </a:endParaRPr>
          </a:p>
        </p:txBody>
      </p:sp>
      <p:grpSp>
        <p:nvGrpSpPr>
          <p:cNvPr id="45" name="Group 7"/>
          <p:cNvGrpSpPr/>
          <p:nvPr/>
        </p:nvGrpSpPr>
        <p:grpSpPr>
          <a:xfrm>
            <a:off x="0" y="692640"/>
            <a:ext cx="2624400" cy="96480"/>
            <a:chOff x="0" y="692640"/>
            <a:chExt cx="2624400" cy="96480"/>
          </a:xfrm>
        </p:grpSpPr>
        <p:sp>
          <p:nvSpPr>
            <p:cNvPr id="46" name="CustomShape 8"/>
            <p:cNvSpPr/>
            <p:nvPr/>
          </p:nvSpPr>
          <p:spPr>
            <a:xfrm>
              <a:off x="0" y="692640"/>
              <a:ext cx="1293840" cy="96480"/>
            </a:xfrm>
            <a:prstGeom prst="rect">
              <a:avLst/>
            </a:prstGeom>
            <a:solidFill>
              <a:srgbClr val="FBB3C1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7" name="CustomShape 9"/>
            <p:cNvSpPr/>
            <p:nvPr/>
          </p:nvSpPr>
          <p:spPr>
            <a:xfrm>
              <a:off x="336600" y="692640"/>
              <a:ext cx="1293840" cy="96480"/>
            </a:xfrm>
            <a:prstGeom prst="rect">
              <a:avLst/>
            </a:prstGeom>
            <a:solidFill>
              <a:srgbClr val="9F00FF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" name="CustomShape 10"/>
            <p:cNvSpPr/>
            <p:nvPr/>
          </p:nvSpPr>
          <p:spPr>
            <a:xfrm>
              <a:off x="673200" y="692640"/>
              <a:ext cx="1293840" cy="96480"/>
            </a:xfrm>
            <a:prstGeom prst="rect">
              <a:avLst/>
            </a:prstGeom>
            <a:solidFill>
              <a:srgbClr val="FD493D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" name="CustomShape 11"/>
            <p:cNvSpPr/>
            <p:nvPr/>
          </p:nvSpPr>
          <p:spPr>
            <a:xfrm>
              <a:off x="993960" y="692640"/>
              <a:ext cx="1293840" cy="96480"/>
            </a:xfrm>
            <a:prstGeom prst="rect">
              <a:avLst/>
            </a:prstGeom>
            <a:solidFill>
              <a:srgbClr val="FCAF17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CustomShape 12"/>
            <p:cNvSpPr/>
            <p:nvPr/>
          </p:nvSpPr>
          <p:spPr>
            <a:xfrm>
              <a:off x="1330560" y="692640"/>
              <a:ext cx="1293840" cy="96480"/>
            </a:xfrm>
            <a:prstGeom prst="rect">
              <a:avLst/>
            </a:prstGeom>
            <a:solidFill>
              <a:srgbClr val="B5D8E1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1"/>
          <p:cNvGrpSpPr/>
          <p:nvPr/>
        </p:nvGrpSpPr>
        <p:grpSpPr>
          <a:xfrm>
            <a:off x="-18360" y="6358680"/>
            <a:ext cx="541440" cy="506160"/>
            <a:chOff x="-18360" y="6358680"/>
            <a:chExt cx="541440" cy="506160"/>
          </a:xfrm>
        </p:grpSpPr>
        <p:sp>
          <p:nvSpPr>
            <p:cNvPr id="52" name="CustomShape 2"/>
            <p:cNvSpPr/>
            <p:nvPr/>
          </p:nvSpPr>
          <p:spPr>
            <a:xfrm>
              <a:off x="-18360" y="6358680"/>
              <a:ext cx="541440" cy="506160"/>
            </a:xfrm>
            <a:prstGeom prst="rect">
              <a:avLst/>
            </a:prstGeom>
            <a:solidFill>
              <a:srgbClr val="FCAF17"/>
            </a:solidFill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3" name="CustomShape 3"/>
            <p:cNvSpPr/>
            <p:nvPr/>
          </p:nvSpPr>
          <p:spPr>
            <a:xfrm>
              <a:off x="18360" y="6512400"/>
              <a:ext cx="467280" cy="19836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3</a:t>
              </a:r>
              <a:endParaRPr lang="ru-RU" sz="1200" b="0" strike="noStrike" spc="-1">
                <a:latin typeface="Arial"/>
              </a:endParaRPr>
            </a:p>
          </p:txBody>
        </p:sp>
      </p:grpSp>
      <p:sp>
        <p:nvSpPr>
          <p:cNvPr id="54" name="CustomShape 4"/>
          <p:cNvSpPr/>
          <p:nvPr/>
        </p:nvSpPr>
        <p:spPr>
          <a:xfrm>
            <a:off x="117720" y="201600"/>
            <a:ext cx="6518160" cy="3340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600" b="0" strike="noStrike" cap="all" spc="-1">
                <a:solidFill>
                  <a:srgbClr val="000000"/>
                </a:solidFill>
                <a:latin typeface="Gilroy-ExtraBold"/>
                <a:ea typeface="Gilroy-ExtraBold"/>
              </a:rPr>
              <a:t>Цель и Команда проекта</a:t>
            </a:r>
            <a:endParaRPr lang="ru-RU" sz="1600" b="0" strike="noStrike" spc="-1">
              <a:latin typeface="Arial"/>
            </a:endParaRPr>
          </a:p>
        </p:txBody>
      </p:sp>
      <p:grpSp>
        <p:nvGrpSpPr>
          <p:cNvPr id="55" name="Group 5"/>
          <p:cNvGrpSpPr/>
          <p:nvPr/>
        </p:nvGrpSpPr>
        <p:grpSpPr>
          <a:xfrm>
            <a:off x="0" y="692640"/>
            <a:ext cx="2624400" cy="96480"/>
            <a:chOff x="0" y="692640"/>
            <a:chExt cx="2624400" cy="96480"/>
          </a:xfrm>
        </p:grpSpPr>
        <p:sp>
          <p:nvSpPr>
            <p:cNvPr id="56" name="CustomShape 6"/>
            <p:cNvSpPr/>
            <p:nvPr/>
          </p:nvSpPr>
          <p:spPr>
            <a:xfrm>
              <a:off x="0" y="692640"/>
              <a:ext cx="1293840" cy="96480"/>
            </a:xfrm>
            <a:prstGeom prst="rect">
              <a:avLst/>
            </a:prstGeom>
            <a:solidFill>
              <a:srgbClr val="FBB3C1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7" name="CustomShape 7"/>
            <p:cNvSpPr/>
            <p:nvPr/>
          </p:nvSpPr>
          <p:spPr>
            <a:xfrm>
              <a:off x="336600" y="692640"/>
              <a:ext cx="1293840" cy="96480"/>
            </a:xfrm>
            <a:prstGeom prst="rect">
              <a:avLst/>
            </a:prstGeom>
            <a:solidFill>
              <a:srgbClr val="9F00FF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" name="CustomShape 8"/>
            <p:cNvSpPr/>
            <p:nvPr/>
          </p:nvSpPr>
          <p:spPr>
            <a:xfrm>
              <a:off x="673200" y="692640"/>
              <a:ext cx="1293840" cy="96480"/>
            </a:xfrm>
            <a:prstGeom prst="rect">
              <a:avLst/>
            </a:prstGeom>
            <a:solidFill>
              <a:srgbClr val="FD493D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9" name="CustomShape 9"/>
            <p:cNvSpPr/>
            <p:nvPr/>
          </p:nvSpPr>
          <p:spPr>
            <a:xfrm>
              <a:off x="993960" y="692640"/>
              <a:ext cx="1293840" cy="96480"/>
            </a:xfrm>
            <a:prstGeom prst="rect">
              <a:avLst/>
            </a:prstGeom>
            <a:solidFill>
              <a:srgbClr val="FCAF17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0" name="CustomShape 10"/>
            <p:cNvSpPr/>
            <p:nvPr/>
          </p:nvSpPr>
          <p:spPr>
            <a:xfrm>
              <a:off x="1330560" y="692640"/>
              <a:ext cx="1293840" cy="96480"/>
            </a:xfrm>
            <a:prstGeom prst="rect">
              <a:avLst/>
            </a:prstGeom>
            <a:solidFill>
              <a:srgbClr val="B5D8E1"/>
            </a:solidFill>
            <a:ln w="255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61" name="CustomShape 11"/>
          <p:cNvSpPr/>
          <p:nvPr/>
        </p:nvSpPr>
        <p:spPr>
          <a:xfrm>
            <a:off x="618480" y="3384000"/>
            <a:ext cx="6149520" cy="37472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4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Команда: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4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Жилка Данил Михайлович — лидер,воплощение идей проекта.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4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Павловская Виктория Дмитриевна — генератор идей, поиск информации. 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400" b="0" strike="noStrike" spc="-1">
                <a:solidFill>
                  <a:srgbClr val="1B1B1B"/>
                </a:solidFill>
                <a:latin typeface="Gilroy-Light"/>
                <a:ea typeface="Gilroy-Light"/>
              </a:rPr>
              <a:t>Сахарова Алина Александровна — просчёт рисков, анализ конкурентов. 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400" b="0" strike="noStrike" spc="-1">
              <a:latin typeface="Arial"/>
            </a:endParaRPr>
          </a:p>
        </p:txBody>
      </p:sp>
      <p:sp>
        <p:nvSpPr>
          <p:cNvPr id="62" name="CustomShape 12"/>
          <p:cNvSpPr/>
          <p:nvPr/>
        </p:nvSpPr>
        <p:spPr>
          <a:xfrm>
            <a:off x="523800" y="1232280"/>
            <a:ext cx="8185194" cy="123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" sz="2400" b="1" strike="noStrike" spc="-1" dirty="0">
                <a:solidFill>
                  <a:srgbClr val="000000"/>
                </a:solidFill>
                <a:latin typeface="Gilroy-Light"/>
                <a:ea typeface="PT Sans"/>
              </a:rPr>
              <a:t>Цель: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" sz="2400" b="0" strike="noStrike" spc="-1" dirty="0">
                <a:solidFill>
                  <a:srgbClr val="000000"/>
                </a:solidFill>
                <a:latin typeface="Gilroy-Light"/>
                <a:ea typeface="PT Sans"/>
              </a:rPr>
              <a:t>- изучить технологию </a:t>
            </a:r>
            <a:r>
              <a:rPr lang="ru-RU" sz="2400" b="0" strike="noStrike" spc="-1" dirty="0">
                <a:solidFill>
                  <a:srgbClr val="000000"/>
                </a:solidFill>
                <a:latin typeface="Gilroy-Light"/>
                <a:ea typeface="PT Sans"/>
              </a:rPr>
              <a:t>создания решеточных газонов;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" sz="2400" b="0" strike="noStrike" spc="-1" dirty="0">
                <a:solidFill>
                  <a:srgbClr val="000000"/>
                </a:solidFill>
                <a:latin typeface="Gilroy-Light"/>
                <a:ea typeface="PT Sans"/>
              </a:rPr>
              <a:t>- ознакомиться с ассортиментом растений, </a:t>
            </a:r>
            <a:r>
              <a:rPr lang="ru-RU" sz="2400" b="0" strike="noStrike" spc="-1" dirty="0">
                <a:solidFill>
                  <a:srgbClr val="000000"/>
                </a:solidFill>
                <a:latin typeface="Gilroy-Light"/>
                <a:ea typeface="PT Sans"/>
              </a:rPr>
              <a:t>технологией создания решеточных газонов</a:t>
            </a:r>
            <a:r>
              <a:rPr lang="ru" sz="2400" b="0" strike="noStrike" spc="-1" dirty="0">
                <a:solidFill>
                  <a:srgbClr val="000000"/>
                </a:solidFill>
                <a:latin typeface="Gilroy-Light"/>
                <a:ea typeface="PT Sans"/>
              </a:rPr>
              <a:t> и подобрать наилучшие решения;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" sz="2400" b="0" strike="noStrike" spc="-1" dirty="0">
                <a:solidFill>
                  <a:srgbClr val="000000"/>
                </a:solidFill>
                <a:latin typeface="Gilroy-Light"/>
                <a:ea typeface="PT Sans"/>
              </a:rPr>
              <a:t>- </a:t>
            </a:r>
            <a:r>
              <a:rPr lang="ru" sz="2400" b="0" strike="noStrike" spc="-1">
                <a:solidFill>
                  <a:srgbClr val="000000"/>
                </a:solidFill>
                <a:latin typeface="Gilroy-Light"/>
                <a:ea typeface="PT Sans"/>
              </a:rPr>
              <a:t>просчитать риски.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3093</TotalTime>
  <Words>174</Words>
  <Application>Microsoft Office PowerPoint</Application>
  <PresentationFormat>Широкоэкранный</PresentationFormat>
  <Paragraphs>26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Arial</vt:lpstr>
      <vt:lpstr>Gilroy-Bold</vt:lpstr>
      <vt:lpstr>Gilroy-ExtraBold</vt:lpstr>
      <vt:lpstr>Gilroy-Light</vt:lpstr>
      <vt:lpstr>Symbol</vt:lpstr>
      <vt:lpstr>Wingdings</vt:lpstr>
      <vt:lpstr>Office Theme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dc:description/>
  <cp:lastModifiedBy>Павловская Виктория Дмитриевна</cp:lastModifiedBy>
  <cp:revision>33</cp:revision>
  <dcterms:modified xsi:type="dcterms:W3CDTF">2023-11-14T05:27:00Z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</vt:i4>
  </property>
</Properties>
</file>