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5143500" cx="9144000"/>
  <p:notesSz cx="9928225" cy="1435735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032">
          <p15:clr>
            <a:srgbClr val="A4A3A4"/>
          </p15:clr>
        </p15:guide>
        <p15:guide id="2" orient="horz" pos="3024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3" roundtripDataSignature="AMtx7mgu/ZmwZ0URgTnksS22Z/0tqdx02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9346EB4-C022-4C72-BB3B-87384EF1C870}">
  <a:tblStyle styleId="{19346EB4-C022-4C72-BB3B-87384EF1C870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0EB47315-4BF9-42F2-AA48-7CC7CB910E14}" styleName="Table_1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032"/>
        <p:guide pos="3024" orient="horz"/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1" name="Google Shape;81;p1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9ee68caead_0_31:notes"/>
          <p:cNvSpPr/>
          <p:nvPr>
            <p:ph idx="2" type="sldImg"/>
          </p:nvPr>
        </p:nvSpPr>
        <p:spPr>
          <a:xfrm>
            <a:off x="179388" y="1076325"/>
            <a:ext cx="9570900" cy="5384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g19ee68caead_0_31:notes"/>
          <p:cNvSpPr txBox="1"/>
          <p:nvPr>
            <p:ph idx="1" type="body"/>
          </p:nvPr>
        </p:nvSpPr>
        <p:spPr>
          <a:xfrm>
            <a:off x="992823" y="6819741"/>
            <a:ext cx="7942500" cy="6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0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0" name="Google Shape;100;p10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8" name="Google Shape;108;p2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3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3" name="Google Shape;123;p4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0" name="Google Shape;130;p5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p6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" name="Google Shape;144;p7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1" name="Google Shape;151;p8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8" name="Google Shape;158;p9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a2f5b74e99_0_17:notes"/>
          <p:cNvSpPr txBox="1"/>
          <p:nvPr>
            <p:ph idx="1" type="body"/>
          </p:nvPr>
        </p:nvSpPr>
        <p:spPr>
          <a:xfrm>
            <a:off x="992823" y="6819741"/>
            <a:ext cx="7942500" cy="6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g1a2f5b74e99_0_17:notes"/>
          <p:cNvSpPr/>
          <p:nvPr>
            <p:ph idx="2" type="sldImg"/>
          </p:nvPr>
        </p:nvSpPr>
        <p:spPr>
          <a:xfrm>
            <a:off x="179388" y="1076325"/>
            <a:ext cx="9570900" cy="5384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a3178181f1_0_3:notes"/>
          <p:cNvSpPr txBox="1"/>
          <p:nvPr>
            <p:ph idx="1" type="body"/>
          </p:nvPr>
        </p:nvSpPr>
        <p:spPr>
          <a:xfrm>
            <a:off x="992823" y="6819741"/>
            <a:ext cx="7942500" cy="6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7" name="Google Shape;177;g1a3178181f1_0_3:notes"/>
          <p:cNvSpPr/>
          <p:nvPr>
            <p:ph idx="2" type="sldImg"/>
          </p:nvPr>
        </p:nvSpPr>
        <p:spPr>
          <a:xfrm>
            <a:off x="179388" y="1076325"/>
            <a:ext cx="9570900" cy="5384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a3178181f1_0_11:notes"/>
          <p:cNvSpPr txBox="1"/>
          <p:nvPr>
            <p:ph idx="1" type="body"/>
          </p:nvPr>
        </p:nvSpPr>
        <p:spPr>
          <a:xfrm>
            <a:off x="992823" y="6819741"/>
            <a:ext cx="7942500" cy="6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5" name="Google Shape;185;g1a3178181f1_0_11:notes"/>
          <p:cNvSpPr/>
          <p:nvPr>
            <p:ph idx="2" type="sldImg"/>
          </p:nvPr>
        </p:nvSpPr>
        <p:spPr>
          <a:xfrm>
            <a:off x="179388" y="1076325"/>
            <a:ext cx="9570900" cy="5384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a2f5b74e99_0_0:notes"/>
          <p:cNvSpPr/>
          <p:nvPr>
            <p:ph idx="2" type="sldImg"/>
          </p:nvPr>
        </p:nvSpPr>
        <p:spPr>
          <a:xfrm>
            <a:off x="179388" y="1076325"/>
            <a:ext cx="9570900" cy="5384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1a2f5b74e99_0_0:notes"/>
          <p:cNvSpPr txBox="1"/>
          <p:nvPr>
            <p:ph idx="1" type="body"/>
          </p:nvPr>
        </p:nvSpPr>
        <p:spPr>
          <a:xfrm>
            <a:off x="992823" y="6819741"/>
            <a:ext cx="7942500" cy="6460800"/>
          </a:xfrm>
          <a:prstGeom prst="rect">
            <a:avLst/>
          </a:prstGeom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2:notes"/>
          <p:cNvSpPr txBox="1"/>
          <p:nvPr>
            <p:ph idx="1" type="body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anchorCtr="0" anchor="t" bIns="138725" lIns="138725" spcFirstLastPara="1" rIns="138725" wrap="square" tIns="138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12:notes"/>
          <p:cNvSpPr/>
          <p:nvPr>
            <p:ph idx="2" type="sldImg"/>
          </p:nvPr>
        </p:nvSpPr>
        <p:spPr>
          <a:xfrm>
            <a:off x="179388" y="1076325"/>
            <a:ext cx="9571037" cy="538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 2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17"/>
          <p:cNvPicPr preferRelativeResize="0"/>
          <p:nvPr/>
        </p:nvPicPr>
        <p:blipFill rotWithShape="1">
          <a:blip r:embed="rId2">
            <a:alphaModFix/>
          </a:blip>
          <a:srcRect b="4329" l="0" r="2179" t="1752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17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557" cy="79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7"/>
          <p:cNvSpPr txBox="1"/>
          <p:nvPr>
            <p:ph type="title"/>
          </p:nvPr>
        </p:nvSpPr>
        <p:spPr>
          <a:xfrm>
            <a:off x="311700" y="154338"/>
            <a:ext cx="6484885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17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17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18" name="Google Shape;1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 3">
    <p:bg>
      <p:bgPr>
        <a:solidFill>
          <a:schemeClr val="l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54" y="-157227"/>
            <a:ext cx="1278078" cy="1827827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8"/>
          <p:cNvSpPr txBox="1"/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24" name="Google Shape;2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15"/>
          <p:cNvPicPr preferRelativeResize="0"/>
          <p:nvPr/>
        </p:nvPicPr>
        <p:blipFill rotWithShape="1">
          <a:blip r:embed="rId2">
            <a:alphaModFix/>
          </a:blip>
          <a:srcRect b="-2370" l="0" r="2179" t="1752"/>
          <a:stretch/>
        </p:blipFill>
        <p:spPr>
          <a:xfrm rot="10800000">
            <a:off x="-1" y="184710"/>
            <a:ext cx="3370997" cy="4958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1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7593269" y="4217807"/>
            <a:ext cx="1422664" cy="863628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15"/>
          <p:cNvSpPr txBox="1"/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1" name="Google Shape;3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6"/>
          <p:cNvSpPr txBox="1"/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6" name="Google Shape;3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0" name="Google Shape;40;p1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1" name="Google Shape;4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2" name="Google Shape;42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" name="Google Shape;4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6" name="Google Shape;46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9pPr>
          </a:lstStyle>
          <a:p/>
        </p:txBody>
      </p:sp>
      <p:sp>
        <p:nvSpPr>
          <p:cNvPr id="49" name="Google Shape;49;p2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100"/>
            </a:lvl1pPr>
            <a:lvl2pPr indent="-304800" lvl="1" marL="914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9pPr>
          </a:lstStyle>
          <a:p/>
        </p:txBody>
      </p:sp>
      <p:sp>
        <p:nvSpPr>
          <p:cNvPr id="54" name="Google Shape;5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5" name="Google Shape;55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81600" lIns="81600" spcFirstLastPara="1" rIns="81600" wrap="square" tIns="8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2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58300" lIns="58300" spcFirstLastPara="1" rIns="58300" wrap="square" tIns="583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9pPr>
          </a:lstStyle>
          <a:p/>
        </p:txBody>
      </p:sp>
      <p:sp>
        <p:nvSpPr>
          <p:cNvPr id="59" name="Google Shape;59;p2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9pPr>
          </a:lstStyle>
          <a:p/>
        </p:txBody>
      </p:sp>
      <p:sp>
        <p:nvSpPr>
          <p:cNvPr id="60" name="Google Shape;60;p2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62" name="Google Shape;62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5" name="Google Shape;65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66" name="Google Shape;66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58300" lIns="58300" spcFirstLastPara="1" rIns="58300" wrap="square" tIns="583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9pPr>
          </a:lstStyle>
          <a:p>
            <a:r>
              <a:t>xx%</a:t>
            </a:r>
          </a:p>
        </p:txBody>
      </p:sp>
      <p:sp>
        <p:nvSpPr>
          <p:cNvPr id="69" name="Google Shape;69;p2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71" name="Google Shape;71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6"/>
          <p:cNvSpPr txBox="1"/>
          <p:nvPr>
            <p:ph type="title"/>
          </p:nvPr>
        </p:nvSpPr>
        <p:spPr>
          <a:xfrm>
            <a:off x="623888" y="1282307"/>
            <a:ext cx="7886700" cy="2139555"/>
          </a:xfrm>
          <a:prstGeom prst="rect">
            <a:avLst/>
          </a:prstGeom>
          <a:noFill/>
          <a:ln>
            <a:noFill/>
          </a:ln>
        </p:spPr>
        <p:txBody>
          <a:bodyPr anchorCtr="0" anchor="b" bIns="16400" lIns="32850" spcFirstLastPara="1" rIns="32850" wrap="square" tIns="164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  <a:defRPr sz="3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4" name="Google Shape;74;p26"/>
          <p:cNvSpPr txBox="1"/>
          <p:nvPr>
            <p:ph idx="1" type="body"/>
          </p:nvPr>
        </p:nvSpPr>
        <p:spPr>
          <a:xfrm>
            <a:off x="623888" y="3442103"/>
            <a:ext cx="7886700" cy="1125141"/>
          </a:xfrm>
          <a:prstGeom prst="rect">
            <a:avLst/>
          </a:prstGeom>
          <a:noFill/>
          <a:ln>
            <a:noFill/>
          </a:ln>
        </p:spPr>
        <p:txBody>
          <a:bodyPr anchorCtr="0" anchor="t" bIns="16400" lIns="32850" spcFirstLastPara="1" rIns="32850" wrap="square" tIns="164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5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2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26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6400" lIns="32850" spcFirstLastPara="1" rIns="32850" wrap="square" tIns="16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26"/>
          <p:cNvSpPr txBox="1"/>
          <p:nvPr>
            <p:ph idx="11" type="ftr"/>
          </p:nvPr>
        </p:nvSpPr>
        <p:spPr>
          <a:xfrm>
            <a:off x="3028950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6400" lIns="32850" spcFirstLastPara="1" rIns="32850" wrap="square" tIns="164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2" type="sldNum"/>
          </p:nvPr>
        </p:nvSpPr>
        <p:spPr>
          <a:xfrm>
            <a:off x="64579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6400" lIns="32850" spcFirstLastPara="1" rIns="32850" wrap="square" tIns="16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78" name="Google Shape;78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311700" y="181722"/>
            <a:ext cx="6754618" cy="333043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1" type="ftr"/>
          </p:nvPr>
        </p:nvSpPr>
        <p:spPr>
          <a:xfrm>
            <a:off x="3028724" y="4767603"/>
            <a:ext cx="308655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2" type="sldNum"/>
          </p:nvPr>
        </p:nvSpPr>
        <p:spPr>
          <a:xfrm>
            <a:off x="6774220" y="4767603"/>
            <a:ext cx="205808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2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5.png"/><Relationship Id="rId8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:\-=Tanya=-\2035 Работа\Презентация Архипелаг\Шаблоны презентаций Архипелаг\Presentation\Шаблон_Архипелаг_16х9-01.jpg" id="83" name="Google Shape;8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62919" y="372894"/>
            <a:ext cx="617524" cy="4579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85" name="Google Shape;8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9541" y="374642"/>
            <a:ext cx="904591" cy="44763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539548" y="830890"/>
            <a:ext cx="3700500" cy="7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50" lIns="0" spcFirstLastPara="1" rIns="51525" wrap="square" tIns="257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None/>
            </a:pPr>
            <a:br>
              <a:rPr b="1" i="0" lang="ru-RU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ru-RU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Мобильное приложение “Кампус ГУУ”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85248" y="4312610"/>
            <a:ext cx="964406" cy="387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602493" y="4324618"/>
            <a:ext cx="1033625" cy="351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50043" y="4301947"/>
            <a:ext cx="1320269" cy="418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91525" y="4054000"/>
            <a:ext cx="798500" cy="79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9ee68caead_0_31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/>
              <a:t>О нас</a:t>
            </a:r>
            <a:endParaRPr b="1"/>
          </a:p>
        </p:txBody>
      </p:sp>
      <p:sp>
        <p:nvSpPr>
          <p:cNvPr id="96" name="Google Shape;96;g19ee68caead_0_31"/>
          <p:cNvSpPr txBox="1"/>
          <p:nvPr>
            <p:ph idx="1" type="body"/>
          </p:nvPr>
        </p:nvSpPr>
        <p:spPr>
          <a:xfrm>
            <a:off x="311700" y="681482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9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Компания по аутсорсингу проектных менеджеров поможет другим компаниям разработать общий план проекта и поэтапно подготовить его к реализации при управлении подрядчиками.</a:t>
            </a:r>
            <a:endParaRPr sz="19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just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1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Наша команда направлена на развитие организаций, которым может разработать и внедрить в систему компании новые инструменты для достижения стратегических целей. </a:t>
            </a:r>
            <a:endParaRPr sz="19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just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rPr lang="ru-RU" sz="19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Кейс: Мобильное приложение личного кабинета студента и преподавателя с удобными сервисами и функционалом </a:t>
            </a:r>
            <a:endParaRPr sz="19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rPr lang="ru-RU" sz="19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Технологическое направление:</a:t>
            </a:r>
            <a:endParaRPr sz="19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9250" lvl="0" marL="45720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Clr>
                <a:srgbClr val="9900FF"/>
              </a:buClr>
              <a:buSzPts val="1900"/>
              <a:buFont typeface="Impact"/>
              <a:buChar char="➢"/>
            </a:pPr>
            <a:r>
              <a:rPr lang="ru-RU" sz="19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Рынок НТИ - Технет</a:t>
            </a:r>
            <a:endParaRPr sz="19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9250" lvl="0" marL="45720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900"/>
              <a:buFont typeface="Impact"/>
              <a:buChar char="➢"/>
            </a:pPr>
            <a:r>
              <a:rPr lang="ru-RU" sz="19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Аутсорсинг проектного менеджера</a:t>
            </a:r>
            <a:endParaRPr sz="19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just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7" name="Google Shape;97;g19ee68caead_0_31"/>
          <p:cNvSpPr txBox="1"/>
          <p:nvPr>
            <p:ph idx="12" type="sldNum"/>
          </p:nvPr>
        </p:nvSpPr>
        <p:spPr>
          <a:xfrm>
            <a:off x="8117013" y="4869477"/>
            <a:ext cx="790200" cy="11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0"/>
          <p:cNvSpPr txBox="1"/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/>
              <a:t>Команда</a:t>
            </a:r>
            <a:endParaRPr/>
          </a:p>
        </p:txBody>
      </p: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06134" lvl="0" marL="40817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/>
              <a:t>ключевые члены ваше команды (CEO, CTO и СMO), опыт и компетенции;</a:t>
            </a:r>
            <a:endParaRPr/>
          </a:p>
          <a:p>
            <a:pPr indent="-191834" lvl="0" marL="40817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05" name="Google Shape;105;p10"/>
          <p:cNvPicPr preferRelativeResize="0"/>
          <p:nvPr/>
        </p:nvPicPr>
        <p:blipFill rotWithShape="1">
          <a:blip r:embed="rId3">
            <a:alphaModFix/>
          </a:blip>
          <a:srcRect b="0" l="0" r="0" t="1555"/>
          <a:stretch/>
        </p:blipFill>
        <p:spPr>
          <a:xfrm>
            <a:off x="18975" y="0"/>
            <a:ext cx="910605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"/>
          <p:cNvSpPr txBox="1"/>
          <p:nvPr>
            <p:ph type="title"/>
          </p:nvPr>
        </p:nvSpPr>
        <p:spPr>
          <a:xfrm>
            <a:off x="311700" y="154338"/>
            <a:ext cx="629314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/>
              <a:t>Актуальность проекта</a:t>
            </a:r>
            <a:endParaRPr/>
          </a:p>
        </p:txBody>
      </p:sp>
      <p:sp>
        <p:nvSpPr>
          <p:cNvPr id="111" name="Google Shape;111;p2"/>
          <p:cNvSpPr txBox="1"/>
          <p:nvPr>
            <p:ph idx="1" type="body"/>
          </p:nvPr>
        </p:nvSpPr>
        <p:spPr>
          <a:xfrm>
            <a:off x="959400" y="1197625"/>
            <a:ext cx="74487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just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1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Наша команда предлагает проект по созданию мобильного приложения, которое ускорит взаимодействие студентов и преподавателей, упростит доступ к информации, а также объединит все информационные источники в одном месте.</a:t>
            </a:r>
            <a:endParaRPr sz="34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12" name="Google Shape;112;p2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3" name="Google Shape;113;p2"/>
          <p:cNvSpPr txBox="1"/>
          <p:nvPr/>
        </p:nvSpPr>
        <p:spPr>
          <a:xfrm>
            <a:off x="7440246" y="312615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"/>
          <p:cNvSpPr txBox="1"/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/>
              <a:t>Целевая аудитория</a:t>
            </a:r>
            <a:endParaRPr/>
          </a:p>
        </p:txBody>
      </p:sp>
      <p:sp>
        <p:nvSpPr>
          <p:cNvPr id="119" name="Google Shape;119;p3"/>
          <p:cNvSpPr txBox="1"/>
          <p:nvPr>
            <p:ph idx="1" type="body"/>
          </p:nvPr>
        </p:nvSpPr>
        <p:spPr>
          <a:xfrm>
            <a:off x="311700" y="17271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412750" lvl="0" marL="45720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9900FF"/>
              </a:buClr>
              <a:buSzPts val="2900"/>
              <a:buFont typeface="Impact"/>
              <a:buChar char="●"/>
            </a:pPr>
            <a:r>
              <a:rPr lang="ru-RU" sz="22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Студенты ГУУ</a:t>
            </a:r>
            <a:endParaRPr sz="22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41275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2900"/>
              <a:buFont typeface="Impact"/>
              <a:buChar char="●"/>
            </a:pPr>
            <a:r>
              <a:rPr lang="ru-RU" sz="22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Преподаватели ГУУ</a:t>
            </a:r>
            <a:endParaRPr sz="22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41275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2900"/>
              <a:buFont typeface="Impact"/>
              <a:buChar char="●"/>
            </a:pPr>
            <a:r>
              <a:rPr lang="ru-RU" sz="22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Сотрудники ГУУ </a:t>
            </a:r>
            <a:endParaRPr sz="22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102044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20" name="Google Shape;120;p3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"/>
          <p:cNvSpPr txBox="1"/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/>
              <a:t>Проблема</a:t>
            </a:r>
            <a:endParaRPr/>
          </a:p>
        </p:txBody>
      </p:sp>
      <p:sp>
        <p:nvSpPr>
          <p:cNvPr id="126" name="Google Shape;126;p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-RU" sz="21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(1)</a:t>
            </a:r>
            <a:r>
              <a:rPr lang="ru-RU" sz="17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 	</a:t>
            </a:r>
            <a:r>
              <a:rPr lang="ru-RU" sz="21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Долгое ожидание ответа преподавателя/студента</a:t>
            </a:r>
            <a:endParaRPr sz="21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-RU" sz="21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(2)</a:t>
            </a:r>
            <a:r>
              <a:rPr lang="ru-RU" sz="17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 	</a:t>
            </a:r>
            <a:r>
              <a:rPr lang="ru-RU" sz="21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Отсутствие уведомлений о наличии новых сообщений;</a:t>
            </a:r>
            <a:endParaRPr sz="21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-RU" sz="21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(3)</a:t>
            </a:r>
            <a:r>
              <a:rPr lang="ru-RU" sz="17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 	</a:t>
            </a:r>
            <a:r>
              <a:rPr lang="ru-RU" sz="21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Неудобный и долгий вход в ЛК;</a:t>
            </a:r>
            <a:endParaRPr sz="21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-RU" sz="21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(4)</a:t>
            </a:r>
            <a:r>
              <a:rPr lang="ru-RU" sz="17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 	</a:t>
            </a:r>
            <a:r>
              <a:rPr lang="ru-RU" sz="21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Нехватка оперативной осведомленности студентов и преподавателей об изменениях в учебном плане, расписании</a:t>
            </a:r>
            <a:endParaRPr sz="21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-RU" sz="21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(5) Отсутствие удобного формата расписания занятий и сессий</a:t>
            </a:r>
            <a:endParaRPr sz="21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102044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27" name="Google Shape;127;p4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"/>
          <p:cNvSpPr txBox="1"/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/>
              <a:t>Решение</a:t>
            </a:r>
            <a:endParaRPr/>
          </a:p>
        </p:txBody>
      </p:sp>
      <p:sp>
        <p:nvSpPr>
          <p:cNvPr id="133" name="Google Shape;133;p5"/>
          <p:cNvSpPr txBox="1"/>
          <p:nvPr>
            <p:ph idx="1" type="body"/>
          </p:nvPr>
        </p:nvSpPr>
        <p:spPr>
          <a:xfrm>
            <a:off x="231750" y="1453082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-RU" sz="28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Разработка и внедрение мобильного приложения для студентов и преподавателей ГУУ.</a:t>
            </a:r>
            <a:endParaRPr sz="28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102044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34" name="Google Shape;134;p5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"/>
          <p:cNvSpPr txBox="1"/>
          <p:nvPr>
            <p:ph type="title"/>
          </p:nvPr>
        </p:nvSpPr>
        <p:spPr>
          <a:xfrm>
            <a:off x="311700" y="154338"/>
            <a:ext cx="6484885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/>
              <a:t>Ценность, ценностное предложение</a:t>
            </a:r>
            <a:endParaRPr/>
          </a:p>
        </p:txBody>
      </p:sp>
      <p:sp>
        <p:nvSpPr>
          <p:cNvPr id="140" name="Google Shape;140;p6"/>
          <p:cNvSpPr txBox="1"/>
          <p:nvPr>
            <p:ph idx="1" type="body"/>
          </p:nvPr>
        </p:nvSpPr>
        <p:spPr>
          <a:xfrm>
            <a:off x="0" y="801400"/>
            <a:ext cx="9144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81000" lvl="0" marL="45720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9900FF"/>
              </a:buClr>
              <a:buSzPts val="2400"/>
              <a:buChar char="➔"/>
            </a:pPr>
            <a:r>
              <a:rPr lang="ru-RU" sz="17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Упрощенная, компактная и понятная версия личного кабинета для студентов и сотрудников ГУУ.</a:t>
            </a:r>
            <a:endParaRPr sz="17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4234" lvl="0" marL="408179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2400"/>
              <a:buFont typeface="Impact"/>
              <a:buChar char="➔"/>
            </a:pPr>
            <a:r>
              <a:rPr lang="ru-RU" sz="17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Уведомления о новых сообщениях от преподавателей и электронного деканата на устройстве.</a:t>
            </a:r>
            <a:endParaRPr sz="17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4234" lvl="0" marL="408179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2400"/>
              <a:buFont typeface="Impact"/>
              <a:buChar char="➔"/>
            </a:pPr>
            <a:r>
              <a:rPr lang="ru-RU" sz="17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Лаконичное расписание для каждого пользователя с доступными заметками для записи заданий и прикрепленными файлами от преподавателей.</a:t>
            </a:r>
            <a:endParaRPr sz="17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4234" lvl="0" marL="408179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2400"/>
              <a:buFont typeface="Impact"/>
              <a:buChar char="➔"/>
            </a:pPr>
            <a:r>
              <a:rPr lang="ru-RU" sz="17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Разделение новостных источников и важных бесед.</a:t>
            </a:r>
            <a:endParaRPr sz="17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102044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900"/>
          </a:p>
        </p:txBody>
      </p:sp>
      <p:sp>
        <p:nvSpPr>
          <p:cNvPr id="141" name="Google Shape;141;p6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"/>
          <p:cNvSpPr txBox="1"/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/>
              <a:t> Содержание приложения</a:t>
            </a:r>
            <a:endParaRPr/>
          </a:p>
        </p:txBody>
      </p:sp>
      <p:sp>
        <p:nvSpPr>
          <p:cNvPr id="147" name="Google Shape;147;p7"/>
          <p:cNvSpPr txBox="1"/>
          <p:nvPr>
            <p:ph idx="1" type="body"/>
          </p:nvPr>
        </p:nvSpPr>
        <p:spPr>
          <a:xfrm>
            <a:off x="245075" y="572099"/>
            <a:ext cx="8520600" cy="3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49250" lvl="0" marL="457200" marR="25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900"/>
              <a:buFont typeface="Impact"/>
              <a:buChar char="●"/>
            </a:pPr>
            <a:r>
              <a:rPr lang="ru-RU" sz="15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Электронный дневник и электронные списки для преподавателей, </a:t>
            </a:r>
            <a:endParaRPr sz="15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9250" lvl="0" marL="457200" marR="25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900"/>
              <a:buFont typeface="Impact"/>
              <a:buChar char="●"/>
            </a:pPr>
            <a:r>
              <a:rPr lang="ru-RU" sz="15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Рейтинг и отзывы о преподавателях и студентах</a:t>
            </a:r>
            <a:endParaRPr sz="15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9250" lvl="0" marL="457200" marR="25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900"/>
              <a:buFont typeface="Impact"/>
              <a:buChar char="●"/>
            </a:pPr>
            <a:r>
              <a:rPr lang="ru-RU" sz="15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Новости и анонсы.</a:t>
            </a:r>
            <a:endParaRPr sz="15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9250" lvl="0" marL="457200" marR="25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900"/>
              <a:buFont typeface="Impact"/>
              <a:buChar char="●"/>
            </a:pPr>
            <a:r>
              <a:rPr lang="ru-RU" sz="15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Упрощенная, компактная и понятная версия личного кабинета для студентов и сотрудников ГУУ.</a:t>
            </a:r>
            <a:endParaRPr sz="15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9250" lvl="0" marL="457200" marR="25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900"/>
              <a:buFont typeface="Impact"/>
              <a:buChar char="●"/>
            </a:pPr>
            <a:r>
              <a:rPr lang="ru-RU" sz="15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Удобный список чатов с сохраненными вложениями и возможностью создания новых бесед для связи группы с преподавателем без нужды давать личный номер</a:t>
            </a:r>
            <a:endParaRPr sz="15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9250" lvl="0" marL="457200" marR="25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900"/>
              <a:buChar char="●"/>
            </a:pPr>
            <a:r>
              <a:rPr lang="ru-RU" sz="15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Оптимизация связи первокурсников и кураторов, научных руководителей и выпускников</a:t>
            </a:r>
            <a:endParaRPr sz="15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9250" lvl="0" marL="457200" marR="25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900"/>
              <a:buFont typeface="Impact"/>
              <a:buChar char="●"/>
            </a:pPr>
            <a:r>
              <a:rPr lang="ru-RU" sz="15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Разделение новостных источников и важных бесед.</a:t>
            </a:r>
            <a:endParaRPr sz="15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9250" lvl="0" marL="457200" marR="25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900"/>
              <a:buFont typeface="Impact"/>
              <a:buChar char="●"/>
            </a:pPr>
            <a:r>
              <a:rPr lang="ru-RU" sz="15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Уведомления от приложения о новых сообщениях с возможностью их отключения.</a:t>
            </a:r>
            <a:endParaRPr sz="15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9250" lvl="0" marL="457200" marR="25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900"/>
              <a:buFont typeface="Impact"/>
              <a:buChar char="●"/>
            </a:pPr>
            <a:r>
              <a:rPr lang="ru-RU" sz="15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Лаконичное расписание для каждого пользователя с доступными заметками для записи заданий и прикрепленными файлами от преподавателей.</a:t>
            </a:r>
            <a:endParaRPr sz="15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12484" lvl="0" marL="40817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900"/>
              <a:buFont typeface="Impact"/>
              <a:buChar char="●"/>
            </a:pPr>
            <a:r>
              <a:rPr lang="ru-RU" sz="15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Путеводитель по территории ГУУ с названием каждого корпуса и возможностью нахождения нужного кабинета.</a:t>
            </a:r>
            <a:endParaRPr sz="19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191834" lvl="0" marL="40817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48" name="Google Shape;148;p7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"/>
          <p:cNvSpPr txBox="1"/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2800"/>
              <a:buNone/>
            </a:pPr>
            <a:r>
              <a:rPr b="1" lang="ru-RU"/>
              <a:t>Социальный эффект</a:t>
            </a:r>
            <a:endParaRPr b="1" sz="1800"/>
          </a:p>
        </p:txBody>
      </p:sp>
      <p:sp>
        <p:nvSpPr>
          <p:cNvPr id="154" name="Google Shape;154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-RU" sz="20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1.Быстрое взаимодействие между студентами и преподавателями, благодаря уведомлениям</a:t>
            </a:r>
            <a:endParaRPr sz="20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-RU" sz="20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2.Удобное в использовании приложение, что позволяет в любом месте и в любое время быть на связи</a:t>
            </a:r>
            <a:endParaRPr sz="20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-RU" sz="20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3.Все новостные источники и материалы находятся в одном месте. </a:t>
            </a:r>
            <a:endParaRPr sz="2000">
              <a:solidFill>
                <a:srgbClr val="9900FF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191834" lvl="0" marL="40817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55" name="Google Shape;155;p8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"/>
          <p:cNvSpPr txBox="1"/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/>
              <a:t>Текущие результаты</a:t>
            </a:r>
            <a:endParaRPr/>
          </a:p>
        </p:txBody>
      </p:sp>
      <p:sp>
        <p:nvSpPr>
          <p:cNvPr id="161" name="Google Shape;161;p9"/>
          <p:cNvSpPr txBox="1"/>
          <p:nvPr>
            <p:ph idx="12" type="sldNum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62" name="Google Shape;16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6675" y="1444763"/>
            <a:ext cx="3412600" cy="2721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275" y="1444772"/>
            <a:ext cx="3412600" cy="2786236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9"/>
          <p:cNvSpPr txBox="1"/>
          <p:nvPr/>
        </p:nvSpPr>
        <p:spPr>
          <a:xfrm>
            <a:off x="442275" y="1103413"/>
            <a:ext cx="583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Преподаватели:</a:t>
            </a:r>
            <a:endParaRPr/>
          </a:p>
        </p:txBody>
      </p:sp>
      <p:sp>
        <p:nvSpPr>
          <p:cNvPr id="165" name="Google Shape;165;p9"/>
          <p:cNvSpPr txBox="1"/>
          <p:nvPr/>
        </p:nvSpPr>
        <p:spPr>
          <a:xfrm>
            <a:off x="4766050" y="1103413"/>
            <a:ext cx="4141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Студенты:</a:t>
            </a:r>
            <a:endParaRPr/>
          </a:p>
        </p:txBody>
      </p:sp>
      <p:sp>
        <p:nvSpPr>
          <p:cNvPr id="166" name="Google Shape;166;p9"/>
          <p:cNvSpPr txBox="1"/>
          <p:nvPr/>
        </p:nvSpPr>
        <p:spPr>
          <a:xfrm>
            <a:off x="442275" y="703213"/>
            <a:ext cx="5832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Опрос:</a:t>
            </a:r>
            <a:endParaRPr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a2f5b74e99_0_17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/>
              <a:t>Текущие результаты</a:t>
            </a:r>
            <a:endParaRPr/>
          </a:p>
        </p:txBody>
      </p:sp>
      <p:sp>
        <p:nvSpPr>
          <p:cNvPr id="172" name="Google Shape;172;g1a2f5b74e99_0_17"/>
          <p:cNvSpPr txBox="1"/>
          <p:nvPr>
            <p:ph idx="12" type="sldNum"/>
          </p:nvPr>
        </p:nvSpPr>
        <p:spPr>
          <a:xfrm>
            <a:off x="8117013" y="4869477"/>
            <a:ext cx="790200" cy="11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73" name="Google Shape;173;g1a2f5b74e99_0_17"/>
          <p:cNvSpPr txBox="1"/>
          <p:nvPr/>
        </p:nvSpPr>
        <p:spPr>
          <a:xfrm>
            <a:off x="516375" y="546750"/>
            <a:ext cx="5832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Анализ конкурентов:</a:t>
            </a:r>
            <a:endParaRPr/>
          </a:p>
        </p:txBody>
      </p:sp>
      <p:graphicFrame>
        <p:nvGraphicFramePr>
          <p:cNvPr id="174" name="Google Shape;174;g1a2f5b74e99_0_17"/>
          <p:cNvGraphicFramePr/>
          <p:nvPr/>
        </p:nvGraphicFramePr>
        <p:xfrm>
          <a:off x="516375" y="1023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{19346EB4-C022-4C72-BB3B-87384EF1C870}</a:tableStyleId>
              </a:tblPr>
              <a:tblGrid>
                <a:gridCol w="1642750"/>
                <a:gridCol w="1634100"/>
                <a:gridCol w="1409300"/>
                <a:gridCol w="3148875"/>
              </a:tblGrid>
              <a:tr h="100000"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приложения </a:t>
                      </a:r>
                      <a:r>
                        <a:rPr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Функционал </a:t>
                      </a:r>
                      <a:r>
                        <a:rPr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Минусы </a:t>
                      </a:r>
                      <a:r>
                        <a:rPr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Плюсы </a:t>
                      </a:r>
                      <a:r>
                        <a:rPr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98400"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Расписание ВУЗов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 приложении показывается только расписание занятий.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 Расписание сразу для нескольких ВУЗов, но не для всех факультетов.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 Показывается название пары, преподаватель, время пары, кабинет. 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 Можно отдельно посмотреть расписание преподавателя.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 В графе пары можно сразу же добавить домашнее задание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4. Отдельный вход: преподаватель/студент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 Простой интерфейс 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50975"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Расписание ВШЭ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Показ расписания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1.Только расписание показывается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 Удобное деление расписания по неделям (сразу же прописана какая неделя)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 Удобный и яркий интерфейс.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 Можно отдельно посмотреть расписание других групп и преподавателя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a3178181f1_0_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/>
              <a:t>Текущие результаты</a:t>
            </a:r>
            <a:endParaRPr/>
          </a:p>
        </p:txBody>
      </p:sp>
      <p:sp>
        <p:nvSpPr>
          <p:cNvPr id="180" name="Google Shape;180;g1a3178181f1_0_3"/>
          <p:cNvSpPr txBox="1"/>
          <p:nvPr>
            <p:ph idx="12" type="sldNum"/>
          </p:nvPr>
        </p:nvSpPr>
        <p:spPr>
          <a:xfrm>
            <a:off x="8117013" y="4869477"/>
            <a:ext cx="790200" cy="11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81" name="Google Shape;181;g1a3178181f1_0_3"/>
          <p:cNvSpPr txBox="1"/>
          <p:nvPr/>
        </p:nvSpPr>
        <p:spPr>
          <a:xfrm>
            <a:off x="516375" y="546750"/>
            <a:ext cx="5832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Анализ конкурентов:</a:t>
            </a:r>
            <a:endParaRPr/>
          </a:p>
        </p:txBody>
      </p:sp>
      <p:graphicFrame>
        <p:nvGraphicFramePr>
          <p:cNvPr id="182" name="Google Shape;182;g1a3178181f1_0_3"/>
          <p:cNvGraphicFramePr/>
          <p:nvPr/>
        </p:nvGraphicFramePr>
        <p:xfrm>
          <a:off x="516375" y="1023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{19346EB4-C022-4C72-BB3B-87384EF1C870}</a:tableStyleId>
              </a:tblPr>
              <a:tblGrid>
                <a:gridCol w="1237750"/>
                <a:gridCol w="1401225"/>
                <a:gridCol w="2047175"/>
                <a:gridCol w="3148875"/>
              </a:tblGrid>
              <a:tr h="499125"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приложения </a:t>
                      </a:r>
                      <a:r>
                        <a:rPr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Функционал </a:t>
                      </a:r>
                      <a:r>
                        <a:rPr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Минусы </a:t>
                      </a:r>
                      <a:r>
                        <a:rPr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Плюсы </a:t>
                      </a:r>
                      <a:r>
                        <a:rPr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95225"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Университет им.С.Демиреля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Приложение университета, где показаны и отображены все необходимые моменты для активной студенческой жизни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 Можно скачивать работы других студентов, то есть нет никакой защиты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 По большей части просто новостной канал для студентов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 Нет взаимодействия с преподавателями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1.Приложение постоянно держит своих пользователей в курсе последних новостей, в частности, о грантах, конкурсах, семинарах и других событиях университета. 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 Также приложение содержит обновленную информацию об университете, факультетах, студенческих клубах, контактах, последних новостях и грядущих событиях, библиотеку с учебниками в формате e-pub, авторами которых являются преподаватели вуза. 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 Имеется вкладка “Как добраться”. На карте показан маршрут.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59625"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Университет в кармане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Приложение ориентировано только на студентов. 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 Имеет много тестов для самостоятельной подготовки, генераторов сочинений, поиск фрилансеров для выполнения задач и т.п. функции, нужные в основном для обмана системы образования.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 Содержит базу “вопрос-ответ”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a3178181f1_0_11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/>
              <a:t>Текущие результаты</a:t>
            </a:r>
            <a:endParaRPr/>
          </a:p>
        </p:txBody>
      </p:sp>
      <p:sp>
        <p:nvSpPr>
          <p:cNvPr id="188" name="Google Shape;188;g1a3178181f1_0_11"/>
          <p:cNvSpPr txBox="1"/>
          <p:nvPr>
            <p:ph idx="12" type="sldNum"/>
          </p:nvPr>
        </p:nvSpPr>
        <p:spPr>
          <a:xfrm>
            <a:off x="8117013" y="4869477"/>
            <a:ext cx="790200" cy="11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89" name="Google Shape;189;g1a3178181f1_0_11"/>
          <p:cNvSpPr txBox="1"/>
          <p:nvPr/>
        </p:nvSpPr>
        <p:spPr>
          <a:xfrm>
            <a:off x="516375" y="546750"/>
            <a:ext cx="5832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Анализ конкурентов:</a:t>
            </a:r>
            <a:endParaRPr/>
          </a:p>
        </p:txBody>
      </p:sp>
      <p:graphicFrame>
        <p:nvGraphicFramePr>
          <p:cNvPr id="190" name="Google Shape;190;g1a3178181f1_0_11"/>
          <p:cNvGraphicFramePr/>
          <p:nvPr/>
        </p:nvGraphicFramePr>
        <p:xfrm>
          <a:off x="516375" y="1023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{19346EB4-C022-4C72-BB3B-87384EF1C870}</a:tableStyleId>
              </a:tblPr>
              <a:tblGrid>
                <a:gridCol w="1642750"/>
                <a:gridCol w="1634100"/>
                <a:gridCol w="1409300"/>
                <a:gridCol w="3148875"/>
              </a:tblGrid>
              <a:tr h="504675"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приложения </a:t>
                      </a:r>
                      <a:r>
                        <a:rPr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Функционал </a:t>
                      </a:r>
                      <a:r>
                        <a:rPr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Минусы </a:t>
                      </a:r>
                      <a:r>
                        <a:rPr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Плюсы </a:t>
                      </a:r>
                      <a:r>
                        <a:rPr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94175"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Кампус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Приложение с расписанием занятий и рейтингом преподавателей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Чтобы зайти в раздел “Отзывы”, необходимо посмотреть рекламу.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2.Долгое обновление расписания в начале учебного семестра.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 Показывается название пары, преподаватель, время пары, кабинет, неделя.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 Можно отдельно посмотреть расписание преподавателя и других групп.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 Сразу несколько групп или преподавателей можно добавлять в “избранное”.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4. Содержит отзывы о преподавателях.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 Удобный интерфейс, есть возможность настройки внешнего вида приложения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a2f5b74e99_0_0"/>
          <p:cNvSpPr txBox="1"/>
          <p:nvPr>
            <p:ph type="title"/>
          </p:nvPr>
        </p:nvSpPr>
        <p:spPr>
          <a:xfrm>
            <a:off x="0" y="154338"/>
            <a:ext cx="8520600" cy="310500"/>
          </a:xfrm>
          <a:prstGeom prst="rect">
            <a:avLst/>
          </a:prstGeom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rgbClr val="9900FF"/>
                </a:solidFill>
                <a:latin typeface="Impact"/>
                <a:ea typeface="Impact"/>
                <a:cs typeface="Impact"/>
                <a:sym typeface="Impact"/>
              </a:rPr>
              <a:t>Подсчет чистой прибыли финансовой модели при реализации компании по аутсорсингу</a:t>
            </a:r>
            <a:endParaRPr/>
          </a:p>
        </p:txBody>
      </p:sp>
      <p:sp>
        <p:nvSpPr>
          <p:cNvPr id="196" name="Google Shape;196;g1a2f5b74e99_0_0"/>
          <p:cNvSpPr txBox="1"/>
          <p:nvPr>
            <p:ph idx="12" type="sldNum"/>
          </p:nvPr>
        </p:nvSpPr>
        <p:spPr>
          <a:xfrm>
            <a:off x="8128438" y="4740752"/>
            <a:ext cx="790200" cy="119700"/>
          </a:xfrm>
          <a:prstGeom prst="rect">
            <a:avLst/>
          </a:prstGeom>
        </p:spPr>
        <p:txBody>
          <a:bodyPr anchorCtr="0" anchor="ctr" bIns="29150" lIns="58300" spcFirstLastPara="1" rIns="58300" wrap="square" tIns="29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97" name="Google Shape;197;g1a2f5b74e99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892" y="3325372"/>
            <a:ext cx="7855325" cy="85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g1a2f5b74e99_0_0"/>
          <p:cNvSpPr txBox="1"/>
          <p:nvPr/>
        </p:nvSpPr>
        <p:spPr>
          <a:xfrm>
            <a:off x="4010813" y="2863425"/>
            <a:ext cx="146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1 год</a:t>
            </a:r>
            <a:endParaRPr/>
          </a:p>
        </p:txBody>
      </p:sp>
      <p:sp>
        <p:nvSpPr>
          <p:cNvPr id="199" name="Google Shape;199;g1a2f5b74e99_0_0"/>
          <p:cNvSpPr txBox="1"/>
          <p:nvPr/>
        </p:nvSpPr>
        <p:spPr>
          <a:xfrm>
            <a:off x="5540213" y="2863425"/>
            <a:ext cx="146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2</a:t>
            </a:r>
            <a:r>
              <a:rPr lang="ru-RU"/>
              <a:t> год</a:t>
            </a:r>
            <a:endParaRPr/>
          </a:p>
        </p:txBody>
      </p:sp>
      <p:sp>
        <p:nvSpPr>
          <p:cNvPr id="200" name="Google Shape;200;g1a2f5b74e99_0_0"/>
          <p:cNvSpPr txBox="1"/>
          <p:nvPr/>
        </p:nvSpPr>
        <p:spPr>
          <a:xfrm>
            <a:off x="7008413" y="2863425"/>
            <a:ext cx="146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3</a:t>
            </a:r>
            <a:r>
              <a:rPr lang="ru-RU"/>
              <a:t> год</a:t>
            </a:r>
            <a:endParaRPr/>
          </a:p>
        </p:txBody>
      </p:sp>
      <p:pic>
        <p:nvPicPr>
          <p:cNvPr id="201" name="Google Shape;201;g1a2f5b74e99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5888" y="917172"/>
            <a:ext cx="7812213" cy="14939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"/>
          <p:cNvSpPr txBox="1"/>
          <p:nvPr>
            <p:ph type="title"/>
          </p:nvPr>
        </p:nvSpPr>
        <p:spPr>
          <a:xfrm>
            <a:off x="72450" y="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 sz="1600"/>
              <a:t>Контакты</a:t>
            </a:r>
            <a:endParaRPr b="1" sz="1600"/>
          </a:p>
        </p:txBody>
      </p:sp>
      <p:sp>
        <p:nvSpPr>
          <p:cNvPr id="207" name="Google Shape;207;p12"/>
          <p:cNvSpPr txBox="1"/>
          <p:nvPr>
            <p:ph idx="1" type="body"/>
          </p:nvPr>
        </p:nvSpPr>
        <p:spPr>
          <a:xfrm>
            <a:off x="72450" y="900775"/>
            <a:ext cx="87627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39285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900">
              <a:solidFill>
                <a:srgbClr val="000000"/>
              </a:solidFill>
              <a:highlight>
                <a:srgbClr val="FFFFFF"/>
              </a:highlight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lnSpc>
                <a:spcPct val="139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rgbClr val="000000"/>
              </a:solidFill>
              <a:highlight>
                <a:srgbClr val="FFFFFF"/>
              </a:highlight>
              <a:latin typeface="Impact"/>
              <a:ea typeface="Impact"/>
              <a:cs typeface="Impact"/>
              <a:sym typeface="Impact"/>
            </a:endParaRPr>
          </a:p>
          <a:p>
            <a:pPr indent="-194558" lvl="0" marL="40817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0"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08" name="Google Shape;208;p12"/>
          <p:cNvSpPr txBox="1"/>
          <p:nvPr/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3C84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9" name="Google Shape;209;p12"/>
          <p:cNvGraphicFramePr/>
          <p:nvPr/>
        </p:nvGraphicFramePr>
        <p:xfrm>
          <a:off x="123013" y="572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{0EB47315-4BF9-42F2-AA48-7CC7CB910E14}</a:tableStyleId>
              </a:tblPr>
              <a:tblGrid>
                <a:gridCol w="1316425"/>
                <a:gridCol w="1762125"/>
                <a:gridCol w="1628775"/>
                <a:gridCol w="2305050"/>
                <a:gridCol w="1902400"/>
              </a:tblGrid>
              <a:tr h="326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Ф.И.О.</a:t>
                      </a:r>
                      <a:endParaRPr sz="1000" u="none" cap="none" strike="noStrike"/>
                    </a:p>
                  </a:txBody>
                  <a:tcPr marT="91425" marB="91425" marR="73025" marL="7302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Должность (роль)        </a:t>
                      </a:r>
                      <a:endParaRPr sz="1000" u="none" cap="none" strike="noStrike"/>
                    </a:p>
                  </a:txBody>
                  <a:tcPr marT="91425" marB="91425" marR="73025" marL="7302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Контакты         </a:t>
                      </a:r>
                      <a:endParaRPr sz="1000" u="none" cap="none" strike="noStrike"/>
                    </a:p>
                  </a:txBody>
                  <a:tcPr marT="45725" marB="45725" marR="91450" marL="91450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Выполняемые работы в Проекте</a:t>
                      </a:r>
                      <a:endParaRPr sz="1000" u="none" cap="none" strike="noStrike"/>
                    </a:p>
                  </a:txBody>
                  <a:tcPr marT="45725" marB="45725" marR="91450" marL="91450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Образование/опыт работы</a:t>
                      </a:r>
                      <a:endParaRPr sz="1000" u="none" cap="none" strike="noStrike"/>
                    </a:p>
                  </a:txBody>
                  <a:tcPr marT="91425" marB="91425" marR="73025" marL="7302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Серегина Дарья Владимировна</a:t>
                      </a:r>
                      <a:endParaRPr sz="1000" u="none" cap="none" strike="noStrike"/>
                    </a:p>
                  </a:txBody>
                  <a:tcPr marT="91425" marB="91425" marR="73025" marL="7302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Руководитель проекта</a:t>
                      </a:r>
                      <a:endParaRPr sz="1000" u="none" cap="none" strike="noStrike"/>
                    </a:p>
                  </a:txBody>
                  <a:tcPr marT="91425" marB="91425" marR="73025" marL="7302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8(977)987-97-27</a:t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dariavladimirovna03@ya.ru</a:t>
                      </a:r>
                      <a:endParaRPr sz="1000" u="none" cap="none" strike="noStrike"/>
                    </a:p>
                  </a:txBody>
                  <a:tcPr marT="45725" marB="45725" marR="91450" marL="91450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Контроль за выполнением всех этапов разработки проекта</a:t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Предоставление отчета по проделанной работе</a:t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Создание презентации по проекту </a:t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Предложение идей </a:t>
                      </a:r>
                      <a:endParaRPr sz="1000" u="none" cap="none" strike="noStrike"/>
                    </a:p>
                  </a:txBody>
                  <a:tcPr marT="45725" marB="45725" marR="91450" marL="91450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Бакалавриат, Магистратура</a:t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Опыт работы в сфере управления персоналом </a:t>
                      </a:r>
                      <a:endParaRPr sz="1000" u="none" cap="none" strike="noStrike"/>
                    </a:p>
                  </a:txBody>
                  <a:tcPr marT="91425" marB="91425" marR="73025" marL="7302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Локтионова Екатерина Эдуардовна</a:t>
                      </a:r>
                      <a:endParaRPr sz="1000" u="none" cap="none" strike="noStrike"/>
                    </a:p>
                  </a:txBody>
                  <a:tcPr marT="91425" marB="91425" marR="73025" marL="7302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Специалист по работе с подрядчиками</a:t>
                      </a:r>
                      <a:endParaRPr sz="1000" u="none" cap="none" strike="noStrike"/>
                    </a:p>
                  </a:txBody>
                  <a:tcPr marT="91425" marB="91425" marR="73025" marL="7302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8(964)497-92-83</a:t>
                      </a:r>
                      <a:endParaRPr sz="1000" u="none" cap="none" strike="noStrike"/>
                    </a:p>
                  </a:txBody>
                  <a:tcPr marT="45725" marB="45725" marR="91450" marL="91450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Поиск подрядчиков</a:t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Согласование работы подрядчиков</a:t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Проверка работы подрядчиков</a:t>
                      </a:r>
                      <a:endParaRPr sz="1000" u="none" cap="none" strike="noStrike"/>
                    </a:p>
                  </a:txBody>
                  <a:tcPr marT="45725" marB="45725" marR="91450" marL="91450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Бакалавриат</a:t>
                      </a:r>
                      <a:endParaRPr sz="1000" u="none" cap="none" strike="noStrike"/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Магистратура</a:t>
                      </a:r>
                      <a:endParaRPr sz="1000" u="none" cap="none" strike="noStrike"/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Менеджмент организации</a:t>
                      </a:r>
                      <a:endParaRPr sz="1000" u="none" cap="none" strike="noStrike"/>
                    </a:p>
                  </a:txBody>
                  <a:tcPr marT="45725" marB="45725" marR="91450" marL="91450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Самышко Полина Олеговна</a:t>
                      </a:r>
                      <a:endParaRPr sz="1000" u="none" cap="none" strike="noStrike"/>
                    </a:p>
                  </a:txBody>
                  <a:tcPr marT="63500" marB="63500" marR="50800" marL="50800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Специалист по общим вопросам</a:t>
                      </a:r>
                      <a:endParaRPr sz="1000" u="none" cap="none" strike="noStrike"/>
                    </a:p>
                  </a:txBody>
                  <a:tcPr marT="63500" marB="63500" marR="50800" marL="50800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+7-929-571-35-28</a:t>
                      </a:r>
                      <a:endParaRPr sz="1000" u="none" cap="none" strike="noStrike"/>
                    </a:p>
                  </a:txBody>
                  <a:tcPr marT="45725" marB="45725" marR="91450" marL="91450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Определение наполнения приложения</a:t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Составление/утверждение сметы</a:t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Запуск приложения</a:t>
                      </a:r>
                      <a:endParaRPr sz="1000" u="none" cap="none" strike="noStrike"/>
                    </a:p>
                  </a:txBody>
                  <a:tcPr marT="45725" marB="45725" marR="91450" marL="91450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Бакалавриат</a:t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Магистратура</a:t>
                      </a:r>
                      <a:endParaRPr sz="1000" u="none" cap="none" strike="noStrike"/>
                    </a:p>
                  </a:txBody>
                  <a:tcPr marT="45725" marB="45725" marR="91450" marL="91450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Юрьева Виктория Сергеевна</a:t>
                      </a:r>
                      <a:endParaRPr sz="1000" u="none" cap="none" strike="noStrike"/>
                    </a:p>
                  </a:txBody>
                  <a:tcPr marT="91425" marB="91425" marR="73025" marL="7302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Специалист по развитию</a:t>
                      </a:r>
                      <a:endParaRPr sz="1000" u="none" cap="none" strike="noStrike"/>
                    </a:p>
                  </a:txBody>
                  <a:tcPr marT="91425" marB="91425" marR="73025" marL="7302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+7-960-698-73-00</a:t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vyureva0604@gmail.com</a:t>
                      </a:r>
                      <a:endParaRPr sz="1000" u="none" cap="none" strike="noStrike"/>
                    </a:p>
                  </a:txBody>
                  <a:tcPr marT="45725" marB="45725" marR="91450" marL="91450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Разработка дизайна</a:t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Разработка стратегии по продвижению</a:t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Реклама приложения</a:t>
                      </a:r>
                      <a:endParaRPr sz="1000" u="none" cap="none" strike="noStrike"/>
                    </a:p>
                  </a:txBody>
                  <a:tcPr marT="45725" marB="45725" marR="91450" marL="91450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Бакалавриат</a:t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Магистратура</a:t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Опыт работы в организации проекта</a:t>
                      </a:r>
                      <a:endParaRPr sz="1000" u="none" cap="none" strike="noStrike"/>
                    </a:p>
                  </a:txBody>
                  <a:tcPr marT="45725" marB="45725" marR="91450" marL="91450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Селиванова Виктория Андреевна</a:t>
                      </a:r>
                      <a:endParaRPr sz="1000" u="none" cap="none" strike="noStrike"/>
                    </a:p>
                  </a:txBody>
                  <a:tcPr marT="63500" marB="63500" marR="50800" marL="50800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Специалист по организационной работе</a:t>
                      </a:r>
                      <a:endParaRPr sz="1000" u="none" cap="none" strike="noStrike"/>
                    </a:p>
                  </a:txBody>
                  <a:tcPr marT="91425" marB="91425" marR="73025" marL="7302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+7-965-337-19-83</a:t>
                      </a:r>
                      <a:endParaRPr sz="1000" u="none" cap="none" strike="noStrike"/>
                    </a:p>
                  </a:txBody>
                  <a:tcPr marT="45725" marB="45725" marR="91450" marL="91450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Определение наполнения приложения</a:t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Запуск приложения</a:t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Реклама приложения</a:t>
                      </a:r>
                      <a:endParaRPr sz="1000" u="none" cap="none" strike="noStrike"/>
                    </a:p>
                  </a:txBody>
                  <a:tcPr marT="45725" marB="45725" marR="91450" marL="91450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Бакалавриат</a:t>
                      </a:r>
                      <a:endParaRPr sz="1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-RU" sz="1000" u="none" cap="none" strike="noStrike"/>
                        <a:t>Магистратура</a:t>
                      </a:r>
                      <a:endParaRPr sz="1000" u="none" cap="none" strike="noStrike"/>
                    </a:p>
                  </a:txBody>
                  <a:tcPr marT="45725" marB="45725" marR="91450" marL="91450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