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1" r:id="rId1"/>
    <p:sldMasterId id="2147483654" r:id="rId2"/>
    <p:sldMasterId id="2147483657" r:id="rId3"/>
  </p:sldMasterIdLst>
  <p:notesMasterIdLst>
    <p:notesMasterId r:id="rId20"/>
  </p:notesMasterIdLst>
  <p:sldIdLst>
    <p:sldId id="257" r:id="rId4"/>
    <p:sldId id="258" r:id="rId5"/>
    <p:sldId id="259" r:id="rId6"/>
    <p:sldId id="260" r:id="rId7"/>
    <p:sldId id="261" r:id="rId8"/>
    <p:sldId id="262" r:id="rId9"/>
    <p:sldId id="279" r:id="rId10"/>
    <p:sldId id="280" r:id="rId11"/>
    <p:sldId id="282" r:id="rId12"/>
    <p:sldId id="278" r:id="rId13"/>
    <p:sldId id="277" r:id="rId14"/>
    <p:sldId id="264" r:id="rId15"/>
    <p:sldId id="281" r:id="rId16"/>
    <p:sldId id="263" r:id="rId17"/>
    <p:sldId id="283" r:id="rId18"/>
    <p:sldId id="265" r:id="rId19"/>
  </p:sldIdLst>
  <p:sldSz cx="18288000" cy="10287000"/>
  <p:notesSz cx="18288000" cy="10287000"/>
  <p:embeddedFontLst>
    <p:embeddedFont>
      <p:font typeface="Montserrat ExtraBold" charset="-52"/>
      <p:bold r:id="rId21"/>
      <p:boldItalic r:id="rId22"/>
    </p:embeddedFont>
    <p:embeddedFont>
      <p:font typeface="Montserrat SemiBold" charset="-52"/>
      <p:regular r:id="rId23"/>
      <p:bold r:id="rId24"/>
      <p:italic r:id="rId25"/>
      <p:boldItalic r:id="rId26"/>
    </p:embeddedFont>
    <p:embeddedFont>
      <p:font typeface="Calibri" pitchFamily="34" charset="0"/>
      <p:regular r:id="rId27"/>
      <p:bold r:id="rId28"/>
      <p:italic r:id="rId29"/>
      <p:boldItalic r:id="rId30"/>
    </p:embeddedFont>
    <p:embeddedFont>
      <p:font typeface="Montserrat Black" charset="-52"/>
      <p:bold r:id="rId31"/>
      <p:boldItalic r:id="rId3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7" roundtripDataSignature="AMtx7mglnbs4Nx2bTb/3RkyMmNXGlRrQy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EF45C47A-3232-4DBE-B793-6562DDC6B729}">
  <a:tblStyle styleId="{EF45C47A-3232-4DBE-B793-6562DDC6B729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254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E8ECF4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/>
        <a:fill>
          <a:solidFill>
            <a:srgbClr val="E8ECF4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80" autoAdjust="0"/>
    <p:restoredTop sz="94680" autoAdjust="0"/>
  </p:normalViewPr>
  <p:slideViewPr>
    <p:cSldViewPr snapToGrid="0">
      <p:cViewPr varScale="1">
        <p:scale>
          <a:sx n="55" d="100"/>
          <a:sy n="55" d="100"/>
        </p:scale>
        <p:origin x="-595" y="-96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font" Target="fonts/font6.fntdata"/><Relationship Id="rId39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font" Target="fonts/font1.fntdata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font" Target="fonts/font5.fntdata"/><Relationship Id="rId38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9.fntdata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4.fntdata"/><Relationship Id="rId32" Type="http://schemas.openxmlformats.org/officeDocument/2006/relationships/font" Target="fonts/font12.fntdata"/><Relationship Id="rId37" Type="http://customschemas.google.com/relationships/presentationmetadata" Target="metadata"/><Relationship Id="rId40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font" Target="fonts/font11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792480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10358438" y="0"/>
            <a:ext cx="792480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5715000" y="771525"/>
            <a:ext cx="6858000" cy="3857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771063"/>
            <a:ext cx="792480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10358438" y="9771063"/>
            <a:ext cx="792480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07589439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2:notes"/>
          <p:cNvSpPr txBox="1">
            <a:spLocks noGrp="1"/>
          </p:cNvSpPr>
          <p:nvPr>
            <p:ph type="body" idx="1"/>
          </p:nvPr>
        </p:nvSpPr>
        <p:spPr>
          <a:xfrm>
            <a:off x="679450" y="4714875"/>
            <a:ext cx="5438700" cy="44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 dirty="0"/>
          </a:p>
        </p:txBody>
      </p:sp>
      <p:sp>
        <p:nvSpPr>
          <p:cNvPr id="59" name="Google Shape;5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2269010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:notes"/>
          <p:cNvSpPr txBox="1">
            <a:spLocks noGrp="1"/>
          </p:cNvSpPr>
          <p:nvPr>
            <p:ph type="body" idx="1"/>
          </p:nvPr>
        </p:nvSpPr>
        <p:spPr>
          <a:xfrm>
            <a:off x="679450" y="4714875"/>
            <a:ext cx="5438700" cy="44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 dirty="0"/>
          </a:p>
        </p:txBody>
      </p:sp>
      <p:sp>
        <p:nvSpPr>
          <p:cNvPr id="67" name="Google Shape;6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9562020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4:notes"/>
          <p:cNvSpPr txBox="1">
            <a:spLocks noGrp="1"/>
          </p:cNvSpPr>
          <p:nvPr>
            <p:ph type="body" idx="1"/>
          </p:nvPr>
        </p:nvSpPr>
        <p:spPr>
          <a:xfrm>
            <a:off x="679450" y="4714875"/>
            <a:ext cx="5438700" cy="44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76" name="Google Shape;7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9518992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5:notes"/>
          <p:cNvSpPr txBox="1">
            <a:spLocks noGrp="1"/>
          </p:cNvSpPr>
          <p:nvPr>
            <p:ph type="body" idx="1"/>
          </p:nvPr>
        </p:nvSpPr>
        <p:spPr>
          <a:xfrm>
            <a:off x="679450" y="4714875"/>
            <a:ext cx="5438700" cy="44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86" name="Google Shape;8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248142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6:notes"/>
          <p:cNvSpPr txBox="1">
            <a:spLocks noGrp="1"/>
          </p:cNvSpPr>
          <p:nvPr>
            <p:ph type="body" idx="1"/>
          </p:nvPr>
        </p:nvSpPr>
        <p:spPr>
          <a:xfrm>
            <a:off x="679450" y="4714875"/>
            <a:ext cx="5438700" cy="44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95" name="Google Shape;9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8652478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7:notes"/>
          <p:cNvSpPr txBox="1">
            <a:spLocks noGrp="1"/>
          </p:cNvSpPr>
          <p:nvPr>
            <p:ph type="body" idx="1"/>
          </p:nvPr>
        </p:nvSpPr>
        <p:spPr>
          <a:xfrm>
            <a:off x="679450" y="4714875"/>
            <a:ext cx="5438700" cy="44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104" name="Google Shape;10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1180397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9:notes"/>
          <p:cNvSpPr txBox="1">
            <a:spLocks noGrp="1"/>
          </p:cNvSpPr>
          <p:nvPr>
            <p:ph type="body" idx="1"/>
          </p:nvPr>
        </p:nvSpPr>
        <p:spPr>
          <a:xfrm>
            <a:off x="679450" y="4714875"/>
            <a:ext cx="5438700" cy="44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140" name="Google Shape;140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4378547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8:notes"/>
          <p:cNvSpPr txBox="1">
            <a:spLocks noGrp="1"/>
          </p:cNvSpPr>
          <p:nvPr>
            <p:ph type="body" idx="1"/>
          </p:nvPr>
        </p:nvSpPr>
        <p:spPr>
          <a:xfrm>
            <a:off x="679450" y="4714875"/>
            <a:ext cx="5438700" cy="44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 dirty="0"/>
          </a:p>
        </p:txBody>
      </p:sp>
      <p:sp>
        <p:nvSpPr>
          <p:cNvPr id="114" name="Google Shape;114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971082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0:notes"/>
          <p:cNvSpPr txBox="1">
            <a:spLocks noGrp="1"/>
          </p:cNvSpPr>
          <p:nvPr>
            <p:ph type="body" idx="1"/>
          </p:nvPr>
        </p:nvSpPr>
        <p:spPr>
          <a:xfrm>
            <a:off x="679450" y="4714875"/>
            <a:ext cx="5438700" cy="44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149" name="Google Shape;14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440600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userDrawn="1">
  <p:cSld name="Title and Conten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782915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userDrawn="1">
  <p:cSld name="Титульный слайд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2240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Title and Conten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669206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preserve="1" userDrawn="1">
  <p:cSld name="Титульный слайд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913949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Title and Conten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258637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preserve="1" userDrawn="1">
  <p:cSld name="Титульный слайд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92201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oogle Shape;61;p2">
            <a:extLst>
              <a:ext uri="{FF2B5EF4-FFF2-40B4-BE49-F238E27FC236}">
                <a16:creationId xmlns="" xmlns:a16="http://schemas.microsoft.com/office/drawing/2014/main" id="{D1F19068-D88F-440A-BF0E-C42FAFE1BA1B}"/>
              </a:ext>
            </a:extLst>
          </p:cNvPr>
          <p:cNvPicPr preferRelativeResize="0"/>
          <p:nvPr userDrawn="1"/>
        </p:nvPicPr>
        <p:blipFill rotWithShape="1">
          <a:blip r:embed="rId4">
            <a:alphaModFix/>
          </a:blip>
          <a:srcRect l="-1581" b="14702"/>
          <a:stretch/>
        </p:blipFill>
        <p:spPr>
          <a:xfrm>
            <a:off x="7352779" y="419100"/>
            <a:ext cx="10935222" cy="8115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64;p2">
            <a:extLst>
              <a:ext uri="{FF2B5EF4-FFF2-40B4-BE49-F238E27FC236}">
                <a16:creationId xmlns="" xmlns:a16="http://schemas.microsoft.com/office/drawing/2014/main" id="{B7A8184D-222C-416A-9F2B-5AB7DC0B7419}"/>
              </a:ext>
            </a:extLst>
          </p:cNvPr>
          <p:cNvPicPr preferRelativeResize="0"/>
          <p:nvPr userDrawn="1"/>
        </p:nvPicPr>
        <p:blipFill rotWithShape="1">
          <a:blip r:embed="rId5">
            <a:alphaModFix/>
          </a:blip>
          <a:srcRect r="1499"/>
          <a:stretch/>
        </p:blipFill>
        <p:spPr>
          <a:xfrm>
            <a:off x="-12779" y="0"/>
            <a:ext cx="16181656" cy="102941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3546267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52" r:id="rId1"/>
    <p:sldLayoutId id="2147483653" r:id="rId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78;p4">
            <a:extLst>
              <a:ext uri="{FF2B5EF4-FFF2-40B4-BE49-F238E27FC236}">
                <a16:creationId xmlns="" xmlns:a16="http://schemas.microsoft.com/office/drawing/2014/main" id="{BC8EC264-9801-4D9C-81A6-B0BAA6B42D0A}"/>
              </a:ext>
            </a:extLst>
          </p:cNvPr>
          <p:cNvPicPr preferRelativeResize="0"/>
          <p:nvPr userDrawn="1"/>
        </p:nvPicPr>
        <p:blipFill rotWithShape="1">
          <a:blip r:embed="rId4">
            <a:alphaModFix/>
          </a:blip>
          <a:srcRect l="20528" b="14702"/>
          <a:stretch/>
        </p:blipFill>
        <p:spPr>
          <a:xfrm>
            <a:off x="0" y="2171701"/>
            <a:ext cx="8555249" cy="81153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8229778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55" r:id="rId1"/>
    <p:sldLayoutId id="2147483656" r:id="rId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61;p2">
            <a:extLst>
              <a:ext uri="{FF2B5EF4-FFF2-40B4-BE49-F238E27FC236}">
                <a16:creationId xmlns="" xmlns:a16="http://schemas.microsoft.com/office/drawing/2014/main" id="{1BF70F08-7864-49F1-9881-233F90C8DF17}"/>
              </a:ext>
            </a:extLst>
          </p:cNvPr>
          <p:cNvPicPr preferRelativeResize="0"/>
          <p:nvPr userDrawn="1"/>
        </p:nvPicPr>
        <p:blipFill rotWithShape="1">
          <a:blip r:embed="rId4">
            <a:alphaModFix/>
          </a:blip>
          <a:srcRect l="20528" t="8289" b="-1058"/>
          <a:stretch/>
        </p:blipFill>
        <p:spPr>
          <a:xfrm>
            <a:off x="0" y="0"/>
            <a:ext cx="7428297" cy="766354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6733742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58" r:id="rId1"/>
    <p:sldLayoutId id="2147483659" r:id="rId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5" Type="http://schemas.openxmlformats.org/officeDocument/2006/relationships/image" Target="../media/image9.jp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jpg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9.png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6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5"/>
          <a:stretch/>
        </p:blipFill>
        <p:spPr bwMode="auto">
          <a:xfrm rot="19499342">
            <a:off x="3473620" y="6111081"/>
            <a:ext cx="4883692" cy="30510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2" name="Google Shape;62;p2"/>
          <p:cNvSpPr txBox="1"/>
          <p:nvPr/>
        </p:nvSpPr>
        <p:spPr>
          <a:xfrm>
            <a:off x="3853135" y="3672617"/>
            <a:ext cx="11054356" cy="17285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9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ПИХТОВАРКА</a:t>
            </a:r>
            <a:r>
              <a:rPr lang="ru-RU" sz="8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sz="8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3" name="Google Shape;63;p2"/>
          <p:cNvSpPr txBox="1"/>
          <p:nvPr/>
        </p:nvSpPr>
        <p:spPr>
          <a:xfrm>
            <a:off x="8278055" y="6909152"/>
            <a:ext cx="9795233" cy="33778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marR="5080" lvl="0" algn="r">
              <a:spcBef>
                <a:spcPts val="150"/>
              </a:spcBef>
              <a:spcAft>
                <a:spcPts val="150"/>
              </a:spcAft>
            </a:pPr>
            <a:r>
              <a:rPr lang="ru-RU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Montserrat SemiBold"/>
                <a:cs typeface="Calibri" panose="020F0502020204030204" pitchFamily="34" charset="0"/>
                <a:sym typeface="Montserrat SemiBold"/>
              </a:rPr>
              <a:t>Мальцев </a:t>
            </a:r>
            <a:r>
              <a:rPr lang="ru-RU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Montserrat SemiBold"/>
                <a:cs typeface="Calibri" panose="020F0502020204030204" pitchFamily="34" charset="0"/>
                <a:sym typeface="Montserrat SemiBold"/>
              </a:rPr>
              <a:t>Сергей Альбертович </a:t>
            </a:r>
            <a:endParaRPr lang="ru-RU" sz="2800" dirty="0" smtClean="0">
              <a:solidFill>
                <a:schemeClr val="tx1">
                  <a:lumMod val="85000"/>
                  <a:lumOff val="15000"/>
                </a:schemeClr>
              </a:solidFill>
              <a:latin typeface="+mj-lt"/>
              <a:ea typeface="Montserrat SemiBold"/>
              <a:cs typeface="Calibri" panose="020F0502020204030204" pitchFamily="34" charset="0"/>
              <a:sym typeface="Montserrat SemiBold"/>
            </a:endParaRPr>
          </a:p>
          <a:p>
            <a:pPr marL="12700" marR="5080" lvl="0" algn="r">
              <a:spcBef>
                <a:spcPts val="150"/>
              </a:spcBef>
              <a:spcAft>
                <a:spcPts val="150"/>
              </a:spcAft>
            </a:pPr>
            <a:r>
              <a:rPr lang="ru-RU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Montserrat SemiBold"/>
                <a:cs typeface="Calibri" panose="020F0502020204030204" pitchFamily="34" charset="0"/>
                <a:sym typeface="Montserrat SemiBold"/>
              </a:rPr>
              <a:t>maltseff.serge1@yandex.ru</a:t>
            </a:r>
          </a:p>
          <a:p>
            <a:pPr marL="12700" marR="5080" lvl="0" algn="r">
              <a:spcBef>
                <a:spcPts val="150"/>
              </a:spcBef>
              <a:spcAft>
                <a:spcPts val="150"/>
              </a:spcAft>
            </a:pPr>
            <a:r>
              <a:rPr lang="ru-RU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Montserrat SemiBold"/>
                <a:cs typeface="Calibri" panose="020F0502020204030204" pitchFamily="34" charset="0"/>
                <a:sym typeface="Montserrat SemiBold"/>
              </a:rPr>
              <a:t>+7 (963)-872-40 35</a:t>
            </a:r>
            <a:endParaRPr lang="ru-RU" sz="2800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  <a:ea typeface="Montserrat SemiBold"/>
              <a:cs typeface="Calibri" panose="020F0502020204030204" pitchFamily="34" charset="0"/>
              <a:sym typeface="Montserrat SemiBold"/>
            </a:endParaRPr>
          </a:p>
          <a:p>
            <a:pPr marL="12700" marR="5080" lvl="0" algn="r">
              <a:spcBef>
                <a:spcPts val="150"/>
              </a:spcBef>
              <a:spcAft>
                <a:spcPts val="150"/>
              </a:spcAft>
            </a:pPr>
            <a:r>
              <a:rPr lang="ru-RU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Montserrat SemiBold"/>
                <a:cs typeface="Calibri" panose="020F0502020204030204" pitchFamily="34" charset="0"/>
                <a:sym typeface="Montserrat SemiBold"/>
              </a:rPr>
              <a:t>Пермский г</a:t>
            </a:r>
            <a:r>
              <a:rPr lang="ru-RU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Montserrat SemiBold"/>
                <a:cs typeface="Calibri" panose="020F0502020204030204" pitchFamily="34" charset="0"/>
                <a:sym typeface="Montserrat SemiBold"/>
              </a:rPr>
              <a:t>осударственный аграрно-</a:t>
            </a:r>
            <a:r>
              <a:rPr lang="ru-RU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Montserrat SemiBold"/>
                <a:cs typeface="Calibri" panose="020F0502020204030204" pitchFamily="34" charset="0"/>
                <a:sym typeface="Montserrat SemiBold"/>
              </a:rPr>
              <a:t>т</a:t>
            </a:r>
            <a:r>
              <a:rPr lang="ru-RU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Montserrat SemiBold"/>
                <a:cs typeface="Calibri" panose="020F0502020204030204" pitchFamily="34" charset="0"/>
                <a:sym typeface="Montserrat SemiBold"/>
              </a:rPr>
              <a:t>ехнологический </a:t>
            </a:r>
            <a:r>
              <a:rPr lang="ru-RU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Montserrat SemiBold"/>
                <a:cs typeface="Calibri" panose="020F0502020204030204" pitchFamily="34" charset="0"/>
                <a:sym typeface="Montserrat SemiBold"/>
              </a:rPr>
              <a:t>у</a:t>
            </a:r>
            <a:r>
              <a:rPr lang="ru-RU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Montserrat SemiBold"/>
                <a:cs typeface="Calibri" panose="020F0502020204030204" pitchFamily="34" charset="0"/>
                <a:sym typeface="Montserrat SemiBold"/>
              </a:rPr>
              <a:t>ниверситет им. академика Д. Н. Прянишникова</a:t>
            </a:r>
          </a:p>
          <a:p>
            <a:pPr marL="12700" marR="5080" lvl="0" indent="0" algn="r" rtl="0">
              <a:spcBef>
                <a:spcPts val="150"/>
              </a:spcBef>
              <a:spcAft>
                <a:spcPts val="150"/>
              </a:spcAft>
              <a:buNone/>
            </a:pPr>
            <a:r>
              <a:rPr lang="ru-RU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Calibri" panose="020F0502020204030204" pitchFamily="34" charset="0"/>
              </a:rPr>
              <a:t>г</a:t>
            </a:r>
            <a:r>
              <a:rPr lang="ru-RU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Calibri" panose="020F0502020204030204" pitchFamily="34" charset="0"/>
              </a:rPr>
              <a:t>. Пермь</a:t>
            </a:r>
            <a:endParaRPr sz="2800" dirty="0" smtClean="0">
              <a:solidFill>
                <a:schemeClr val="tx1">
                  <a:lumMod val="85000"/>
                  <a:lumOff val="15000"/>
                </a:schemeClr>
              </a:solidFill>
              <a:latin typeface="+mj-lt"/>
              <a:cs typeface="Calibri" panose="020F0502020204030204" pitchFamily="34" charset="0"/>
            </a:endParaRPr>
          </a:p>
          <a:p>
            <a:pPr marL="12700" marR="5080" lvl="0" indent="0" algn="l" rtl="0">
              <a:spcBef>
                <a:spcPts val="2545"/>
              </a:spcBef>
              <a:spcAft>
                <a:spcPts val="0"/>
              </a:spcAft>
              <a:buNone/>
            </a:pPr>
            <a:endParaRPr dirty="0">
              <a:latin typeface="+mj-lt"/>
            </a:endParaRPr>
          </a:p>
        </p:txBody>
      </p:sp>
      <p:pic>
        <p:nvPicPr>
          <p:cNvPr id="6" name="Picture 2" descr="siteheade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1" y="0"/>
            <a:ext cx="10515600" cy="2840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Скругленный прямоугольник 11"/>
          <p:cNvSpPr/>
          <p:nvPr/>
        </p:nvSpPr>
        <p:spPr>
          <a:xfrm>
            <a:off x="0" y="5749636"/>
            <a:ext cx="16963818" cy="4419600"/>
          </a:xfrm>
          <a:prstGeom prst="roundRect">
            <a:avLst>
              <a:gd name="adj" fmla="val 11651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0" y="1330036"/>
            <a:ext cx="16963818" cy="4419600"/>
          </a:xfrm>
          <a:prstGeom prst="roundRect">
            <a:avLst>
              <a:gd name="adj" fmla="val 11651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0" name="Google Shape;70;p3"/>
          <p:cNvSpPr/>
          <p:nvPr/>
        </p:nvSpPr>
        <p:spPr>
          <a:xfrm>
            <a:off x="17179635" y="9384181"/>
            <a:ext cx="790171" cy="902819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spcFirstLastPara="1" wrap="square" lIns="124375" tIns="124375" rIns="124375" bIns="1243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49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Google Shape;71;p3"/>
          <p:cNvSpPr txBox="1"/>
          <p:nvPr/>
        </p:nvSpPr>
        <p:spPr>
          <a:xfrm>
            <a:off x="0" y="-16116"/>
            <a:ext cx="18288000" cy="117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 b="1" dirty="0" smtClean="0">
                <a:solidFill>
                  <a:srgbClr val="00B050"/>
                </a:solidFill>
                <a:latin typeface="Times New Roman" pitchFamily="18" charset="0"/>
                <a:ea typeface="Montserrat Black"/>
                <a:cs typeface="Times New Roman" pitchFamily="18" charset="0"/>
                <a:sym typeface="Montserrat Black"/>
              </a:rPr>
              <a:t>ПРОБЛЕМА</a:t>
            </a:r>
            <a:endParaRPr sz="6000" b="1" dirty="0">
              <a:solidFill>
                <a:srgbClr val="00B050"/>
              </a:solidFill>
              <a:latin typeface="Times New Roman" pitchFamily="18" charset="0"/>
              <a:ea typeface="Montserrat Black"/>
              <a:cs typeface="Times New Roman" pitchFamily="18" charset="0"/>
              <a:sym typeface="Montserrat Black"/>
            </a:endParaRPr>
          </a:p>
        </p:txBody>
      </p:sp>
      <p:sp>
        <p:nvSpPr>
          <p:cNvPr id="72" name="Google Shape;72;p3"/>
          <p:cNvSpPr txBox="1"/>
          <p:nvPr/>
        </p:nvSpPr>
        <p:spPr>
          <a:xfrm>
            <a:off x="16866836" y="8276438"/>
            <a:ext cx="1259700" cy="117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 dirty="0">
                <a:solidFill>
                  <a:srgbClr val="00B050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02</a:t>
            </a:r>
            <a:endParaRPr sz="6000" dirty="0">
              <a:solidFill>
                <a:srgbClr val="00B050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73" name="Google Shape;73;p3"/>
          <p:cNvSpPr txBox="1"/>
          <p:nvPr/>
        </p:nvSpPr>
        <p:spPr>
          <a:xfrm>
            <a:off x="4226379" y="1534288"/>
            <a:ext cx="12787003" cy="87654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20000"/>
              </a:lnSpc>
              <a:spcBef>
                <a:spcPts val="150"/>
              </a:spcBef>
              <a:spcAft>
                <a:spcPts val="150"/>
              </a:spcAft>
              <a:buClrTx/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1.На современном  рынке отсутствуют  натуральные эфирные масла.</a:t>
            </a:r>
          </a:p>
          <a:p>
            <a:pPr lvl="0">
              <a:lnSpc>
                <a:spcPct val="120000"/>
              </a:lnSpc>
              <a:spcBef>
                <a:spcPts val="150"/>
              </a:spcBef>
              <a:spcAft>
                <a:spcPts val="150"/>
              </a:spcAft>
              <a:buClrTx/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2.Мало эффективные  медицинские препараты для лечения бронхолегочных заболевании у  </a:t>
            </a: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физических 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лиц.</a:t>
            </a:r>
          </a:p>
          <a:p>
            <a:pPr lvl="0">
              <a:lnSpc>
                <a:spcPct val="120000"/>
              </a:lnSpc>
              <a:spcBef>
                <a:spcPts val="150"/>
              </a:spcBef>
              <a:spcAft>
                <a:spcPts val="150"/>
              </a:spcAft>
              <a:buClrTx/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3.</a:t>
            </a: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Оздоровление и профилактика населения на базе санаторно курортных учреждении.</a:t>
            </a:r>
          </a:p>
          <a:p>
            <a:pPr lvl="0">
              <a:lnSpc>
                <a:spcPct val="120000"/>
              </a:lnSpc>
              <a:spcBef>
                <a:spcPts val="150"/>
              </a:spcBef>
              <a:spcAft>
                <a:spcPts val="150"/>
              </a:spcAft>
              <a:buClrTx/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4.Изготовление натуральной косметики и использование природного консерванта для косметических предприятии </a:t>
            </a:r>
          </a:p>
          <a:p>
            <a:pPr lvl="0">
              <a:lnSpc>
                <a:spcPct val="120000"/>
              </a:lnSpc>
              <a:spcBef>
                <a:spcPts val="150"/>
              </a:spcBef>
              <a:spcAft>
                <a:spcPts val="150"/>
              </a:spcAft>
              <a:buClrTx/>
            </a:pPr>
            <a:endParaRPr lang="ru-RU" sz="3000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lnSpc>
                <a:spcPct val="120000"/>
              </a:lnSpc>
              <a:spcBef>
                <a:spcPts val="150"/>
              </a:spcBef>
              <a:spcAft>
                <a:spcPts val="150"/>
              </a:spcAft>
              <a:buClrTx/>
            </a:pPr>
            <a:r>
              <a:rPr lang="ru-RU" sz="3000" kern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Согласно </a:t>
            </a:r>
            <a:r>
              <a:rPr lang="ru-RU" sz="30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отчёту Главного управления ресурсов и охраны </a:t>
            </a:r>
            <a:r>
              <a:rPr lang="ru-RU" sz="3000" kern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природы Пермского </a:t>
            </a:r>
            <a:r>
              <a:rPr lang="ru-RU" sz="30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края </a:t>
            </a:r>
            <a:r>
              <a:rPr lang="ru-RU" sz="3000" kern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только за 2022 </a:t>
            </a:r>
            <a:r>
              <a:rPr lang="ru-RU" sz="30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год</a:t>
            </a:r>
            <a:r>
              <a:rPr lang="ru-RU" sz="3000" kern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, </a:t>
            </a:r>
            <a:r>
              <a:rPr lang="ru-RU" sz="30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в крае было вырублено 1,7 </a:t>
            </a:r>
            <a:r>
              <a:rPr lang="ru-RU" sz="3000" kern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млн. куб. метров хвойного леса</a:t>
            </a:r>
            <a:r>
              <a:rPr lang="ru-RU" sz="30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ru-RU" sz="3000" kern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из этого объема остается 38% хвойных лапок. А ведь  хвоя- это ликвидное и дорогое сырье для производства эфирных масел</a:t>
            </a:r>
            <a:r>
              <a:rPr lang="ru-RU" sz="3200" kern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.</a:t>
            </a:r>
            <a:r>
              <a:rPr lang="ru-RU" sz="3200" b="1" dirty="0">
                <a:solidFill>
                  <a:srgbClr val="4674C9"/>
                </a:solidFill>
                <a:latin typeface="Times New Roman" pitchFamily="18" charset="0"/>
                <a:ea typeface="Montserrat SemiBold"/>
                <a:cs typeface="Times New Roman" pitchFamily="18" charset="0"/>
                <a:sym typeface="Montserrat SemiBold"/>
              </a:rPr>
              <a:t> 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ea typeface="Montserrat SemiBold"/>
                <a:cs typeface="Times New Roman" pitchFamily="18" charset="0"/>
                <a:sym typeface="Montserrat SemiBold"/>
              </a:rPr>
              <a:t>При 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ea typeface="Montserrat SemiBold"/>
                <a:cs typeface="Times New Roman" pitchFamily="18" charset="0"/>
                <a:sym typeface="Montserrat SemiBold"/>
              </a:rPr>
              <a:t>вырубке 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ea typeface="Montserrat SemiBold"/>
                <a:cs typeface="Times New Roman" pitchFamily="18" charset="0"/>
                <a:sym typeface="Montserrat SemiBold"/>
              </a:rPr>
              <a:t>хвойного леса только в Пермском крае ежегодно сжигается 300 тонн 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ea typeface="Montserrat SemiBold"/>
                <a:cs typeface="Times New Roman" pitchFamily="18" charset="0"/>
                <a:sym typeface="Montserrat SemiBold"/>
              </a:rPr>
              <a:t>хвойной лапки, 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ea typeface="Montserrat SemiBold"/>
                <a:cs typeface="Times New Roman" pitchFamily="18" charset="0"/>
                <a:sym typeface="Montserrat SemiBold"/>
              </a:rPr>
              <a:t>при этом тысячи тонн углекислого газа загрязняют атмосферу</a:t>
            </a:r>
            <a:r>
              <a:rPr lang="ru-RU" sz="3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69" r="24991"/>
          <a:stretch/>
        </p:blipFill>
        <p:spPr bwMode="auto">
          <a:xfrm>
            <a:off x="16071272" y="1"/>
            <a:ext cx="2216727" cy="13300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Google Shape;73;p3"/>
          <p:cNvSpPr txBox="1"/>
          <p:nvPr/>
        </p:nvSpPr>
        <p:spPr>
          <a:xfrm>
            <a:off x="49564" y="1808214"/>
            <a:ext cx="4080680" cy="6822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90000"/>
              </a:lnSpc>
              <a:spcBef>
                <a:spcPts val="1000"/>
              </a:spcBef>
              <a:buClrTx/>
            </a:pPr>
            <a:r>
              <a:rPr lang="ru-RU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ea typeface="Montserrat SemiBold"/>
                <a:cs typeface="Times New Roman" pitchFamily="18" charset="0"/>
                <a:sym typeface="Montserrat SemiBold"/>
              </a:rPr>
              <a:t>Потребительская </a:t>
            </a:r>
            <a:endParaRPr sz="4000" b="1" dirty="0">
              <a:solidFill>
                <a:schemeClr val="tx1">
                  <a:lumMod val="85000"/>
                  <a:lumOff val="15000"/>
                </a:schemeClr>
              </a:solidFill>
              <a:latin typeface="Times New Roman" pitchFamily="18" charset="0"/>
              <a:ea typeface="Montserrat SemiBold"/>
              <a:cs typeface="Times New Roman" pitchFamily="18" charset="0"/>
              <a:sym typeface="Montserrat SemiBold"/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4130244" y="1330036"/>
            <a:ext cx="0" cy="4419600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130244" y="5574888"/>
            <a:ext cx="0" cy="4594348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502" y="2847109"/>
            <a:ext cx="3888803" cy="218745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767" y="6527301"/>
            <a:ext cx="3498273" cy="3498273"/>
          </a:xfrm>
          <a:prstGeom prst="rect">
            <a:avLst/>
          </a:prstGeom>
        </p:spPr>
      </p:pic>
      <p:sp>
        <p:nvSpPr>
          <p:cNvPr id="11" name="Google Shape;73;p3"/>
          <p:cNvSpPr txBox="1"/>
          <p:nvPr/>
        </p:nvSpPr>
        <p:spPr>
          <a:xfrm>
            <a:off x="340767" y="6310873"/>
            <a:ext cx="3554764" cy="6822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90000"/>
              </a:lnSpc>
              <a:spcBef>
                <a:spcPts val="1000"/>
              </a:spcBef>
              <a:buClrTx/>
            </a:pPr>
            <a:r>
              <a:rPr lang="ru-RU" sz="4000" b="1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Экологическая</a:t>
            </a:r>
            <a:endParaRPr sz="4000" b="1" dirty="0">
              <a:solidFill>
                <a:schemeClr val="tx1">
                  <a:lumMod val="85000"/>
                  <a:lumOff val="15000"/>
                </a:schemeClr>
              </a:solidFill>
              <a:latin typeface="Times New Roman" pitchFamily="18" charset="0"/>
              <a:ea typeface="Montserrat SemiBold"/>
              <a:cs typeface="Times New Roman" pitchFamily="18" charset="0"/>
              <a:sym typeface="Montserrat Semi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720436" y="2088649"/>
            <a:ext cx="16586566" cy="3189933"/>
          </a:xfrm>
          <a:prstGeom prst="roundRect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2" name="Google Shape;82;p4"/>
          <p:cNvSpPr txBox="1"/>
          <p:nvPr/>
        </p:nvSpPr>
        <p:spPr>
          <a:xfrm>
            <a:off x="4179722" y="2450457"/>
            <a:ext cx="12944247" cy="24663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spcFirstLastPara="1" wrap="square" lIns="0" tIns="0" rIns="0" bIns="0" anchor="t" anchorCtr="0">
            <a:spAutoFit/>
          </a:bodyPr>
          <a:lstStyle/>
          <a:p>
            <a:pPr marL="12700" lvl="0">
              <a:lnSpc>
                <a:spcPct val="120000"/>
              </a:lnSpc>
              <a:spcBef>
                <a:spcPts val="150"/>
              </a:spcBef>
              <a:spcAft>
                <a:spcPts val="150"/>
              </a:spcAft>
              <a:buClr>
                <a:srgbClr val="4674C9"/>
              </a:buClr>
              <a:buSzPts val="2800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Разработана собственная уникальная  установка по получению эфирных масел  методом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паровой дистилляции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. Которая позволяет получить </a:t>
            </a:r>
          </a:p>
          <a:p>
            <a:pPr marL="12700" lvl="0">
              <a:lnSpc>
                <a:spcPct val="120000"/>
              </a:lnSpc>
              <a:spcBef>
                <a:spcPts val="150"/>
              </a:spcBef>
              <a:spcAft>
                <a:spcPts val="150"/>
              </a:spcAft>
              <a:buClr>
                <a:srgbClr val="4674C9"/>
              </a:buClr>
              <a:buSzPts val="2800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высококачественное эфирное масло хвойных деревьев: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пихты,сосны,ели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можжевельника, и  решить 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проблему массового потребителя на рынке.</a:t>
            </a:r>
            <a:endParaRPr sz="3200" dirty="0">
              <a:solidFill>
                <a:schemeClr val="tx1">
                  <a:lumMod val="85000"/>
                  <a:lumOff val="1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75" b="34541"/>
          <a:stretch/>
        </p:blipFill>
        <p:spPr bwMode="auto">
          <a:xfrm>
            <a:off x="3916486" y="5407465"/>
            <a:ext cx="4856159" cy="374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Google Shape;70;p3"/>
          <p:cNvSpPr/>
          <p:nvPr/>
        </p:nvSpPr>
        <p:spPr>
          <a:xfrm>
            <a:off x="16728885" y="9384181"/>
            <a:ext cx="790171" cy="902819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spcFirstLastPara="1" wrap="square" lIns="124375" tIns="124375" rIns="124375" bIns="1243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49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Google Shape;72;p3"/>
          <p:cNvSpPr txBox="1"/>
          <p:nvPr/>
        </p:nvSpPr>
        <p:spPr>
          <a:xfrm>
            <a:off x="16494120" y="8261502"/>
            <a:ext cx="1259700" cy="117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 dirty="0" smtClean="0">
                <a:solidFill>
                  <a:srgbClr val="00B050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03</a:t>
            </a:r>
            <a:endParaRPr sz="6000" dirty="0">
              <a:solidFill>
                <a:srgbClr val="00B050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9" name="Google Shape;71;p3"/>
          <p:cNvSpPr txBox="1"/>
          <p:nvPr/>
        </p:nvSpPr>
        <p:spPr>
          <a:xfrm>
            <a:off x="-1" y="571146"/>
            <a:ext cx="18288000" cy="117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 b="1" dirty="0" smtClean="0">
                <a:solidFill>
                  <a:srgbClr val="00B050"/>
                </a:solidFill>
                <a:latin typeface="+mj-lt"/>
                <a:ea typeface="Montserrat Black"/>
                <a:cs typeface="Montserrat Black"/>
                <a:sym typeface="Montserrat Black"/>
              </a:rPr>
              <a:t>РЕШЕНИЕ ПРОБЛЕМЫ</a:t>
            </a:r>
            <a:endParaRPr sz="6000" b="1" dirty="0">
              <a:solidFill>
                <a:srgbClr val="00B050"/>
              </a:solidFill>
              <a:latin typeface="+mj-lt"/>
              <a:ea typeface="Montserrat Black"/>
              <a:cs typeface="Montserrat Black"/>
              <a:sym typeface="Montserrat Black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69" r="24991"/>
          <a:stretch/>
        </p:blipFill>
        <p:spPr bwMode="auto">
          <a:xfrm>
            <a:off x="15576147" y="1"/>
            <a:ext cx="2711853" cy="18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942" b="39077"/>
          <a:stretch/>
        </p:blipFill>
        <p:spPr>
          <a:xfrm>
            <a:off x="9013719" y="5407465"/>
            <a:ext cx="5452500" cy="374072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450" y="2191895"/>
            <a:ext cx="2854036" cy="28540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21231" y="1609159"/>
            <a:ext cx="11914909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800" dirty="0"/>
          </a:p>
          <a:p>
            <a:endParaRPr lang="ru-RU" sz="2800" dirty="0" smtClean="0"/>
          </a:p>
          <a:p>
            <a:endParaRPr lang="ru-RU" sz="2800" dirty="0"/>
          </a:p>
          <a:p>
            <a:endParaRPr lang="ru-RU" sz="2800" dirty="0" smtClean="0"/>
          </a:p>
          <a:p>
            <a:endParaRPr lang="ru-RU" sz="2800" dirty="0"/>
          </a:p>
          <a:p>
            <a:endParaRPr lang="ru-RU" sz="2800" dirty="0" smtClean="0"/>
          </a:p>
          <a:p>
            <a:endParaRPr lang="ru-RU" sz="2800" dirty="0"/>
          </a:p>
          <a:p>
            <a:endParaRPr lang="ru-RU" sz="2800" dirty="0" smtClean="0"/>
          </a:p>
          <a:p>
            <a:endParaRPr lang="ru-RU" sz="2800" dirty="0"/>
          </a:p>
          <a:p>
            <a:endParaRPr lang="ru-RU" sz="2800" dirty="0"/>
          </a:p>
          <a:p>
            <a:endParaRPr lang="ru-RU" sz="28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273398" y="2053854"/>
            <a:ext cx="13023275" cy="27802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150"/>
              </a:spcBef>
              <a:spcAft>
                <a:spcPts val="150"/>
              </a:spcAft>
            </a:pPr>
            <a:r>
              <a:rPr lang="ru-RU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Суть метода состоит  </a:t>
            </a:r>
            <a:r>
              <a:rPr lang="ru-RU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воздействии </a:t>
            </a:r>
            <a:r>
              <a:rPr lang="ru-RU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пара на </a:t>
            </a:r>
            <a:r>
              <a:rPr lang="ru-RU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структуру </a:t>
            </a:r>
            <a:r>
              <a:rPr lang="ru-RU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хвой  </a:t>
            </a:r>
            <a:r>
              <a:rPr lang="ru-RU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для извлечения ароматических молекул</a:t>
            </a:r>
            <a:r>
              <a:rPr lang="ru-RU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>
              <a:lnSpc>
                <a:spcPct val="120000"/>
              </a:lnSpc>
              <a:spcBef>
                <a:spcPts val="150"/>
              </a:spcBef>
              <a:spcAft>
                <a:spcPts val="150"/>
              </a:spcAft>
            </a:pPr>
            <a:r>
              <a:rPr lang="ru-RU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После дистилляции масло отделяют </a:t>
            </a:r>
            <a:r>
              <a:rPr lang="ru-RU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 </a:t>
            </a:r>
            <a:r>
              <a:rPr lang="ru-RU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воды.</a:t>
            </a:r>
          </a:p>
          <a:p>
            <a:pPr>
              <a:lnSpc>
                <a:spcPct val="120000"/>
              </a:lnSpc>
              <a:spcBef>
                <a:spcPts val="150"/>
              </a:spcBef>
              <a:spcAft>
                <a:spcPts val="150"/>
              </a:spcAft>
            </a:pPr>
            <a:r>
              <a:rPr lang="ru-RU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Параллельно с эфирным маслом образуется </a:t>
            </a:r>
            <a:r>
              <a:rPr lang="ru-RU" sz="28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гидролат</a:t>
            </a:r>
            <a:r>
              <a:rPr lang="ru-RU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  с низким содержанием эфирного масла.</a:t>
            </a:r>
            <a:endParaRPr lang="ru-RU" sz="2800" dirty="0">
              <a:solidFill>
                <a:schemeClr val="tx1">
                  <a:lumMod val="85000"/>
                  <a:lumOff val="1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Google Shape;70;p3"/>
          <p:cNvSpPr/>
          <p:nvPr/>
        </p:nvSpPr>
        <p:spPr>
          <a:xfrm>
            <a:off x="16728885" y="9384181"/>
            <a:ext cx="790171" cy="902819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spcFirstLastPara="1" wrap="square" lIns="124375" tIns="124375" rIns="124375" bIns="1243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49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" name="Google Shape;72;p3"/>
          <p:cNvSpPr txBox="1"/>
          <p:nvPr/>
        </p:nvSpPr>
        <p:spPr>
          <a:xfrm>
            <a:off x="16494119" y="8261502"/>
            <a:ext cx="1370799" cy="1174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 dirty="0" smtClean="0">
                <a:solidFill>
                  <a:srgbClr val="00B050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04</a:t>
            </a:r>
            <a:endParaRPr sz="6000" dirty="0">
              <a:solidFill>
                <a:srgbClr val="00B050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13" name="Google Shape;71;p3"/>
          <p:cNvSpPr txBox="1"/>
          <p:nvPr/>
        </p:nvSpPr>
        <p:spPr>
          <a:xfrm>
            <a:off x="0" y="571147"/>
            <a:ext cx="18288000" cy="117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 b="1" dirty="0" smtClean="0">
                <a:solidFill>
                  <a:srgbClr val="00B050"/>
                </a:solidFill>
                <a:latin typeface="+mj-lt"/>
                <a:ea typeface="Montserrat Black"/>
                <a:cs typeface="Montserrat Black"/>
                <a:sym typeface="Montserrat Black"/>
              </a:rPr>
              <a:t>ТЕХНОЛОГИЯ</a:t>
            </a:r>
            <a:endParaRPr sz="6000" b="1" dirty="0">
              <a:solidFill>
                <a:srgbClr val="00B050"/>
              </a:solidFill>
              <a:latin typeface="+mj-lt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14" name="Google Shape;73;p3"/>
          <p:cNvSpPr txBox="1"/>
          <p:nvPr/>
        </p:nvSpPr>
        <p:spPr>
          <a:xfrm>
            <a:off x="991327" y="1915754"/>
            <a:ext cx="3261594" cy="101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90000"/>
              </a:lnSpc>
              <a:spcBef>
                <a:spcPts val="1000"/>
              </a:spcBef>
              <a:buClrTx/>
            </a:pPr>
            <a:r>
              <a:rPr lang="ru-RU" sz="3200" b="1" kern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Метод паровой </a:t>
            </a:r>
            <a:r>
              <a:rPr lang="ru-RU" sz="3200" b="1" kern="12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дистиляции</a:t>
            </a:r>
            <a:r>
              <a:rPr lang="ru-RU" sz="3200" b="1" kern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endParaRPr sz="3200" b="1" dirty="0">
              <a:solidFill>
                <a:schemeClr val="tx1">
                  <a:lumMod val="85000"/>
                  <a:lumOff val="15000"/>
                </a:schemeClr>
              </a:solidFill>
              <a:latin typeface="Times New Roman" pitchFamily="18" charset="0"/>
              <a:ea typeface="Montserrat SemiBold"/>
              <a:cs typeface="Times New Roman" pitchFamily="18" charset="0"/>
              <a:sym typeface="Montserrat SemiBold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69" r="24991"/>
          <a:stretch/>
        </p:blipFill>
        <p:spPr bwMode="auto">
          <a:xfrm>
            <a:off x="15576147" y="1"/>
            <a:ext cx="2711853" cy="18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8685" y="5105401"/>
            <a:ext cx="4655127" cy="4973781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5371" y="5105401"/>
            <a:ext cx="4502727" cy="497378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320"/>
          <a:stretch/>
        </p:blipFill>
        <p:spPr>
          <a:xfrm>
            <a:off x="11430001" y="5105402"/>
            <a:ext cx="5181600" cy="497378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2860" y="2987037"/>
            <a:ext cx="2970061" cy="1980040"/>
          </a:xfrm>
          <a:prstGeom prst="rect">
            <a:avLst/>
          </a:prstGeom>
        </p:spPr>
      </p:pic>
      <p:sp>
        <p:nvSpPr>
          <p:cNvPr id="6" name="Скругленный прямоугольник 5"/>
          <p:cNvSpPr/>
          <p:nvPr/>
        </p:nvSpPr>
        <p:spPr>
          <a:xfrm>
            <a:off x="991327" y="1912373"/>
            <a:ext cx="16305346" cy="3054704"/>
          </a:xfrm>
          <a:prstGeom prst="roundRect">
            <a:avLst>
              <a:gd name="adj" fmla="val 10771"/>
            </a:avLst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4163582" y="1905223"/>
            <a:ext cx="1" cy="3054704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6"/>
          <p:cNvSpPr txBox="1"/>
          <p:nvPr/>
        </p:nvSpPr>
        <p:spPr>
          <a:xfrm>
            <a:off x="1129869" y="2600998"/>
            <a:ext cx="8129516" cy="56323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647700" marR="0" lvl="0" indent="-457200" algn="l" rtl="0">
              <a:lnSpc>
                <a:spcPct val="120000"/>
              </a:lnSpc>
              <a:spcBef>
                <a:spcPts val="150"/>
              </a:spcBef>
              <a:spcAft>
                <a:spcPts val="150"/>
              </a:spcAft>
              <a:buClr>
                <a:schemeClr val="dk1"/>
              </a:buClr>
              <a:buSzPts val="2800"/>
              <a:buFont typeface="Wingdings" pitchFamily="2" charset="2"/>
              <a:buChar char="ü"/>
            </a:pPr>
            <a:r>
              <a:rPr lang="ru-RU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ea typeface="Montserrat SemiBold"/>
                <a:cs typeface="Times New Roman" pitchFamily="18" charset="0"/>
                <a:sym typeface="Montserrat SemiBold"/>
              </a:rPr>
              <a:t>Санатории Пермского края и РФ</a:t>
            </a:r>
          </a:p>
          <a:p>
            <a:pPr marL="647700" marR="0" lvl="0" indent="-457200" algn="l" rtl="0">
              <a:lnSpc>
                <a:spcPct val="120000"/>
              </a:lnSpc>
              <a:spcBef>
                <a:spcPts val="150"/>
              </a:spcBef>
              <a:spcAft>
                <a:spcPts val="150"/>
              </a:spcAft>
              <a:buClr>
                <a:schemeClr val="dk1"/>
              </a:buClr>
              <a:buSzPts val="2800"/>
              <a:buFont typeface="Wingdings" pitchFamily="2" charset="2"/>
              <a:buChar char="ü"/>
            </a:pPr>
            <a:r>
              <a:rPr lang="ru-RU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ea typeface="Montserrat SemiBold"/>
                <a:cs typeface="Times New Roman" pitchFamily="18" charset="0"/>
                <a:sym typeface="Montserrat SemiBold"/>
              </a:rPr>
              <a:t>Банные комплексы</a:t>
            </a:r>
          </a:p>
          <a:p>
            <a:pPr marL="647700" indent="-457200">
              <a:lnSpc>
                <a:spcPct val="120000"/>
              </a:lnSpc>
              <a:spcBef>
                <a:spcPts val="150"/>
              </a:spcBef>
              <a:spcAft>
                <a:spcPts val="150"/>
              </a:spcAft>
              <a:buClr>
                <a:schemeClr val="dk1"/>
              </a:buClr>
              <a:buSzPts val="2800"/>
              <a:buFont typeface="Wingdings" pitchFamily="2" charset="2"/>
              <a:buChar char="ü"/>
            </a:pPr>
            <a:r>
              <a:rPr lang="ru-RU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ea typeface="Montserrat SemiBold"/>
                <a:cs typeface="Times New Roman" pitchFamily="18" charset="0"/>
                <a:sym typeface="Montserrat SemiBold"/>
              </a:rPr>
              <a:t>Физические лица страдающие бронхолегочными заболеваниями </a:t>
            </a:r>
          </a:p>
          <a:p>
            <a:pPr marL="647700" lvl="0" indent="-457200">
              <a:lnSpc>
                <a:spcPct val="120000"/>
              </a:lnSpc>
              <a:spcBef>
                <a:spcPts val="150"/>
              </a:spcBef>
              <a:spcAft>
                <a:spcPts val="150"/>
              </a:spcAft>
              <a:buClr>
                <a:schemeClr val="dk1"/>
              </a:buClr>
              <a:buSzPts val="2800"/>
              <a:buFont typeface="Wingdings" pitchFamily="2" charset="2"/>
              <a:buChar char="ü"/>
            </a:pPr>
            <a:r>
              <a:rPr lang="ru-RU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ea typeface="Montserrat SemiBold"/>
                <a:cs typeface="Times New Roman" pitchFamily="18" charset="0"/>
                <a:sym typeface="Montserrat SemiBold"/>
              </a:rPr>
              <a:t>Термальные источники</a:t>
            </a:r>
          </a:p>
          <a:p>
            <a:pPr marL="647700" marR="0" lvl="0" indent="-457200" algn="l" rtl="0">
              <a:lnSpc>
                <a:spcPct val="120000"/>
              </a:lnSpc>
              <a:spcBef>
                <a:spcPts val="150"/>
              </a:spcBef>
              <a:spcAft>
                <a:spcPts val="150"/>
              </a:spcAft>
              <a:buClr>
                <a:schemeClr val="dk1"/>
              </a:buClr>
              <a:buSzPts val="2800"/>
              <a:buFont typeface="Wingdings" pitchFamily="2" charset="2"/>
              <a:buChar char="ü"/>
            </a:pPr>
            <a:r>
              <a:rPr lang="ru-RU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ea typeface="Montserrat SemiBold"/>
                <a:cs typeface="Times New Roman" pitchFamily="18" charset="0"/>
                <a:sym typeface="Montserrat SemiBold"/>
              </a:rPr>
              <a:t>Базы отдыха</a:t>
            </a:r>
          </a:p>
          <a:p>
            <a:pPr marL="647700" marR="0" lvl="0" indent="-457200" algn="l" rtl="0">
              <a:lnSpc>
                <a:spcPct val="120000"/>
              </a:lnSpc>
              <a:spcBef>
                <a:spcPts val="150"/>
              </a:spcBef>
              <a:spcAft>
                <a:spcPts val="150"/>
              </a:spcAft>
              <a:buClr>
                <a:schemeClr val="dk1"/>
              </a:buClr>
              <a:buSzPts val="2800"/>
              <a:buFont typeface="Wingdings" pitchFamily="2" charset="2"/>
              <a:buChar char="ü"/>
            </a:pPr>
            <a:r>
              <a:rPr lang="ru-RU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ea typeface="Montserrat SemiBold"/>
                <a:cs typeface="Times New Roman" pitchFamily="18" charset="0"/>
                <a:sym typeface="Montserrat SemiBold"/>
              </a:rPr>
              <a:t>Интернет-магазины</a:t>
            </a:r>
          </a:p>
          <a:p>
            <a:pPr marL="647700" marR="0" lvl="0" indent="-457200" algn="l" rtl="0">
              <a:lnSpc>
                <a:spcPct val="120000"/>
              </a:lnSpc>
              <a:spcBef>
                <a:spcPts val="150"/>
              </a:spcBef>
              <a:spcAft>
                <a:spcPts val="150"/>
              </a:spcAft>
              <a:buClr>
                <a:schemeClr val="dk1"/>
              </a:buClr>
              <a:buSzPts val="2800"/>
              <a:buFont typeface="Wingdings" pitchFamily="2" charset="2"/>
              <a:buChar char="ü"/>
            </a:pPr>
            <a:r>
              <a:rPr lang="ru-RU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ea typeface="Montserrat SemiBold"/>
                <a:cs typeface="Times New Roman" pitchFamily="18" charset="0"/>
                <a:sym typeface="Montserrat SemiBold"/>
              </a:rPr>
              <a:t>Производители косметической  продукций</a:t>
            </a:r>
          </a:p>
          <a:p>
            <a:pPr marL="647700" marR="0" lvl="0" indent="-457200" algn="l" rtl="0">
              <a:lnSpc>
                <a:spcPct val="120000"/>
              </a:lnSpc>
              <a:spcBef>
                <a:spcPts val="150"/>
              </a:spcBef>
              <a:spcAft>
                <a:spcPts val="150"/>
              </a:spcAft>
              <a:buClr>
                <a:schemeClr val="dk1"/>
              </a:buClr>
              <a:buSzPts val="2800"/>
              <a:buFont typeface="Wingdings" pitchFamily="2" charset="2"/>
              <a:buChar char="ü"/>
            </a:pPr>
            <a:r>
              <a:rPr lang="ru-RU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ea typeface="Montserrat SemiBold"/>
                <a:cs typeface="Times New Roman" pitchFamily="18" charset="0"/>
                <a:sym typeface="Montserrat SemiBold"/>
              </a:rPr>
              <a:t>Фармацевтические компании</a:t>
            </a:r>
          </a:p>
          <a:p>
            <a:pPr marL="647700" marR="0" lvl="0" indent="-457200" algn="l" rtl="0">
              <a:lnSpc>
                <a:spcPct val="120000"/>
              </a:lnSpc>
              <a:spcBef>
                <a:spcPts val="150"/>
              </a:spcBef>
              <a:spcAft>
                <a:spcPts val="150"/>
              </a:spcAft>
              <a:buClr>
                <a:schemeClr val="dk1"/>
              </a:buClr>
              <a:buSzPts val="2800"/>
              <a:buFont typeface="Wingdings" pitchFamily="2" charset="2"/>
              <a:buChar char="ü"/>
            </a:pPr>
            <a:r>
              <a:rPr lang="ru-RU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ea typeface="Montserrat SemiBold"/>
                <a:cs typeface="Times New Roman" pitchFamily="18" charset="0"/>
                <a:sym typeface="Montserrat SemiBold"/>
              </a:rPr>
              <a:t>Массажные салоны </a:t>
            </a:r>
          </a:p>
        </p:txBody>
      </p:sp>
      <p:sp>
        <p:nvSpPr>
          <p:cNvPr id="8" name="Google Shape;70;p3"/>
          <p:cNvSpPr/>
          <p:nvPr/>
        </p:nvSpPr>
        <p:spPr>
          <a:xfrm>
            <a:off x="16728885" y="9384181"/>
            <a:ext cx="790171" cy="902819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spcFirstLastPara="1" wrap="square" lIns="124375" tIns="124375" rIns="124375" bIns="1243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49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" name="Google Shape;72;p3"/>
          <p:cNvSpPr txBox="1"/>
          <p:nvPr/>
        </p:nvSpPr>
        <p:spPr>
          <a:xfrm>
            <a:off x="16494120" y="8261502"/>
            <a:ext cx="1259700" cy="117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 dirty="0" smtClean="0">
                <a:solidFill>
                  <a:srgbClr val="00B050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05</a:t>
            </a:r>
            <a:endParaRPr sz="6000" dirty="0">
              <a:solidFill>
                <a:srgbClr val="00B050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12" name="Google Shape;71;p3"/>
          <p:cNvSpPr txBox="1"/>
          <p:nvPr/>
        </p:nvSpPr>
        <p:spPr>
          <a:xfrm>
            <a:off x="0" y="312738"/>
            <a:ext cx="18288000" cy="117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 b="1" dirty="0" smtClean="0">
                <a:solidFill>
                  <a:srgbClr val="00B050"/>
                </a:solidFill>
                <a:latin typeface="+mj-lt"/>
                <a:ea typeface="Montserrat Black"/>
                <a:cs typeface="Montserrat Black"/>
                <a:sym typeface="Montserrat Black"/>
              </a:rPr>
              <a:t>ПОТРЕБИТЕЛИ</a:t>
            </a:r>
            <a:endParaRPr sz="6000" b="1" dirty="0">
              <a:solidFill>
                <a:srgbClr val="00B050"/>
              </a:solidFill>
              <a:latin typeface="+mj-lt"/>
              <a:ea typeface="Montserrat Black"/>
              <a:cs typeface="Montserrat Black"/>
              <a:sym typeface="Montserrat Black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69" r="24991"/>
          <a:stretch/>
        </p:blipFill>
        <p:spPr bwMode="auto">
          <a:xfrm>
            <a:off x="15576147" y="1"/>
            <a:ext cx="2711853" cy="18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67" b="12128"/>
          <a:stretch/>
        </p:blipFill>
        <p:spPr bwMode="auto">
          <a:xfrm>
            <a:off x="10266218" y="2101964"/>
            <a:ext cx="5846618" cy="6630380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6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7"/>
          <p:cNvSpPr txBox="1"/>
          <p:nvPr/>
        </p:nvSpPr>
        <p:spPr>
          <a:xfrm>
            <a:off x="1094716" y="2008357"/>
            <a:ext cx="7370412" cy="75979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lvl="0">
              <a:lnSpc>
                <a:spcPct val="120000"/>
              </a:lnSpc>
              <a:spcBef>
                <a:spcPts val="150"/>
              </a:spcBef>
              <a:spcAft>
                <a:spcPts val="150"/>
              </a:spcAft>
            </a:pPr>
            <a:r>
              <a:rPr lang="ru-RU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Times New Roman" pitchFamily="18" charset="0"/>
              </a:rPr>
              <a:t>П</a:t>
            </a:r>
            <a:r>
              <a:rPr lang="ru-RU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Times New Roman" pitchFamily="18" charset="0"/>
              </a:rPr>
              <a:t>реимущества наших эфирных масел:</a:t>
            </a:r>
            <a:endParaRPr lang="ru-RU" sz="2800" b="1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  <a:cs typeface="Times New Roman" pitchFamily="18" charset="0"/>
            </a:endParaRPr>
          </a:p>
          <a:p>
            <a:pPr marL="527050" lvl="0" indent="-514350">
              <a:lnSpc>
                <a:spcPct val="120000"/>
              </a:lnSpc>
              <a:spcBef>
                <a:spcPts val="150"/>
              </a:spcBef>
              <a:spcAft>
                <a:spcPts val="150"/>
              </a:spcAft>
              <a:buAutoNum type="arabicPeriod"/>
            </a:pPr>
            <a:r>
              <a:rPr lang="ru-RU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Times New Roman" pitchFamily="18" charset="0"/>
              </a:rPr>
              <a:t>Разработана собственная уникальная установка </a:t>
            </a:r>
          </a:p>
          <a:p>
            <a:pPr marL="527050" lvl="0" indent="-514350">
              <a:lnSpc>
                <a:spcPct val="120000"/>
              </a:lnSpc>
              <a:spcBef>
                <a:spcPts val="150"/>
              </a:spcBef>
              <a:spcAft>
                <a:spcPts val="150"/>
              </a:spcAft>
              <a:buAutoNum type="arabicPeriod"/>
            </a:pPr>
            <a:r>
              <a:rPr lang="ru-RU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Times New Roman" pitchFamily="18" charset="0"/>
              </a:rPr>
              <a:t>Получена декларация соответствия </a:t>
            </a:r>
          </a:p>
          <a:p>
            <a:pPr marL="527050" lvl="0" indent="-514350">
              <a:lnSpc>
                <a:spcPct val="120000"/>
              </a:lnSpc>
              <a:spcBef>
                <a:spcPts val="150"/>
              </a:spcBef>
              <a:spcAft>
                <a:spcPts val="150"/>
              </a:spcAft>
              <a:buAutoNum type="arabicPeriod"/>
            </a:pPr>
            <a:r>
              <a:rPr lang="ru-RU" sz="28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Times New Roman" pitchFamily="18" charset="0"/>
              </a:rPr>
              <a:t>Зарегистрированно</a:t>
            </a:r>
            <a:r>
              <a:rPr lang="ru-RU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Times New Roman" pitchFamily="18" charset="0"/>
              </a:rPr>
              <a:t> ТУ 20.53.10-001-0173404790-2021</a:t>
            </a:r>
          </a:p>
          <a:p>
            <a:pPr marL="527050" lvl="0" indent="-514350">
              <a:lnSpc>
                <a:spcPct val="120000"/>
              </a:lnSpc>
              <a:spcBef>
                <a:spcPts val="150"/>
              </a:spcBef>
              <a:spcAft>
                <a:spcPts val="150"/>
              </a:spcAft>
              <a:buAutoNum type="arabicPeriod"/>
            </a:pPr>
            <a:r>
              <a:rPr lang="ru-RU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Times New Roman" pitchFamily="18" charset="0"/>
              </a:rPr>
              <a:t>Заключены договора о сотрудничестве с  </a:t>
            </a:r>
            <a:r>
              <a:rPr lang="ru-RU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Times New Roman" pitchFamily="18" charset="0"/>
              </a:rPr>
              <a:t>санаториями </a:t>
            </a:r>
            <a:r>
              <a:rPr lang="ru-RU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Times New Roman" pitchFamily="18" charset="0"/>
              </a:rPr>
              <a:t>Пермского края и  </a:t>
            </a:r>
            <a:r>
              <a:rPr lang="ru-RU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Times New Roman" pitchFamily="18" charset="0"/>
              </a:rPr>
              <a:t>косметическим </a:t>
            </a:r>
            <a:r>
              <a:rPr lang="ru-RU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Times New Roman" pitchFamily="18" charset="0"/>
              </a:rPr>
              <a:t>предприятием  ООО «ГИТТИН» </a:t>
            </a:r>
            <a:r>
              <a:rPr lang="ru-RU" sz="28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Times New Roman" pitchFamily="18" charset="0"/>
              </a:rPr>
              <a:t>г.Санкт</a:t>
            </a:r>
            <a:r>
              <a:rPr lang="ru-RU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Times New Roman" pitchFamily="18" charset="0"/>
              </a:rPr>
              <a:t>-Петербурга </a:t>
            </a:r>
          </a:p>
          <a:p>
            <a:pPr marL="527050" lvl="0" indent="-514350">
              <a:lnSpc>
                <a:spcPct val="120000"/>
              </a:lnSpc>
              <a:spcBef>
                <a:spcPts val="150"/>
              </a:spcBef>
              <a:spcAft>
                <a:spcPts val="150"/>
              </a:spcAft>
              <a:buAutoNum type="arabicPeriod"/>
            </a:pPr>
            <a:r>
              <a:rPr lang="ru-RU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Times New Roman" pitchFamily="18" charset="0"/>
              </a:rPr>
              <a:t>Разработан собственный  бренд Пермского края «</a:t>
            </a:r>
            <a:r>
              <a:rPr lang="ru-RU" sz="28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Times New Roman" pitchFamily="18" charset="0"/>
              </a:rPr>
              <a:t>Пихтоварка</a:t>
            </a:r>
            <a:r>
              <a:rPr lang="ru-RU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Times New Roman" pitchFamily="18" charset="0"/>
              </a:rPr>
              <a:t>» для туристической привлекательности </a:t>
            </a:r>
          </a:p>
          <a:p>
            <a:pPr marL="12700" lvl="0">
              <a:lnSpc>
                <a:spcPct val="120000"/>
              </a:lnSpc>
              <a:spcBef>
                <a:spcPts val="150"/>
              </a:spcBef>
              <a:spcAft>
                <a:spcPts val="150"/>
              </a:spcAft>
            </a:pPr>
            <a:endParaRPr lang="ru-RU" sz="2800" dirty="0" smtClean="0">
              <a:solidFill>
                <a:schemeClr val="tx1">
                  <a:lumMod val="85000"/>
                  <a:lumOff val="15000"/>
                </a:schemeClr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6" name="Google Shape;70;p3"/>
          <p:cNvSpPr/>
          <p:nvPr/>
        </p:nvSpPr>
        <p:spPr>
          <a:xfrm>
            <a:off x="16728885" y="9384181"/>
            <a:ext cx="790171" cy="902819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spcFirstLastPara="1" wrap="square" lIns="124375" tIns="124375" rIns="124375" bIns="1243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49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72;p3"/>
          <p:cNvSpPr txBox="1"/>
          <p:nvPr/>
        </p:nvSpPr>
        <p:spPr>
          <a:xfrm>
            <a:off x="16494119" y="8261502"/>
            <a:ext cx="1398095" cy="1174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 dirty="0" smtClean="0">
                <a:solidFill>
                  <a:srgbClr val="00B050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06</a:t>
            </a:r>
            <a:endParaRPr sz="6000" dirty="0">
              <a:solidFill>
                <a:srgbClr val="00B050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10" name="Google Shape;71;p3"/>
          <p:cNvSpPr txBox="1"/>
          <p:nvPr/>
        </p:nvSpPr>
        <p:spPr>
          <a:xfrm>
            <a:off x="0" y="571147"/>
            <a:ext cx="18288000" cy="117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 b="1" dirty="0" smtClean="0">
                <a:solidFill>
                  <a:srgbClr val="00B050"/>
                </a:solidFill>
                <a:latin typeface="+mj-lt"/>
                <a:ea typeface="Montserrat Black"/>
                <a:cs typeface="Montserrat Black"/>
                <a:sym typeface="Montserrat Black"/>
              </a:rPr>
              <a:t>КОНКУРЕНТЫ</a:t>
            </a:r>
            <a:endParaRPr sz="6000" b="1" dirty="0">
              <a:solidFill>
                <a:srgbClr val="00B050"/>
              </a:solidFill>
              <a:latin typeface="+mj-lt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11" name="Google Shape;110;p7"/>
          <p:cNvSpPr txBox="1"/>
          <p:nvPr/>
        </p:nvSpPr>
        <p:spPr>
          <a:xfrm>
            <a:off x="9281631" y="2048597"/>
            <a:ext cx="8610583" cy="43088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r>
              <a:rPr lang="ru-RU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Times New Roman" pitchFamily="18" charset="0"/>
              </a:rPr>
              <a:t>Конкуренты:</a:t>
            </a:r>
          </a:p>
          <a:p>
            <a:r>
              <a:rPr lang="ru-RU" sz="2800" dirty="0" smtClean="0"/>
              <a:t>1.ООО </a:t>
            </a:r>
            <a:r>
              <a:rPr lang="ru-RU" sz="2800" dirty="0"/>
              <a:t>СИБЕРИНА</a:t>
            </a:r>
          </a:p>
          <a:p>
            <a:r>
              <a:rPr lang="ru-RU" sz="2800" dirty="0"/>
              <a:t>2. ООО </a:t>
            </a:r>
            <a:r>
              <a:rPr lang="ru-RU" sz="2800" dirty="0" err="1"/>
              <a:t>СИнАМ</a:t>
            </a:r>
            <a:endParaRPr lang="ru-RU" sz="2800" dirty="0"/>
          </a:p>
          <a:p>
            <a:r>
              <a:rPr lang="ru-RU" sz="2800" dirty="0"/>
              <a:t>3.ООО СИБИРЬ НАМЕДОЙЛ</a:t>
            </a:r>
          </a:p>
          <a:p>
            <a:r>
              <a:rPr lang="ru-RU" sz="2800" dirty="0"/>
              <a:t>4.ООО ГАРМОНИЯ</a:t>
            </a:r>
          </a:p>
          <a:p>
            <a:r>
              <a:rPr lang="ru-RU" sz="2800" dirty="0"/>
              <a:t>5.ООО СТРАТЕГИЯ </a:t>
            </a:r>
          </a:p>
          <a:p>
            <a:r>
              <a:rPr lang="ru-RU" sz="2800" dirty="0" smtClean="0"/>
              <a:t>Данные </a:t>
            </a:r>
            <a:r>
              <a:rPr lang="ru-RU" sz="2800" dirty="0"/>
              <a:t>конкуренты схожи по технологии </a:t>
            </a:r>
            <a:r>
              <a:rPr lang="ru-RU" sz="2800" dirty="0" smtClean="0"/>
              <a:t>производства(метод паровой </a:t>
            </a:r>
            <a:r>
              <a:rPr lang="ru-RU" sz="2800" dirty="0" err="1" smtClean="0"/>
              <a:t>дистиляций</a:t>
            </a:r>
            <a:r>
              <a:rPr lang="ru-RU" sz="2800" dirty="0"/>
              <a:t>)</a:t>
            </a:r>
          </a:p>
          <a:p>
            <a:r>
              <a:rPr lang="ru-RU" sz="2800" dirty="0"/>
              <a:t/>
            </a:r>
            <a:br>
              <a:rPr lang="ru-RU" sz="2800" dirty="0"/>
            </a:br>
            <a:endParaRPr lang="ru-RU" sz="2800" i="1" dirty="0" smtClean="0">
              <a:solidFill>
                <a:schemeClr val="tx1">
                  <a:lumMod val="85000"/>
                  <a:lumOff val="15000"/>
                </a:schemeClr>
              </a:solidFill>
              <a:latin typeface="+mj-lt"/>
              <a:cs typeface="Times New Roman" pitchFamily="18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69" r="24991"/>
          <a:stretch/>
        </p:blipFill>
        <p:spPr bwMode="auto">
          <a:xfrm>
            <a:off x="15576147" y="1"/>
            <a:ext cx="2711853" cy="18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44" t="9888" r="8198" b="10852"/>
          <a:stretch/>
        </p:blipFill>
        <p:spPr>
          <a:xfrm>
            <a:off x="9701819" y="5643453"/>
            <a:ext cx="5874328" cy="37407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32873" y="955964"/>
            <a:ext cx="4655127" cy="497378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03936"/>
            <a:ext cx="4502727" cy="518306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05456"/>
            <a:ext cx="4502727" cy="463805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5409" y="1654154"/>
            <a:ext cx="9147464" cy="6860598"/>
          </a:xfrm>
          <a:prstGeom prst="rect">
            <a:avLst/>
          </a:prstGeom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16" b="17315"/>
          <a:stretch/>
        </p:blipFill>
        <p:spPr bwMode="auto">
          <a:xfrm>
            <a:off x="13632872" y="5929745"/>
            <a:ext cx="4655127" cy="4357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Google Shape;71;p3"/>
          <p:cNvSpPr txBox="1"/>
          <p:nvPr/>
        </p:nvSpPr>
        <p:spPr>
          <a:xfrm>
            <a:off x="-110836" y="1"/>
            <a:ext cx="18288000" cy="1082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400" b="1" dirty="0" smtClean="0">
                <a:solidFill>
                  <a:srgbClr val="00B050"/>
                </a:solidFill>
                <a:latin typeface="Times New Roman" pitchFamily="18" charset="0"/>
                <a:ea typeface="Montserrat Black"/>
                <a:cs typeface="Times New Roman" pitchFamily="18" charset="0"/>
                <a:sym typeface="Montserrat Black"/>
              </a:rPr>
              <a:t>ОБОРУДОВАНИЕ И ПРОИЗВОДСТВО </a:t>
            </a:r>
            <a:endParaRPr sz="5400" b="1" dirty="0">
              <a:solidFill>
                <a:srgbClr val="00B050"/>
              </a:solidFill>
              <a:latin typeface="Times New Roman" pitchFamily="18" charset="0"/>
              <a:ea typeface="Montserrat Black"/>
              <a:cs typeface="Times New Roman" pitchFamily="18" charset="0"/>
              <a:sym typeface="Montserrat Black"/>
            </a:endParaRPr>
          </a:p>
        </p:txBody>
      </p:sp>
      <p:sp>
        <p:nvSpPr>
          <p:cNvPr id="8" name="Google Shape;73;p3"/>
          <p:cNvSpPr txBox="1"/>
          <p:nvPr/>
        </p:nvSpPr>
        <p:spPr>
          <a:xfrm>
            <a:off x="4459432" y="8887469"/>
            <a:ext cx="9147463" cy="903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90000"/>
              </a:lnSpc>
              <a:spcBef>
                <a:spcPts val="1000"/>
              </a:spcBef>
              <a:buClrTx/>
            </a:pPr>
            <a:r>
              <a:rPr lang="ru-RU" sz="2800" b="1" kern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Место производства: </a:t>
            </a:r>
            <a:r>
              <a:rPr lang="ru-RU" sz="2800" kern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Пермский край, </a:t>
            </a:r>
            <a:r>
              <a:rPr lang="ru-RU" sz="2800" kern="12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Косинский</a:t>
            </a:r>
            <a:r>
              <a:rPr lang="ru-RU" sz="2800" kern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район, </a:t>
            </a:r>
            <a:r>
              <a:rPr lang="ru-RU" sz="2800" kern="12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д.Чазево</a:t>
            </a:r>
            <a:r>
              <a:rPr lang="ru-RU" sz="2800" kern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endParaRPr sz="2800" dirty="0">
              <a:solidFill>
                <a:schemeClr val="tx1">
                  <a:lumMod val="85000"/>
                  <a:lumOff val="15000"/>
                </a:schemeClr>
              </a:solidFill>
              <a:latin typeface="Times New Roman" pitchFamily="18" charset="0"/>
              <a:ea typeface="Montserrat SemiBold"/>
              <a:cs typeface="Times New Roman" pitchFamily="18" charset="0"/>
              <a:sym typeface="Montserrat SemiBold"/>
            </a:endParaRPr>
          </a:p>
        </p:txBody>
      </p:sp>
    </p:spTree>
    <p:extLst>
      <p:ext uri="{BB962C8B-B14F-4D97-AF65-F5344CB8AC3E}">
        <p14:creationId xmlns:p14="http://schemas.microsoft.com/office/powerpoint/2010/main" val="2601937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97" b="9948"/>
          <a:stretch/>
        </p:blipFill>
        <p:spPr bwMode="auto">
          <a:xfrm>
            <a:off x="1094632" y="1925782"/>
            <a:ext cx="6996422" cy="75980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5955" y="1925782"/>
            <a:ext cx="6871246" cy="7598010"/>
          </a:xfrm>
          <a:prstGeom prst="rect">
            <a:avLst/>
          </a:prstGeom>
        </p:spPr>
      </p:pic>
      <p:sp>
        <p:nvSpPr>
          <p:cNvPr id="7" name="Google Shape;71;p3"/>
          <p:cNvSpPr txBox="1"/>
          <p:nvPr/>
        </p:nvSpPr>
        <p:spPr>
          <a:xfrm>
            <a:off x="-110836" y="1"/>
            <a:ext cx="18288000" cy="1082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400" b="1" dirty="0" smtClean="0">
                <a:solidFill>
                  <a:srgbClr val="00B050"/>
                </a:solidFill>
                <a:latin typeface="Times New Roman" pitchFamily="18" charset="0"/>
                <a:ea typeface="Montserrat Black"/>
                <a:cs typeface="Times New Roman" pitchFamily="18" charset="0"/>
                <a:sym typeface="Montserrat Black"/>
              </a:rPr>
              <a:t>СОПРОВОДИТЕЛЬНАЯ ДОКУМЕНТАЦИЯ </a:t>
            </a:r>
            <a:endParaRPr lang="ru-RU" sz="5400" b="1" dirty="0">
              <a:solidFill>
                <a:srgbClr val="00B050"/>
              </a:solidFill>
              <a:latin typeface="Times New Roman" pitchFamily="18" charset="0"/>
              <a:ea typeface="Montserrat Black"/>
              <a:cs typeface="Times New Roman" pitchFamily="18" charset="0"/>
              <a:sym typeface="Montserrat Black"/>
            </a:endParaRPr>
          </a:p>
        </p:txBody>
      </p:sp>
      <p:sp>
        <p:nvSpPr>
          <p:cNvPr id="8" name="Google Shape;70;p3"/>
          <p:cNvSpPr/>
          <p:nvPr/>
        </p:nvSpPr>
        <p:spPr>
          <a:xfrm>
            <a:off x="16728885" y="9384181"/>
            <a:ext cx="790171" cy="902819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spcFirstLastPara="1" wrap="square" lIns="124375" tIns="124375" rIns="124375" bIns="1243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49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" name="Google Shape;72;p3"/>
          <p:cNvSpPr txBox="1"/>
          <p:nvPr/>
        </p:nvSpPr>
        <p:spPr>
          <a:xfrm>
            <a:off x="16393531" y="8349283"/>
            <a:ext cx="1460875" cy="1174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 dirty="0" smtClean="0">
                <a:solidFill>
                  <a:srgbClr val="00B050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08</a:t>
            </a:r>
            <a:endParaRPr sz="6000" dirty="0">
              <a:solidFill>
                <a:srgbClr val="00B050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</p:spTree>
    <p:extLst>
      <p:ext uri="{BB962C8B-B14F-4D97-AF65-F5344CB8AC3E}">
        <p14:creationId xmlns:p14="http://schemas.microsoft.com/office/powerpoint/2010/main" val="224299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10;p7"/>
          <p:cNvSpPr txBox="1"/>
          <p:nvPr/>
        </p:nvSpPr>
        <p:spPr>
          <a:xfrm>
            <a:off x="2854038" y="505975"/>
            <a:ext cx="11402290" cy="1292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r>
              <a:rPr lang="ru-RU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Times New Roman" pitchFamily="18" charset="0"/>
              </a:rPr>
              <a:t>В</a:t>
            </a:r>
            <a:r>
              <a:rPr lang="ru-RU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Times New Roman" pitchFamily="18" charset="0"/>
              </a:rPr>
              <a:t>ысокое качество и </a:t>
            </a:r>
            <a:r>
              <a:rPr lang="ru-RU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Times New Roman" pitchFamily="18" charset="0"/>
              </a:rPr>
              <a:t>натуральность </a:t>
            </a:r>
            <a:r>
              <a:rPr lang="ru-RU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Times New Roman" pitchFamily="18" charset="0"/>
              </a:rPr>
              <a:t>эфирных масел подтверждено протоколами </a:t>
            </a:r>
            <a:r>
              <a:rPr lang="ru-RU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Times New Roman" pitchFamily="18" charset="0"/>
              </a:rPr>
              <a:t>результатов </a:t>
            </a:r>
            <a:r>
              <a:rPr lang="ru-RU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Times New Roman" pitchFamily="18" charset="0"/>
              </a:rPr>
              <a:t>анализов </a:t>
            </a:r>
            <a:r>
              <a:rPr lang="ru-RU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Times New Roman" pitchFamily="18" charset="0"/>
              </a:rPr>
              <a:t>ГЖХ Новосибирским институтом органической химии</a:t>
            </a:r>
            <a:endParaRPr lang="ru-RU" sz="2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+mj-lt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9018" y="2008943"/>
            <a:ext cx="5698779" cy="7720292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74963" y="0"/>
            <a:ext cx="2713037" cy="1798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7745" y="2075090"/>
            <a:ext cx="6262255" cy="7654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Google Shape;70;p3"/>
          <p:cNvSpPr/>
          <p:nvPr/>
        </p:nvSpPr>
        <p:spPr>
          <a:xfrm>
            <a:off x="16728885" y="9384181"/>
            <a:ext cx="790171" cy="902819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spcFirstLastPara="1" wrap="square" lIns="124375" tIns="124375" rIns="124375" bIns="1243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49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6483205" y="8368518"/>
            <a:ext cx="128152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6000" b="1" dirty="0" smtClean="0">
                <a:solidFill>
                  <a:srgbClr val="00B050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09</a:t>
            </a:r>
            <a:endParaRPr lang="ru-RU" sz="6000" b="1" dirty="0">
              <a:solidFill>
                <a:srgbClr val="00B050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</p:spTree>
    <p:extLst>
      <p:ext uri="{BB962C8B-B14F-4D97-AF65-F5344CB8AC3E}">
        <p14:creationId xmlns:p14="http://schemas.microsoft.com/office/powerpoint/2010/main" val="2687464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51" b="23059"/>
          <a:stretch/>
        </p:blipFill>
        <p:spPr bwMode="auto">
          <a:xfrm>
            <a:off x="1" y="2422477"/>
            <a:ext cx="4059382" cy="5431809"/>
          </a:xfrm>
          <a:prstGeom prst="rect">
            <a:avLst/>
          </a:prstGeom>
          <a:noFill/>
          <a:ln w="9525">
            <a:solidFill>
              <a:schemeClr val="bg1">
                <a:lumMod val="9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04" b="37941"/>
          <a:stretch/>
        </p:blipFill>
        <p:spPr bwMode="auto">
          <a:xfrm>
            <a:off x="13619019" y="2750022"/>
            <a:ext cx="4544290" cy="4435523"/>
          </a:xfrm>
          <a:prstGeom prst="rect">
            <a:avLst/>
          </a:prstGeom>
          <a:noFill/>
          <a:ln w="9525">
            <a:solidFill>
              <a:schemeClr val="bg1">
                <a:lumMod val="9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03" b="30126"/>
          <a:stretch/>
        </p:blipFill>
        <p:spPr bwMode="auto">
          <a:xfrm>
            <a:off x="8922328" y="2750022"/>
            <a:ext cx="4696691" cy="5104264"/>
          </a:xfrm>
          <a:prstGeom prst="rect">
            <a:avLst/>
          </a:prstGeom>
          <a:noFill/>
          <a:ln w="9525">
            <a:solidFill>
              <a:schemeClr val="bg1">
                <a:lumMod val="9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05" b="26871"/>
          <a:stretch/>
        </p:blipFill>
        <p:spPr bwMode="auto">
          <a:xfrm>
            <a:off x="3823855" y="2422477"/>
            <a:ext cx="5098473" cy="5268036"/>
          </a:xfrm>
          <a:prstGeom prst="rect">
            <a:avLst/>
          </a:prstGeom>
          <a:noFill/>
          <a:ln w="9525">
            <a:solidFill>
              <a:schemeClr val="bg1">
                <a:lumMod val="9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Google Shape;71;p3"/>
          <p:cNvSpPr txBox="1"/>
          <p:nvPr/>
        </p:nvSpPr>
        <p:spPr>
          <a:xfrm>
            <a:off x="-34635" y="536356"/>
            <a:ext cx="18288000" cy="117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 b="1" dirty="0" smtClean="0">
                <a:solidFill>
                  <a:srgbClr val="00B050"/>
                </a:solidFill>
                <a:latin typeface="+mj-lt"/>
                <a:ea typeface="Montserrat Black"/>
                <a:cs typeface="Montserrat Black"/>
                <a:sym typeface="Montserrat Black"/>
              </a:rPr>
              <a:t>ОТЗЫВЫ</a:t>
            </a:r>
            <a:endParaRPr sz="6000" b="1" dirty="0">
              <a:solidFill>
                <a:srgbClr val="00B050"/>
              </a:solidFill>
              <a:latin typeface="+mj-lt"/>
              <a:ea typeface="Montserrat Black"/>
              <a:cs typeface="Montserrat Black"/>
              <a:sym typeface="Montserrat Black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69" r="24991"/>
          <a:stretch/>
        </p:blipFill>
        <p:spPr bwMode="auto">
          <a:xfrm>
            <a:off x="15576147" y="1"/>
            <a:ext cx="2711853" cy="18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Google Shape;70;p3"/>
          <p:cNvSpPr/>
          <p:nvPr/>
        </p:nvSpPr>
        <p:spPr>
          <a:xfrm>
            <a:off x="16728885" y="9384181"/>
            <a:ext cx="790171" cy="902819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spcFirstLastPara="1" wrap="square" lIns="124375" tIns="124375" rIns="124375" bIns="1243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49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72;p3"/>
          <p:cNvSpPr txBox="1"/>
          <p:nvPr/>
        </p:nvSpPr>
        <p:spPr>
          <a:xfrm>
            <a:off x="16393531" y="8349283"/>
            <a:ext cx="1460875" cy="1174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 dirty="0" smtClean="0">
                <a:solidFill>
                  <a:srgbClr val="00B050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10</a:t>
            </a:r>
            <a:endParaRPr sz="6000" dirty="0">
              <a:solidFill>
                <a:srgbClr val="00B050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</p:spTree>
    <p:extLst>
      <p:ext uri="{BB962C8B-B14F-4D97-AF65-F5344CB8AC3E}">
        <p14:creationId xmlns:p14="http://schemas.microsoft.com/office/powerpoint/2010/main" val="2519264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33970" y="2473212"/>
            <a:ext cx="5890000" cy="50207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69" r="24991"/>
          <a:stretch/>
        </p:blipFill>
        <p:spPr bwMode="auto">
          <a:xfrm>
            <a:off x="15576147" y="1"/>
            <a:ext cx="2711853" cy="18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Google Shape;71;p3"/>
          <p:cNvSpPr txBox="1"/>
          <p:nvPr/>
        </p:nvSpPr>
        <p:spPr>
          <a:xfrm>
            <a:off x="126610" y="106004"/>
            <a:ext cx="18288000" cy="117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 b="1" dirty="0" smtClean="0">
                <a:solidFill>
                  <a:srgbClr val="00B050"/>
                </a:solidFill>
                <a:latin typeface="+mj-lt"/>
                <a:ea typeface="Montserrat Black"/>
                <a:cs typeface="Montserrat Black"/>
                <a:sym typeface="Montserrat Black"/>
              </a:rPr>
              <a:t>НАШИ ПАРТНЕРЫ</a:t>
            </a:r>
            <a:endParaRPr sz="6000" b="1" dirty="0">
              <a:solidFill>
                <a:srgbClr val="00B050"/>
              </a:solidFill>
              <a:latin typeface="+mj-lt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7" name="Google Shape;70;p3"/>
          <p:cNvSpPr/>
          <p:nvPr/>
        </p:nvSpPr>
        <p:spPr>
          <a:xfrm>
            <a:off x="16728885" y="9384181"/>
            <a:ext cx="790171" cy="902819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spcFirstLastPara="1" wrap="square" lIns="124375" tIns="124375" rIns="124375" bIns="1243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49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Google Shape;72;p3"/>
          <p:cNvSpPr txBox="1"/>
          <p:nvPr/>
        </p:nvSpPr>
        <p:spPr>
          <a:xfrm>
            <a:off x="16494120" y="8261502"/>
            <a:ext cx="1259700" cy="117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 dirty="0" smtClean="0">
                <a:solidFill>
                  <a:srgbClr val="00B050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11</a:t>
            </a:r>
            <a:endParaRPr sz="6000" dirty="0">
              <a:solidFill>
                <a:srgbClr val="00B050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11" name="Google Shape;73;p3"/>
          <p:cNvSpPr txBox="1"/>
          <p:nvPr/>
        </p:nvSpPr>
        <p:spPr>
          <a:xfrm>
            <a:off x="928253" y="2042325"/>
            <a:ext cx="4253346" cy="5160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90000"/>
              </a:lnSpc>
              <a:spcBef>
                <a:spcPts val="1000"/>
              </a:spcBef>
              <a:buClrTx/>
            </a:pPr>
            <a:r>
              <a:rPr lang="ru-RU" sz="2800" b="1" i="1" kern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1. ЗАО «Курорт Ключи»</a:t>
            </a:r>
            <a:endParaRPr sz="2800" b="1" i="1" dirty="0">
              <a:solidFill>
                <a:schemeClr val="tx1">
                  <a:lumMod val="85000"/>
                  <a:lumOff val="15000"/>
                </a:schemeClr>
              </a:solidFill>
              <a:latin typeface="Times New Roman" pitchFamily="18" charset="0"/>
              <a:ea typeface="Montserrat SemiBold"/>
              <a:cs typeface="Times New Roman" pitchFamily="18" charset="0"/>
              <a:sym typeface="Montserrat SemiBold"/>
            </a:endParaRPr>
          </a:p>
        </p:txBody>
      </p:sp>
      <p:sp>
        <p:nvSpPr>
          <p:cNvPr id="13" name="Google Shape;73;p3"/>
          <p:cNvSpPr txBox="1"/>
          <p:nvPr/>
        </p:nvSpPr>
        <p:spPr>
          <a:xfrm>
            <a:off x="12052297" y="1957173"/>
            <a:ext cx="4253345" cy="5160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90000"/>
              </a:lnSpc>
              <a:spcBef>
                <a:spcPts val="1000"/>
              </a:spcBef>
              <a:buClrTx/>
            </a:pPr>
            <a:r>
              <a:rPr lang="ru-RU" sz="2800" b="1" i="1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3</a:t>
            </a:r>
            <a:r>
              <a:rPr lang="ru-RU" sz="2800" b="1" i="1" kern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. Санаторий Красный Яр</a:t>
            </a:r>
            <a:endParaRPr sz="2800" b="1" i="1" dirty="0">
              <a:solidFill>
                <a:schemeClr val="tx1">
                  <a:lumMod val="85000"/>
                  <a:lumOff val="15000"/>
                </a:schemeClr>
              </a:solidFill>
              <a:latin typeface="Times New Roman" pitchFamily="18" charset="0"/>
              <a:ea typeface="Montserrat SemiBold"/>
              <a:cs typeface="Times New Roman" pitchFamily="18" charset="0"/>
              <a:sym typeface="Montserrat SemiBold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983" y="2545599"/>
            <a:ext cx="6093462" cy="50207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Google Shape;73;p3"/>
          <p:cNvSpPr txBox="1"/>
          <p:nvPr/>
        </p:nvSpPr>
        <p:spPr>
          <a:xfrm>
            <a:off x="55416" y="7718528"/>
            <a:ext cx="6109855" cy="1457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90000"/>
              </a:lnSpc>
              <a:spcBef>
                <a:spcPts val="1000"/>
              </a:spcBef>
              <a:buClrTx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ЗАО «Курорт Ключи» занял 7-е место в рейтинге инвестиционной привлекательности «ТОП-100 российских здравниц» за 2022 год.</a:t>
            </a:r>
            <a:endParaRPr sz="2400" b="1" i="1" dirty="0">
              <a:solidFill>
                <a:schemeClr val="tx1">
                  <a:lumMod val="85000"/>
                  <a:lumOff val="15000"/>
                </a:schemeClr>
              </a:solidFill>
              <a:latin typeface="Times New Roman" pitchFamily="18" charset="0"/>
              <a:ea typeface="Montserrat SemiBold"/>
              <a:cs typeface="Times New Roman" pitchFamily="18" charset="0"/>
              <a:sym typeface="Montserrat SemiBold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4444" y="2545599"/>
            <a:ext cx="4989526" cy="133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Google Shape;73;p3"/>
          <p:cNvSpPr txBox="1"/>
          <p:nvPr/>
        </p:nvSpPr>
        <p:spPr>
          <a:xfrm>
            <a:off x="6591184" y="2042325"/>
            <a:ext cx="4253345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/>
            <a:r>
              <a:rPr lang="ru-RU" sz="2800" b="1" i="1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2</a:t>
            </a:r>
            <a:r>
              <a:rPr lang="ru-RU" sz="2800" b="1" i="1" kern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. 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ООО «ГИТТИН»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2001" y="3835327"/>
            <a:ext cx="4071709" cy="560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588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9"/>
          <p:cNvSpPr txBox="1"/>
          <p:nvPr/>
        </p:nvSpPr>
        <p:spPr>
          <a:xfrm>
            <a:off x="3574473" y="2125750"/>
            <a:ext cx="13266864" cy="93440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234950" marR="0" lvl="0" indent="-514350" algn="l" rtl="0">
              <a:lnSpc>
                <a:spcPct val="120000"/>
              </a:lnSpc>
              <a:spcBef>
                <a:spcPts val="150"/>
              </a:spcBef>
              <a:spcAft>
                <a:spcPts val="150"/>
              </a:spcAft>
              <a:buClr>
                <a:schemeClr val="dk1"/>
              </a:buClr>
              <a:buSzPts val="2800"/>
              <a:buFont typeface="+mj-lt"/>
              <a:buAutoNum type="arabicPeriod"/>
            </a:pPr>
            <a:r>
              <a:rPr lang="ru-RU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ea typeface="Montserrat SemiBold"/>
                <a:cs typeface="Times New Roman" pitchFamily="18" charset="0"/>
                <a:sym typeface="Montserrat SemiBold"/>
              </a:rPr>
              <a:t>Собственная установка  по переработке </a:t>
            </a:r>
            <a:r>
              <a:rPr lang="ru-RU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ea typeface="Montserrat SemiBold"/>
                <a:cs typeface="Times New Roman" pitchFamily="18" charset="0"/>
                <a:sym typeface="Montserrat SemiBold"/>
              </a:rPr>
              <a:t> </a:t>
            </a:r>
            <a:r>
              <a:rPr lang="ru-RU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ea typeface="Montserrat SemiBold"/>
                <a:cs typeface="Times New Roman" pitchFamily="18" charset="0"/>
                <a:sym typeface="Montserrat SemiBold"/>
              </a:rPr>
              <a:t>3000 тонн лапника в год</a:t>
            </a:r>
          </a:p>
          <a:p>
            <a:pPr marL="234950" marR="0" lvl="0" indent="-514350" algn="l" rtl="0">
              <a:lnSpc>
                <a:spcPct val="120000"/>
              </a:lnSpc>
              <a:spcBef>
                <a:spcPts val="150"/>
              </a:spcBef>
              <a:spcAft>
                <a:spcPts val="150"/>
              </a:spcAft>
              <a:buClr>
                <a:schemeClr val="dk1"/>
              </a:buClr>
              <a:buSzPts val="2800"/>
              <a:buFont typeface="+mj-lt"/>
              <a:buAutoNum type="arabicPeriod"/>
            </a:pPr>
            <a:r>
              <a:rPr lang="ru-RU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ea typeface="Montserrat SemiBold"/>
                <a:cs typeface="Times New Roman" pitchFamily="18" charset="0"/>
                <a:sym typeface="Montserrat SemiBold"/>
              </a:rPr>
              <a:t>Н</a:t>
            </a:r>
            <a:r>
              <a:rPr lang="ru-RU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ea typeface="Montserrat SemiBold"/>
                <a:cs typeface="Times New Roman" pitchFamily="18" charset="0"/>
                <a:sym typeface="Montserrat SemiBold"/>
              </a:rPr>
              <a:t>алажено производство</a:t>
            </a:r>
            <a:r>
              <a:rPr 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ea typeface="Montserrat SemiBold"/>
                <a:cs typeface="Times New Roman" pitchFamily="18" charset="0"/>
                <a:sym typeface="Montserrat SemiBold"/>
              </a:rPr>
              <a:t> </a:t>
            </a:r>
            <a:r>
              <a:rPr lang="ru-RU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ea typeface="Montserrat SemiBold"/>
                <a:cs typeface="Times New Roman" pitchFamily="18" charset="0"/>
                <a:sym typeface="Montserrat SemiBold"/>
              </a:rPr>
              <a:t>четырех  видов масла – 12 000 литров в год</a:t>
            </a:r>
          </a:p>
          <a:p>
            <a:pPr marL="234950" marR="0" lvl="0" indent="-514350" algn="l" rtl="0">
              <a:lnSpc>
                <a:spcPct val="120000"/>
              </a:lnSpc>
              <a:spcBef>
                <a:spcPts val="150"/>
              </a:spcBef>
              <a:spcAft>
                <a:spcPts val="150"/>
              </a:spcAft>
              <a:buClr>
                <a:schemeClr val="dk1"/>
              </a:buClr>
              <a:buSzPts val="2800"/>
              <a:buFont typeface="+mj-lt"/>
              <a:buAutoNum type="arabicPeriod"/>
            </a:pPr>
            <a:r>
              <a:rPr lang="ru-RU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ea typeface="Montserrat SemiBold"/>
                <a:cs typeface="Times New Roman" pitchFamily="18" charset="0"/>
                <a:sym typeface="Montserrat SemiBold"/>
              </a:rPr>
              <a:t>Разработана  и утверждена документация: технические условия и декларация   соответствия</a:t>
            </a:r>
          </a:p>
          <a:p>
            <a:pPr marL="234950" marR="0" lvl="0" indent="-514350" algn="l" rtl="0">
              <a:lnSpc>
                <a:spcPct val="120000"/>
              </a:lnSpc>
              <a:spcBef>
                <a:spcPts val="150"/>
              </a:spcBef>
              <a:spcAft>
                <a:spcPts val="150"/>
              </a:spcAft>
              <a:buClr>
                <a:schemeClr val="dk1"/>
              </a:buClr>
              <a:buSzPts val="2800"/>
              <a:buFont typeface="+mj-lt"/>
              <a:buAutoNum type="arabicPeriod"/>
            </a:pPr>
            <a:r>
              <a:rPr lang="ru-RU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ea typeface="Montserrat SemiBold"/>
                <a:cs typeface="Times New Roman" pitchFamily="18" charset="0"/>
                <a:sym typeface="Montserrat SemiBold"/>
              </a:rPr>
              <a:t>Ведутся продажи</a:t>
            </a:r>
          </a:p>
          <a:p>
            <a:pPr marL="12700" lvl="0">
              <a:lnSpc>
                <a:spcPct val="120000"/>
              </a:lnSpc>
              <a:spcBef>
                <a:spcPts val="150"/>
              </a:spcBef>
              <a:spcAft>
                <a:spcPts val="150"/>
              </a:spcAft>
              <a:buClr>
                <a:srgbClr val="4674C9"/>
              </a:buClr>
              <a:buSzPts val="2800"/>
            </a:pPr>
            <a:endParaRPr lang="ru-RU" sz="2800" dirty="0" smtClean="0">
              <a:solidFill>
                <a:schemeClr val="tx1">
                  <a:lumMod val="85000"/>
                  <a:lumOff val="15000"/>
                </a:schemeClr>
              </a:solidFill>
              <a:latin typeface="+mj-lt"/>
              <a:cs typeface="Times New Roman" pitchFamily="18" charset="0"/>
            </a:endParaRPr>
          </a:p>
          <a:p>
            <a:pPr marL="12700" lvl="0">
              <a:lnSpc>
                <a:spcPct val="120000"/>
              </a:lnSpc>
              <a:spcBef>
                <a:spcPts val="150"/>
              </a:spcBef>
              <a:spcAft>
                <a:spcPts val="150"/>
              </a:spcAft>
              <a:buClr>
                <a:srgbClr val="4674C9"/>
              </a:buClr>
              <a:buSzPts val="2800"/>
            </a:pPr>
            <a:endParaRPr lang="ru-RU" sz="2800" dirty="0" smtClean="0">
              <a:solidFill>
                <a:schemeClr val="tx1">
                  <a:lumMod val="85000"/>
                  <a:lumOff val="1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1. 2024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год (первое полугодие) - выход на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инвесторов. Увеличение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штата сотрудников.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2. 2024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год  (второе полугодие) - расширение ассортимента масел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. Регистрация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товарного знака (бренда Пермского края).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3. 2025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годы - покупка нового оборудования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. Выход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на зарубежный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рынок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Приобретение оборудования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4. 2026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годы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- постройка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новых производственных площадей.</a:t>
            </a:r>
          </a:p>
          <a:p>
            <a:r>
              <a:rPr lang="ru-RU" sz="3200" dirty="0"/>
              <a:t/>
            </a:r>
            <a:br>
              <a:rPr lang="ru-RU" sz="3200" dirty="0"/>
            </a:br>
            <a:endParaRPr lang="ru-RU" sz="3200" b="1" dirty="0" smtClean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69900" lvl="0" indent="-457200">
              <a:buClr>
                <a:srgbClr val="4674C9"/>
              </a:buClr>
              <a:buSzPts val="2800"/>
              <a:buFont typeface="Wingdings" pitchFamily="2" charset="2"/>
              <a:buChar char="ü"/>
            </a:pPr>
            <a:endParaRPr lang="ru-RU" sz="3200" b="1" dirty="0" smtClean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69900" lvl="0" indent="-457200">
              <a:buClr>
                <a:srgbClr val="4674C9"/>
              </a:buClr>
              <a:buSzPts val="2800"/>
              <a:buFont typeface="Courier New"/>
              <a:buChar char="o"/>
            </a:pPr>
            <a:endParaRPr lang="ru-RU" sz="32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Google Shape;70;p3"/>
          <p:cNvSpPr/>
          <p:nvPr/>
        </p:nvSpPr>
        <p:spPr>
          <a:xfrm>
            <a:off x="16728885" y="9384181"/>
            <a:ext cx="790171" cy="902819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spcFirstLastPara="1" wrap="square" lIns="124375" tIns="124375" rIns="124375" bIns="1243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49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72;p3"/>
          <p:cNvSpPr txBox="1"/>
          <p:nvPr/>
        </p:nvSpPr>
        <p:spPr>
          <a:xfrm>
            <a:off x="16399164" y="8261502"/>
            <a:ext cx="1449612" cy="1174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 dirty="0" smtClean="0">
                <a:solidFill>
                  <a:srgbClr val="00B050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1</a:t>
            </a:r>
            <a:r>
              <a:rPr lang="ru-RU" sz="6000" dirty="0">
                <a:solidFill>
                  <a:srgbClr val="00B050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2</a:t>
            </a:r>
            <a:endParaRPr sz="6000" dirty="0">
              <a:solidFill>
                <a:srgbClr val="00B050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10" name="Google Shape;71;p3"/>
          <p:cNvSpPr txBox="1"/>
          <p:nvPr/>
        </p:nvSpPr>
        <p:spPr>
          <a:xfrm>
            <a:off x="0" y="571147"/>
            <a:ext cx="18288000" cy="117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 b="1" dirty="0" smtClean="0">
                <a:solidFill>
                  <a:srgbClr val="00B050"/>
                </a:solidFill>
                <a:latin typeface="+mj-lt"/>
                <a:ea typeface="Montserrat Black"/>
                <a:cs typeface="Montserrat Black"/>
                <a:sym typeface="Montserrat Black"/>
              </a:rPr>
              <a:t>УРОВЕНЬ ГОТОВНОСТИ</a:t>
            </a:r>
            <a:endParaRPr sz="6000" b="1" dirty="0">
              <a:solidFill>
                <a:srgbClr val="00B050"/>
              </a:solidFill>
              <a:latin typeface="+mj-lt"/>
              <a:ea typeface="Montserrat Black"/>
              <a:cs typeface="Montserrat Black"/>
              <a:sym typeface="Montserrat Black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69" r="24991"/>
          <a:stretch/>
        </p:blipFill>
        <p:spPr bwMode="auto">
          <a:xfrm>
            <a:off x="15576147" y="1"/>
            <a:ext cx="2711853" cy="18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Google Shape;73;p3"/>
          <p:cNvSpPr txBox="1"/>
          <p:nvPr/>
        </p:nvSpPr>
        <p:spPr>
          <a:xfrm>
            <a:off x="1074970" y="2071421"/>
            <a:ext cx="2936993" cy="5160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90000"/>
              </a:lnSpc>
              <a:spcBef>
                <a:spcPts val="1000"/>
              </a:spcBef>
              <a:buClrTx/>
            </a:pPr>
            <a:r>
              <a:rPr lang="ru-RU" sz="2800" b="1" kern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Уже готово:</a:t>
            </a:r>
            <a:endParaRPr sz="2800" b="1" dirty="0">
              <a:solidFill>
                <a:schemeClr val="tx1">
                  <a:lumMod val="85000"/>
                  <a:lumOff val="15000"/>
                </a:schemeClr>
              </a:solidFill>
              <a:latin typeface="Times New Roman" pitchFamily="18" charset="0"/>
              <a:ea typeface="Montserrat SemiBold"/>
              <a:cs typeface="Times New Roman" pitchFamily="18" charset="0"/>
              <a:sym typeface="Montserrat SemiBold"/>
            </a:endParaRPr>
          </a:p>
        </p:txBody>
      </p:sp>
      <p:sp>
        <p:nvSpPr>
          <p:cNvPr id="14" name="Google Shape;73;p3"/>
          <p:cNvSpPr txBox="1"/>
          <p:nvPr/>
        </p:nvSpPr>
        <p:spPr>
          <a:xfrm>
            <a:off x="1074970" y="5806543"/>
            <a:ext cx="2936993" cy="5160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90000"/>
              </a:lnSpc>
              <a:spcBef>
                <a:spcPts val="1000"/>
              </a:spcBef>
              <a:buClrTx/>
            </a:pPr>
            <a:r>
              <a:rPr lang="ru-RU" sz="2800" b="1" kern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В планах:</a:t>
            </a:r>
            <a:endParaRPr sz="2800" b="1" dirty="0">
              <a:solidFill>
                <a:schemeClr val="tx1">
                  <a:lumMod val="85000"/>
                  <a:lumOff val="15000"/>
                </a:schemeClr>
              </a:solidFill>
              <a:latin typeface="Times New Roman" pitchFamily="18" charset="0"/>
              <a:ea typeface="Montserrat SemiBold"/>
              <a:cs typeface="Times New Roman" pitchFamily="18" charset="0"/>
              <a:sym typeface="Montserrat Semi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2;p3"/>
          <p:cNvSpPr txBox="1"/>
          <p:nvPr/>
        </p:nvSpPr>
        <p:spPr>
          <a:xfrm>
            <a:off x="16399164" y="8261502"/>
            <a:ext cx="1449612" cy="1174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 dirty="0" smtClean="0">
                <a:solidFill>
                  <a:srgbClr val="00B050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1</a:t>
            </a:r>
            <a:r>
              <a:rPr lang="ru-RU" sz="6000" dirty="0">
                <a:solidFill>
                  <a:srgbClr val="00B050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3</a:t>
            </a:r>
            <a:endParaRPr sz="6000" dirty="0">
              <a:solidFill>
                <a:srgbClr val="00B050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3" name="Google Shape;70;p3"/>
          <p:cNvSpPr/>
          <p:nvPr/>
        </p:nvSpPr>
        <p:spPr>
          <a:xfrm>
            <a:off x="16728885" y="9384181"/>
            <a:ext cx="790171" cy="902819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spcFirstLastPara="1" wrap="square" lIns="124375" tIns="124375" rIns="124375" bIns="1243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49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5417128" y="1551709"/>
            <a:ext cx="6774872" cy="687185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5933210" y="2867891"/>
            <a:ext cx="5742708" cy="5555673"/>
          </a:xfrm>
          <a:prstGeom prst="ellipse">
            <a:avLst/>
          </a:prstGeom>
          <a:solidFill>
            <a:schemeClr val="bg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6844146" y="4530436"/>
            <a:ext cx="3920836" cy="3893128"/>
          </a:xfrm>
          <a:prstGeom prst="ellipse">
            <a:avLst/>
          </a:prstGeom>
          <a:solidFill>
            <a:schemeClr val="bg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615545" y="2344671"/>
            <a:ext cx="464978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TAM: </a:t>
            </a:r>
            <a:r>
              <a:rPr lang="en-US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78</a:t>
            </a:r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млрд </a:t>
            </a:r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569289" y="3949244"/>
            <a:ext cx="247054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SAM: </a:t>
            </a:r>
            <a:r>
              <a:rPr lang="en-US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42</a:t>
            </a:r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млрд</a:t>
            </a:r>
            <a:endParaRPr lang="ru-RU" sz="2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687238" y="6168947"/>
            <a:ext cx="25063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SOM</a:t>
            </a:r>
            <a:r>
              <a:rPr lang="pl-PL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pl-PL" sz="2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69 </a:t>
            </a:r>
            <a:r>
              <a:rPr lang="pl-PL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ru-RU" sz="28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лн</a:t>
            </a:r>
            <a:endParaRPr lang="ru-RU" sz="2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Google Shape;71;p3"/>
          <p:cNvSpPr txBox="1"/>
          <p:nvPr/>
        </p:nvSpPr>
        <p:spPr>
          <a:xfrm>
            <a:off x="0" y="169366"/>
            <a:ext cx="18288000" cy="1082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400" b="1" dirty="0" smtClean="0">
                <a:solidFill>
                  <a:srgbClr val="00B050"/>
                </a:solidFill>
                <a:latin typeface="Times New Roman" pitchFamily="18" charset="0"/>
                <a:ea typeface="Montserrat Black"/>
                <a:cs typeface="Times New Roman" pitchFamily="18" charset="0"/>
                <a:sym typeface="Montserrat Black"/>
              </a:rPr>
              <a:t>ПОТЕНЦИАЛЬНЫЙ ОБЪЕМ ЦЕЛЕВЫХ СЕГМЕНТОВ </a:t>
            </a:r>
            <a:endParaRPr lang="ru-RU" sz="5400" b="1" dirty="0">
              <a:solidFill>
                <a:srgbClr val="00B050"/>
              </a:solidFill>
              <a:latin typeface="Times New Roman" pitchFamily="18" charset="0"/>
              <a:ea typeface="Montserrat Black"/>
              <a:cs typeface="Times New Roman" pitchFamily="18" charset="0"/>
              <a:sym typeface="Montserrat Black"/>
            </a:endParaRPr>
          </a:p>
        </p:txBody>
      </p:sp>
      <p:cxnSp>
        <p:nvCxnSpPr>
          <p:cNvPr id="12" name="Скругленная соединительная линия 11"/>
          <p:cNvCxnSpPr>
            <a:stCxn id="7" idx="3"/>
          </p:cNvCxnSpPr>
          <p:nvPr/>
        </p:nvCxnSpPr>
        <p:spPr>
          <a:xfrm>
            <a:off x="11265332" y="2606281"/>
            <a:ext cx="1827213" cy="12700"/>
          </a:xfrm>
          <a:prstGeom prst="curvedConnector3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13092545" y="2129227"/>
            <a:ext cx="4649787" cy="954107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Общий объем рынка</a:t>
            </a:r>
            <a:r>
              <a:rPr lang="en-US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(TAM)</a:t>
            </a:r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 flipV="1">
            <a:off x="11539104" y="4987636"/>
            <a:ext cx="1305791" cy="34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Прямоугольник 16"/>
          <p:cNvSpPr/>
          <p:nvPr/>
        </p:nvSpPr>
        <p:spPr>
          <a:xfrm>
            <a:off x="12869269" y="4530436"/>
            <a:ext cx="4649787" cy="954107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Доступный объем рынка </a:t>
            </a:r>
            <a:r>
              <a:rPr lang="en-US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(SAM)</a:t>
            </a:r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9" name="Прямая соединительная линия 18"/>
          <p:cNvCxnSpPr/>
          <p:nvPr/>
        </p:nvCxnSpPr>
        <p:spPr>
          <a:xfrm>
            <a:off x="10612436" y="7128165"/>
            <a:ext cx="1305791" cy="6580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Прямоугольник 19"/>
          <p:cNvSpPr/>
          <p:nvPr/>
        </p:nvSpPr>
        <p:spPr>
          <a:xfrm>
            <a:off x="11918227" y="6716919"/>
            <a:ext cx="4649787" cy="954107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Достижимый объем рынка </a:t>
            </a:r>
            <a:r>
              <a:rPr lang="en-US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(SOM)</a:t>
            </a:r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9462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8"/>
          <p:cNvSpPr txBox="1"/>
          <p:nvPr/>
        </p:nvSpPr>
        <p:spPr>
          <a:xfrm>
            <a:off x="912141" y="5424869"/>
            <a:ext cx="2894062" cy="32049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marR="5080" lvl="0" indent="0" algn="l" rtl="0">
              <a:lnSpc>
                <a:spcPct val="120000"/>
              </a:lnSpc>
              <a:spcBef>
                <a:spcPts val="150"/>
              </a:spcBef>
              <a:spcAft>
                <a:spcPts val="150"/>
              </a:spcAft>
              <a:buNone/>
            </a:pPr>
            <a:r>
              <a:rPr lang="ru-RU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ea typeface="Montserrat SemiBold"/>
                <a:cs typeface="Times New Roman" pitchFamily="18" charset="0"/>
                <a:sym typeface="Montserrat SemiBold"/>
              </a:rPr>
              <a:t>Мальцев Сергей Альбертович-  </a:t>
            </a:r>
          </a:p>
          <a:p>
            <a:pPr marL="12700" marR="5080" lvl="0" indent="0" algn="l" rtl="0">
              <a:lnSpc>
                <a:spcPct val="120000"/>
              </a:lnSpc>
              <a:spcBef>
                <a:spcPts val="150"/>
              </a:spcBef>
              <a:spcAft>
                <a:spcPts val="150"/>
              </a:spcAft>
              <a:buNone/>
            </a:pPr>
            <a:r>
              <a:rPr lang="ru-RU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  <a:sym typeface="Montserrat SemiBold"/>
              </a:rPr>
              <a:t>Наставник команды Исследовательская часть. Опыт в акселераторах имеется</a:t>
            </a:r>
            <a:endParaRPr sz="2400" b="1" dirty="0">
              <a:solidFill>
                <a:schemeClr val="tx1">
                  <a:lumMod val="85000"/>
                  <a:lumOff val="1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4" name="Google Shape;124;p8"/>
          <p:cNvSpPr txBox="1"/>
          <p:nvPr/>
        </p:nvSpPr>
        <p:spPr>
          <a:xfrm>
            <a:off x="13418928" y="5424869"/>
            <a:ext cx="3064220" cy="23185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marR="5080" lvl="1">
              <a:lnSpc>
                <a:spcPct val="120000"/>
              </a:lnSpc>
              <a:spcBef>
                <a:spcPts val="150"/>
              </a:spcBef>
              <a:spcAft>
                <a:spcPts val="150"/>
              </a:spcAft>
            </a:pPr>
            <a:r>
              <a:rPr lang="ru-RU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ea typeface="Montserrat SemiBold"/>
                <a:cs typeface="Times New Roman" pitchFamily="18" charset="0"/>
                <a:sym typeface="Montserrat SemiBold"/>
              </a:rPr>
              <a:t>Русаков Владимир Денисович- </a:t>
            </a:r>
          </a:p>
          <a:p>
            <a:pPr marL="12700" marR="5080" lvl="1">
              <a:lnSpc>
                <a:spcPct val="120000"/>
              </a:lnSpc>
              <a:spcBef>
                <a:spcPts val="150"/>
              </a:spcBef>
              <a:spcAft>
                <a:spcPts val="150"/>
              </a:spcAft>
            </a:pPr>
            <a:r>
              <a:rPr lang="ru-RU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  <a:sym typeface="Montserrat SemiBold"/>
              </a:rPr>
              <a:t>Технический специалист, менеджер</a:t>
            </a:r>
            <a:endParaRPr sz="2400" b="1" dirty="0">
              <a:solidFill>
                <a:schemeClr val="tx1">
                  <a:lumMod val="85000"/>
                  <a:lumOff val="1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0" name="Google Shape;130;p8"/>
          <p:cNvSpPr txBox="1"/>
          <p:nvPr/>
        </p:nvSpPr>
        <p:spPr>
          <a:xfrm>
            <a:off x="9040406" y="5422175"/>
            <a:ext cx="2981647" cy="4534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marR="0" lvl="0" indent="0" algn="l" rtl="0">
              <a:lnSpc>
                <a:spcPct val="120000"/>
              </a:lnSpc>
              <a:spcBef>
                <a:spcPts val="150"/>
              </a:spcBef>
              <a:spcAft>
                <a:spcPts val="150"/>
              </a:spcAft>
              <a:buNone/>
            </a:pPr>
            <a:r>
              <a:rPr lang="ru-RU" sz="24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  <a:sym typeface="Montserrat ExtraBold"/>
              </a:rPr>
              <a:t>Семакова</a:t>
            </a:r>
            <a:r>
              <a:rPr lang="ru-RU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  <a:sym typeface="Montserrat ExtraBold"/>
              </a:rPr>
              <a:t> Светлана Анатольевна-</a:t>
            </a:r>
            <a:r>
              <a:rPr lang="ru-RU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 руководитель проекта</a:t>
            </a:r>
          </a:p>
          <a:p>
            <a:pPr marL="12700" lvl="0">
              <a:lnSpc>
                <a:spcPct val="120000"/>
              </a:lnSpc>
              <a:spcBef>
                <a:spcPts val="150"/>
              </a:spcBef>
              <a:spcAft>
                <a:spcPts val="150"/>
              </a:spcAft>
            </a:pPr>
            <a:r>
              <a:rPr lang="ru-RU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  <a:sym typeface="Montserrat SemiBold"/>
              </a:rPr>
              <a:t> </a:t>
            </a:r>
            <a:r>
              <a:rPr lang="ru-RU" sz="24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  <a:sym typeface="Montserrat SemiBold"/>
              </a:rPr>
              <a:t>к.фарм.н</a:t>
            </a:r>
            <a:r>
              <a:rPr lang="ru-RU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  <a:sym typeface="Montserrat SemiBold"/>
              </a:rPr>
              <a:t>., доцент кафедры товарных экспертиз и консалтинга. Опыт в  акселераторах имеется.</a:t>
            </a:r>
            <a:endParaRPr sz="2400" b="1" dirty="0">
              <a:solidFill>
                <a:schemeClr val="tx1">
                  <a:lumMod val="85000"/>
                  <a:lumOff val="1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8041" y="2143338"/>
            <a:ext cx="2980780" cy="2980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21471" y="2143631"/>
            <a:ext cx="3061677" cy="2877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1230" y="2143338"/>
            <a:ext cx="2880000" cy="28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Google Shape;70;p3"/>
          <p:cNvSpPr/>
          <p:nvPr/>
        </p:nvSpPr>
        <p:spPr>
          <a:xfrm>
            <a:off x="16728885" y="9384181"/>
            <a:ext cx="790171" cy="902819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spcFirstLastPara="1" wrap="square" lIns="124375" tIns="124375" rIns="124375" bIns="1243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49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72;p3"/>
          <p:cNvSpPr txBox="1"/>
          <p:nvPr/>
        </p:nvSpPr>
        <p:spPr>
          <a:xfrm>
            <a:off x="16494120" y="8261502"/>
            <a:ext cx="1342580" cy="1174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 dirty="0" smtClean="0">
                <a:solidFill>
                  <a:srgbClr val="00B050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1</a:t>
            </a:r>
            <a:r>
              <a:rPr lang="ru-RU" sz="6000" dirty="0">
                <a:solidFill>
                  <a:srgbClr val="00B050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4</a:t>
            </a:r>
            <a:endParaRPr sz="6000" dirty="0">
              <a:solidFill>
                <a:srgbClr val="00B050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18" name="Google Shape;71;p3"/>
          <p:cNvSpPr txBox="1"/>
          <p:nvPr/>
        </p:nvSpPr>
        <p:spPr>
          <a:xfrm>
            <a:off x="0" y="571147"/>
            <a:ext cx="18288000" cy="117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 b="1" dirty="0" smtClean="0">
                <a:solidFill>
                  <a:srgbClr val="00B050"/>
                </a:solidFill>
                <a:latin typeface="+mj-lt"/>
                <a:ea typeface="Montserrat Black"/>
                <a:cs typeface="Montserrat Black"/>
                <a:sym typeface="Montserrat Black"/>
              </a:rPr>
              <a:t>КОМАНДА</a:t>
            </a:r>
            <a:endParaRPr sz="6000" b="1" dirty="0">
              <a:solidFill>
                <a:srgbClr val="00B050"/>
              </a:solidFill>
              <a:latin typeface="+mj-lt"/>
              <a:ea typeface="Montserrat Black"/>
              <a:cs typeface="Montserrat Black"/>
              <a:sym typeface="Montserrat Black"/>
            </a:endParaRP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69" r="24991"/>
          <a:stretch/>
        </p:blipFill>
        <p:spPr bwMode="auto">
          <a:xfrm>
            <a:off x="15576147" y="1"/>
            <a:ext cx="2711853" cy="18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Google Shape;127;p8"/>
          <p:cNvSpPr txBox="1"/>
          <p:nvPr/>
        </p:nvSpPr>
        <p:spPr>
          <a:xfrm>
            <a:off x="4869060" y="5743524"/>
            <a:ext cx="2953810" cy="32049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marR="5080" lvl="0" indent="0" algn="l" rtl="0">
              <a:lnSpc>
                <a:spcPct val="120000"/>
              </a:lnSpc>
              <a:spcBef>
                <a:spcPts val="150"/>
              </a:spcBef>
              <a:spcAft>
                <a:spcPts val="150"/>
              </a:spcAft>
              <a:buNone/>
            </a:pPr>
            <a:r>
              <a:rPr lang="ru-RU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ea typeface="Montserrat SemiBold"/>
                <a:cs typeface="Times New Roman" pitchFamily="18" charset="0"/>
                <a:sym typeface="Montserrat SemiBold"/>
              </a:rPr>
              <a:t>Мартынов Александр Леонидович-</a:t>
            </a:r>
          </a:p>
          <a:p>
            <a:pPr marL="12700" marR="5080" lvl="0" indent="0" algn="l" rtl="0">
              <a:lnSpc>
                <a:spcPct val="120000"/>
              </a:lnSpc>
              <a:spcBef>
                <a:spcPts val="150"/>
              </a:spcBef>
              <a:spcAft>
                <a:spcPts val="150"/>
              </a:spcAft>
              <a:buNone/>
            </a:pPr>
            <a:r>
              <a:rPr lang="ru-RU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ea typeface="Montserrat SemiBold"/>
                <a:cs typeface="Times New Roman" pitchFamily="18" charset="0"/>
                <a:sym typeface="Montserrat SemiBold"/>
              </a:rPr>
              <a:t>Идейный вдохновитель, директор «</a:t>
            </a:r>
            <a:r>
              <a:rPr lang="ru-RU" sz="24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ea typeface="Montserrat SemiBold"/>
                <a:cs typeface="Times New Roman" pitchFamily="18" charset="0"/>
                <a:sym typeface="Montserrat SemiBold"/>
              </a:rPr>
              <a:t>Пихтоварки</a:t>
            </a:r>
            <a:r>
              <a:rPr lang="ru-RU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ea typeface="Montserrat SemiBold"/>
                <a:cs typeface="Times New Roman" pitchFamily="18" charset="0"/>
                <a:sym typeface="Montserrat SemiBold"/>
              </a:rPr>
              <a:t>»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05" b="18927"/>
          <a:stretch/>
        </p:blipFill>
        <p:spPr>
          <a:xfrm>
            <a:off x="5122150" y="2143631"/>
            <a:ext cx="2700720" cy="300429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21;p8"/>
          <p:cNvSpPr txBox="1"/>
          <p:nvPr/>
        </p:nvSpPr>
        <p:spPr>
          <a:xfrm>
            <a:off x="1765325" y="2044359"/>
            <a:ext cx="14757350" cy="42904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marR="5080" lvl="0" indent="0" algn="l" rtl="0">
              <a:lnSpc>
                <a:spcPct val="120000"/>
              </a:lnSpc>
              <a:spcBef>
                <a:spcPts val="150"/>
              </a:spcBef>
              <a:spcAft>
                <a:spcPts val="150"/>
              </a:spcAft>
              <a:buNone/>
            </a:pPr>
            <a:r>
              <a:rPr lang="ru-RU" sz="4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ea typeface="Montserrat SemiBold"/>
                <a:cs typeface="Times New Roman" pitchFamily="18" charset="0"/>
                <a:sym typeface="Montserrat SemiBold"/>
              </a:rPr>
              <a:t>1</a:t>
            </a:r>
            <a:r>
              <a:rPr lang="ru-RU" sz="4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ea typeface="Montserrat SemiBold"/>
                <a:cs typeface="Times New Roman" pitchFamily="18" charset="0"/>
                <a:sym typeface="Montserrat SemiBold"/>
              </a:rPr>
              <a:t>. Сплоченная работа </a:t>
            </a:r>
            <a:r>
              <a:rPr lang="ru-RU" sz="4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ea typeface="Montserrat SemiBold"/>
                <a:cs typeface="Times New Roman" pitchFamily="18" charset="0"/>
                <a:sym typeface="Montserrat SemiBold"/>
              </a:rPr>
              <a:t>в </a:t>
            </a:r>
            <a:r>
              <a:rPr lang="ru-RU" sz="4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ea typeface="Montserrat SemiBold"/>
                <a:cs typeface="Times New Roman" pitchFamily="18" charset="0"/>
                <a:sym typeface="Montserrat SemiBold"/>
              </a:rPr>
              <a:t>команде, грамотные</a:t>
            </a:r>
            <a:r>
              <a:rPr lang="ru-RU" sz="4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ea typeface="Montserrat SemiBold"/>
                <a:cs typeface="Times New Roman" pitchFamily="18" charset="0"/>
                <a:sym typeface="Montserrat SemiBold"/>
              </a:rPr>
              <a:t>, четкие рекомендации </a:t>
            </a:r>
            <a:r>
              <a:rPr lang="ru-RU" sz="40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ea typeface="Montserrat SemiBold"/>
                <a:cs typeface="Times New Roman" pitchFamily="18" charset="0"/>
                <a:sym typeface="Montserrat SemiBold"/>
              </a:rPr>
              <a:t>трекера</a:t>
            </a:r>
            <a:r>
              <a:rPr lang="ru-RU" sz="4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ea typeface="Montserrat SemiBold"/>
                <a:cs typeface="Times New Roman" pitchFamily="18" charset="0"/>
                <a:sym typeface="Montserrat SemiBold"/>
              </a:rPr>
              <a:t> Кудиной Марии Васильевны  </a:t>
            </a:r>
            <a:r>
              <a:rPr lang="ru-RU" sz="4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ea typeface="Montserrat SemiBold"/>
                <a:cs typeface="Times New Roman" pitchFamily="18" charset="0"/>
                <a:sym typeface="Montserrat SemiBold"/>
              </a:rPr>
              <a:t>позволили </a:t>
            </a:r>
            <a:r>
              <a:rPr lang="ru-RU" sz="4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ea typeface="Montserrat SemiBold"/>
                <a:cs typeface="Times New Roman" pitchFamily="18" charset="0"/>
                <a:sym typeface="Montserrat SemiBold"/>
              </a:rPr>
              <a:t>доработать проект и выйти в</a:t>
            </a:r>
            <a:r>
              <a:rPr lang="ru-RU" sz="4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ea typeface="Montserrat SemiBold"/>
                <a:cs typeface="Times New Roman" pitchFamily="18" charset="0"/>
                <a:sym typeface="Montserrat SemiBold"/>
              </a:rPr>
              <a:t> финал.</a:t>
            </a:r>
            <a:endParaRPr lang="ru-RU" sz="4000" dirty="0" smtClean="0">
              <a:solidFill>
                <a:schemeClr val="tx1">
                  <a:lumMod val="85000"/>
                  <a:lumOff val="15000"/>
                </a:schemeClr>
              </a:solidFill>
              <a:latin typeface="Times New Roman" pitchFamily="18" charset="0"/>
              <a:ea typeface="Montserrat SemiBold"/>
              <a:cs typeface="Times New Roman" pitchFamily="18" charset="0"/>
              <a:sym typeface="Montserrat SemiBold"/>
            </a:endParaRPr>
          </a:p>
          <a:p>
            <a:pPr marL="12700" marR="5080" lvl="0" indent="0" algn="l" rtl="0">
              <a:lnSpc>
                <a:spcPct val="120000"/>
              </a:lnSpc>
              <a:spcBef>
                <a:spcPts val="150"/>
              </a:spcBef>
              <a:spcAft>
                <a:spcPts val="150"/>
              </a:spcAft>
              <a:buNone/>
            </a:pPr>
            <a:r>
              <a:rPr lang="ru-RU" sz="4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ea typeface="Montserrat SemiBold"/>
                <a:cs typeface="Times New Roman" pitchFamily="18" charset="0"/>
                <a:sym typeface="Montserrat SemiBold"/>
              </a:rPr>
              <a:t>2. Создание собственного бренда «</a:t>
            </a:r>
            <a:r>
              <a:rPr lang="ru-RU" sz="40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ea typeface="Montserrat SemiBold"/>
                <a:cs typeface="Times New Roman" pitchFamily="18" charset="0"/>
                <a:sym typeface="Montserrat SemiBold"/>
              </a:rPr>
              <a:t>Пихтоварка</a:t>
            </a:r>
            <a:r>
              <a:rPr lang="ru-RU" sz="4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ea typeface="Montserrat SemiBold"/>
                <a:cs typeface="Times New Roman" pitchFamily="18" charset="0"/>
                <a:sym typeface="Montserrat SemiBold"/>
              </a:rPr>
              <a:t>» позволит сделать Пермский край </a:t>
            </a:r>
            <a:r>
              <a:rPr lang="ru-RU" sz="4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ea typeface="Montserrat SemiBold"/>
                <a:cs typeface="Times New Roman" pitchFamily="18" charset="0"/>
                <a:sym typeface="Montserrat SemiBold"/>
              </a:rPr>
              <a:t>привлекательным </a:t>
            </a:r>
            <a:r>
              <a:rPr lang="ru-RU" sz="4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ea typeface="Montserrat SemiBold"/>
                <a:cs typeface="Times New Roman" pitchFamily="18" charset="0"/>
                <a:sym typeface="Montserrat SemiBold"/>
              </a:rPr>
              <a:t>в </a:t>
            </a:r>
            <a:r>
              <a:rPr lang="ru-RU" sz="4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ea typeface="Montserrat SemiBold"/>
                <a:cs typeface="Times New Roman" pitchFamily="18" charset="0"/>
                <a:sym typeface="Montserrat SemiBold"/>
              </a:rPr>
              <a:t>РФ</a:t>
            </a:r>
          </a:p>
          <a:p>
            <a:pPr marL="12700" marR="5080" lvl="0" indent="0" algn="l" rtl="0">
              <a:lnSpc>
                <a:spcPct val="120000"/>
              </a:lnSpc>
              <a:spcBef>
                <a:spcPts val="150"/>
              </a:spcBef>
              <a:spcAft>
                <a:spcPts val="150"/>
              </a:spcAft>
              <a:buNone/>
            </a:pPr>
            <a:endParaRPr sz="2400" b="1" dirty="0">
              <a:solidFill>
                <a:schemeClr val="tx1">
                  <a:lumMod val="85000"/>
                  <a:lumOff val="1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Google Shape;71;p3"/>
          <p:cNvSpPr txBox="1"/>
          <p:nvPr/>
        </p:nvSpPr>
        <p:spPr>
          <a:xfrm>
            <a:off x="0" y="571147"/>
            <a:ext cx="18288000" cy="117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 b="1" dirty="0" smtClean="0">
                <a:solidFill>
                  <a:srgbClr val="00B050"/>
                </a:solidFill>
                <a:latin typeface="+mj-lt"/>
                <a:ea typeface="Montserrat Black"/>
                <a:cs typeface="Montserrat Black"/>
                <a:sym typeface="Montserrat Black"/>
              </a:rPr>
              <a:t>БОЛЬШАЯ РАЗВЕДКА</a:t>
            </a:r>
            <a:endParaRPr sz="6000" b="1" dirty="0">
              <a:solidFill>
                <a:srgbClr val="00B050"/>
              </a:solidFill>
              <a:latin typeface="+mj-lt"/>
              <a:ea typeface="Montserrat Black"/>
              <a:cs typeface="Montserrat Black"/>
              <a:sym typeface="Montserrat Black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46873" y="5295235"/>
            <a:ext cx="4004827" cy="48472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74963" y="0"/>
            <a:ext cx="2713037" cy="1798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Google Shape;70;p3"/>
          <p:cNvSpPr/>
          <p:nvPr/>
        </p:nvSpPr>
        <p:spPr>
          <a:xfrm>
            <a:off x="16728885" y="9384181"/>
            <a:ext cx="790171" cy="902819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spcFirstLastPara="1" wrap="square" lIns="124375" tIns="124375" rIns="124375" bIns="1243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49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6348364" y="8492836"/>
            <a:ext cx="148243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4800" b="1" dirty="0" smtClean="0">
                <a:solidFill>
                  <a:srgbClr val="00B050"/>
                </a:solidFill>
                <a:latin typeface="Montserrat Black" charset="-52"/>
                <a:ea typeface="Montserrat Black"/>
                <a:cs typeface="Times New Roman" pitchFamily="18" charset="0"/>
                <a:sym typeface="Montserrat Black"/>
              </a:rPr>
              <a:t>15</a:t>
            </a:r>
            <a:endParaRPr lang="ru-RU" sz="4800" b="1" dirty="0">
              <a:solidFill>
                <a:srgbClr val="00B050"/>
              </a:solidFill>
              <a:latin typeface="Montserrat Black" charset="-52"/>
              <a:ea typeface="Montserrat Black"/>
              <a:cs typeface="Times New Roman" pitchFamily="18" charset="0"/>
              <a:sym typeface="Montserrat Black"/>
            </a:endParaRPr>
          </a:p>
        </p:txBody>
      </p:sp>
    </p:spTree>
    <p:extLst>
      <p:ext uri="{BB962C8B-B14F-4D97-AF65-F5344CB8AC3E}">
        <p14:creationId xmlns:p14="http://schemas.microsoft.com/office/powerpoint/2010/main" val="2472213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69" r="24991"/>
          <a:stretch/>
        </p:blipFill>
        <p:spPr bwMode="auto">
          <a:xfrm>
            <a:off x="15121718" y="1"/>
            <a:ext cx="3166281" cy="21016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Google Shape;71;p3"/>
          <p:cNvSpPr txBox="1"/>
          <p:nvPr/>
        </p:nvSpPr>
        <p:spPr>
          <a:xfrm>
            <a:off x="0" y="3632916"/>
            <a:ext cx="18288000" cy="3021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 b="1" dirty="0" smtClean="0">
                <a:solidFill>
                  <a:srgbClr val="00B050"/>
                </a:solidFill>
                <a:latin typeface="+mj-lt"/>
                <a:ea typeface="Montserrat Black"/>
                <a:cs typeface="Montserrat Black"/>
                <a:sym typeface="Montserrat Black"/>
              </a:rPr>
              <a:t>СПАСИБО ЗА ВНИМАНИЕ!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 b="1" dirty="0" smtClean="0">
                <a:solidFill>
                  <a:srgbClr val="00B050"/>
                </a:solidFill>
                <a:latin typeface="+mj-lt"/>
                <a:ea typeface="Montserrat Black"/>
                <a:cs typeface="Montserrat Black"/>
                <a:sym typeface="Montserrat Black"/>
              </a:rPr>
              <a:t>СДЕЛАНО ПРИРОДОЙ – 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 b="1" dirty="0" smtClean="0">
                <a:solidFill>
                  <a:srgbClr val="00B050"/>
                </a:solidFill>
                <a:latin typeface="+mj-lt"/>
                <a:ea typeface="Montserrat Black"/>
                <a:cs typeface="Montserrat Black"/>
                <a:sym typeface="Montserrat Black"/>
              </a:rPr>
              <a:t>СОБРАНО ЛЮДЬМИ!</a:t>
            </a:r>
          </a:p>
        </p:txBody>
      </p:sp>
      <p:pic>
        <p:nvPicPr>
          <p:cNvPr id="10" name="Picture 2" descr="siteheade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" y="1"/>
            <a:ext cx="9240983" cy="2478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Google Shape;110;p7"/>
          <p:cNvSpPr txBox="1"/>
          <p:nvPr/>
        </p:nvSpPr>
        <p:spPr>
          <a:xfrm>
            <a:off x="824629" y="7194450"/>
            <a:ext cx="7149757" cy="18610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/>
            <a:r>
              <a:rPr lang="ru-RU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Montserrat SemiBold"/>
                <a:cs typeface="Montserrat SemiBold"/>
                <a:sym typeface="Montserrat SemiBold"/>
              </a:rPr>
              <a:t>Наши контакты:</a:t>
            </a:r>
            <a:endParaRPr lang="ru-RU" sz="28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  <a:p>
            <a:pPr lvl="0"/>
            <a:r>
              <a:rPr lang="ru-RU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Montserrat SemiBold"/>
              </a:rPr>
              <a:t>Мальцев Сергей Альбертович </a:t>
            </a:r>
            <a:endParaRPr lang="ru-RU" sz="28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  <a:p>
            <a:pPr lvl="0"/>
            <a:r>
              <a:rPr lang="ru-RU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Montserrat SemiBold"/>
                <a:cs typeface="Montserrat SemiBold"/>
                <a:sym typeface="Montserrat SemiBold"/>
              </a:rPr>
              <a:t>maltseff.serge1@yandex.ru</a:t>
            </a:r>
          </a:p>
          <a:p>
            <a:pPr marL="12700">
              <a:lnSpc>
                <a:spcPct val="120000"/>
              </a:lnSpc>
              <a:spcBef>
                <a:spcPts val="150"/>
              </a:spcBef>
              <a:spcAft>
                <a:spcPts val="150"/>
              </a:spcAft>
            </a:pPr>
            <a:r>
              <a:rPr lang="ru-RU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Montserrat SemiBold"/>
                <a:cs typeface="Calibri" panose="020F0502020204030204" pitchFamily="34" charset="0"/>
                <a:sym typeface="Montserrat SemiBold"/>
              </a:rPr>
              <a:t>+7 (963)-872-40 </a:t>
            </a:r>
            <a:r>
              <a:rPr lang="ru-RU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Montserrat SemiBold"/>
                <a:cs typeface="Calibri" panose="020F0502020204030204" pitchFamily="34" charset="0"/>
                <a:sym typeface="Montserrat SemiBold"/>
              </a:rPr>
              <a:t>35</a:t>
            </a:r>
            <a:endParaRPr lang="ru-RU" sz="28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ea typeface="Montserrat SemiBold"/>
              <a:cs typeface="Calibri" panose="020F0502020204030204" pitchFamily="34" charset="0"/>
              <a:sym typeface="Montserrat Semi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E7EDF1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E7EDF1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E7EDF1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744</TotalTime>
  <Words>594</Words>
  <Application>Microsoft Office PowerPoint</Application>
  <PresentationFormat>Произвольный</PresentationFormat>
  <Paragraphs>121</Paragraphs>
  <Slides>16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16</vt:i4>
      </vt:variant>
    </vt:vector>
  </HeadingPairs>
  <TitlesOfParts>
    <vt:vector size="27" baseType="lpstr">
      <vt:lpstr>Arial</vt:lpstr>
      <vt:lpstr>Courier New</vt:lpstr>
      <vt:lpstr>Times New Roman</vt:lpstr>
      <vt:lpstr>Montserrat ExtraBold</vt:lpstr>
      <vt:lpstr>Wingdings</vt:lpstr>
      <vt:lpstr>Montserrat SemiBold</vt:lpstr>
      <vt:lpstr>Calibri</vt:lpstr>
      <vt:lpstr>Montserrat Black</vt:lpstr>
      <vt:lpstr>1_Office Theme</vt:lpstr>
      <vt:lpstr>2_Office Theme</vt:lpstr>
      <vt:lpstr>3_Office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Ольга Андреева</dc:creator>
  <cp:lastModifiedBy>Lenovo</cp:lastModifiedBy>
  <cp:revision>110</cp:revision>
  <dcterms:created xsi:type="dcterms:W3CDTF">2021-04-08T11:32:16Z</dcterms:created>
  <dcterms:modified xsi:type="dcterms:W3CDTF">2023-11-09T14:52:59Z</dcterms:modified>
</cp:coreProperties>
</file>