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8" r:id="rId7"/>
    <p:sldId id="299" r:id="rId8"/>
    <p:sldId id="292" r:id="rId9"/>
    <p:sldId id="300" r:id="rId10"/>
    <p:sldId id="294" r:id="rId11"/>
    <p:sldId id="295" r:id="rId12"/>
    <p:sldId id="301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5" autoAdjust="0"/>
    <p:restoredTop sz="88655" autoAdjust="0"/>
  </p:normalViewPr>
  <p:slideViewPr>
    <p:cSldViewPr snapToGrid="0" snapToObjects="1" showGuides="1">
      <p:cViewPr>
        <p:scale>
          <a:sx n="90" d="100"/>
          <a:sy n="90" d="100"/>
        </p:scale>
        <p:origin x="-996" y="-31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Статистика аварий</a:t>
            </a:r>
            <a:r>
              <a:rPr lang="ru-RU" baseline="0" dirty="0"/>
              <a:t> по Череповецкому району, по данным «</a:t>
            </a:r>
            <a:r>
              <a:rPr lang="ru-RU" baseline="0" dirty="0" err="1"/>
              <a:t>Россети</a:t>
            </a:r>
            <a:r>
              <a:rPr lang="ru-RU" baseline="0" dirty="0"/>
              <a:t>»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Лист1!$D$1</c:f>
              <c:strCache>
                <c:ptCount val="1"/>
                <c:pt idx="0">
                  <c:v>Кол-во Обесточенных НП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1"/>
                <c:pt idx="0">
                  <c:v>Данные за 2022</c:v>
                </c:pt>
              </c:strCache>
              <c:extLst xmlns:c16r2="http://schemas.microsoft.com/office/drawing/2015/06/chart"/>
            </c:strRef>
          </c:cat>
          <c:val>
            <c:numRef>
              <c:f>Лист1!$D$2:$D$6</c:f>
              <c:numCache>
                <c:formatCode>General</c:formatCode>
                <c:ptCount val="4"/>
                <c:pt idx="0">
                  <c:v>15298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3C7-4F86-9BD2-19BF8D2987EC}"/>
            </c:ext>
          </c:extLst>
        </c:ser>
        <c:ser>
          <c:idx val="3"/>
          <c:order val="1"/>
          <c:tx>
            <c:strRef>
              <c:f>Лист1!$E$1</c:f>
              <c:strCache>
                <c:ptCount val="1"/>
                <c:pt idx="0">
                  <c:v>Кол-во обесточенных ТП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1"/>
                <c:pt idx="0">
                  <c:v>Данные за 2022</c:v>
                </c:pt>
              </c:strCache>
              <c:extLst xmlns:c16r2="http://schemas.microsoft.com/office/drawing/2015/06/chart"/>
            </c:strRef>
          </c:cat>
          <c:val>
            <c:numRef>
              <c:f>Лист1!$E$2:$E$6</c:f>
              <c:numCache>
                <c:formatCode>General</c:formatCode>
                <c:ptCount val="4"/>
                <c:pt idx="0">
                  <c:v>25622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3C7-4F86-9BD2-19BF8D298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196800"/>
        <c:axId val="10719833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Обесточенные ПС 110кВ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strCache>
                      <c:ptCount val="1"/>
                      <c:pt idx="0">
                        <c:v>Данные за 2022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Лист1!$B$2:$B$6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23C7-4F86-9BD2-19BF8D2987EC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  <c:pt idx="0">
                        <c:v>Обесточенные ПС 35 кВ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strCache>
                      <c:ptCount val="1"/>
                      <c:pt idx="0">
                        <c:v>Данные за 2022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Лист1!$C$2:$C$6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55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23C7-4F86-9BD2-19BF8D2987EC}"/>
                  </c:ext>
                </c:extLst>
              </c15:ser>
            </c15:filteredBarSeries>
          </c:ext>
        </c:extLst>
      </c:barChart>
      <c:catAx>
        <c:axId val="107196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198336"/>
        <c:crosses val="autoZero"/>
        <c:auto val="1"/>
        <c:lblAlgn val="ctr"/>
        <c:lblOffset val="100"/>
        <c:noMultiLvlLbl val="0"/>
      </c:catAx>
      <c:valAx>
        <c:axId val="107198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1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C23EB-5139-4800-805C-E203DCDEFDC0}" type="doc">
      <dgm:prSet loTypeId="urn:microsoft.com/office/officeart/2008/layout/RadialCluster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7DAD964-30D1-4AF8-95E5-F9AB4D2F4EBE}">
      <dgm:prSet phldrT="[Текст]"/>
      <dgm:spPr/>
      <dgm:t>
        <a:bodyPr/>
        <a:lstStyle/>
        <a:p>
          <a:r>
            <a:rPr lang="ru-RU" b="1" smtClean="0"/>
            <a:t>При реализации продукта электросетевым компаниям: </a:t>
          </a:r>
          <a:endParaRPr lang="ru-RU" dirty="0"/>
        </a:p>
      </dgm:t>
    </dgm:pt>
    <dgm:pt modelId="{C82CD242-2D5E-4E35-8DC7-CE4A759F32C2}" type="parTrans" cxnId="{37C22901-CF75-4E38-A673-D0325A8F4875}">
      <dgm:prSet/>
      <dgm:spPr/>
      <dgm:t>
        <a:bodyPr/>
        <a:lstStyle/>
        <a:p>
          <a:endParaRPr lang="ru-RU"/>
        </a:p>
      </dgm:t>
    </dgm:pt>
    <dgm:pt modelId="{03EA0479-B261-4E39-AAC8-3CBAF05EA973}" type="sibTrans" cxnId="{37C22901-CF75-4E38-A673-D0325A8F4875}">
      <dgm:prSet/>
      <dgm:spPr/>
      <dgm:t>
        <a:bodyPr/>
        <a:lstStyle/>
        <a:p>
          <a:endParaRPr lang="ru-RU"/>
        </a:p>
      </dgm:t>
    </dgm:pt>
    <dgm:pt modelId="{C78755C8-503D-4F44-B029-1318474BAFFB}">
      <dgm:prSet phldrT="[Текст]" custT="1"/>
      <dgm:spPr/>
      <dgm:t>
        <a:bodyPr/>
        <a:lstStyle/>
        <a:p>
          <a:r>
            <a:rPr lang="ru-RU" sz="1400" dirty="0" smtClean="0"/>
            <a:t>Реализация функций мониторинга ЛЭП, представляющих интерес для данной компании (аэрофотосъемка, сканирование, контроль и координация работы ремонтных бригад и др.).</a:t>
          </a:r>
          <a:endParaRPr lang="ru-RU" sz="1400" dirty="0"/>
        </a:p>
      </dgm:t>
    </dgm:pt>
    <dgm:pt modelId="{48CA3664-BA2C-47C8-B2CE-08C3C0588227}" type="parTrans" cxnId="{E71B50B5-BAE0-4350-9689-406062ED4D3D}">
      <dgm:prSet/>
      <dgm:spPr/>
      <dgm:t>
        <a:bodyPr/>
        <a:lstStyle/>
        <a:p>
          <a:endParaRPr lang="ru-RU"/>
        </a:p>
      </dgm:t>
    </dgm:pt>
    <dgm:pt modelId="{EA13F471-DC5F-4074-97D1-1B984414A28A}" type="sibTrans" cxnId="{E71B50B5-BAE0-4350-9689-406062ED4D3D}">
      <dgm:prSet/>
      <dgm:spPr/>
      <dgm:t>
        <a:bodyPr/>
        <a:lstStyle/>
        <a:p>
          <a:endParaRPr lang="ru-RU"/>
        </a:p>
      </dgm:t>
    </dgm:pt>
    <dgm:pt modelId="{CC4B71C6-1954-4808-9569-AAD52EC3CA88}">
      <dgm:prSet phldrT="[Текст]" custT="1"/>
      <dgm:spPr/>
      <dgm:t>
        <a:bodyPr/>
        <a:lstStyle/>
        <a:p>
          <a:r>
            <a:rPr lang="ru-RU" sz="1400" dirty="0" smtClean="0"/>
            <a:t>Выбор программного обеспечения для реализации этих функций с доступным для пользователем интерфейсом.</a:t>
          </a:r>
          <a:endParaRPr lang="ru-RU" sz="1400" dirty="0"/>
        </a:p>
      </dgm:t>
    </dgm:pt>
    <dgm:pt modelId="{7B1690FE-049B-431A-AE43-E65730F87DD5}" type="parTrans" cxnId="{7360722C-BDBB-409D-8624-2EC131A0EB96}">
      <dgm:prSet/>
      <dgm:spPr/>
      <dgm:t>
        <a:bodyPr/>
        <a:lstStyle/>
        <a:p>
          <a:endParaRPr lang="ru-RU"/>
        </a:p>
      </dgm:t>
    </dgm:pt>
    <dgm:pt modelId="{78B5ACF7-643A-4856-921F-CCFC22E1CC10}" type="sibTrans" cxnId="{7360722C-BDBB-409D-8624-2EC131A0EB96}">
      <dgm:prSet/>
      <dgm:spPr/>
      <dgm:t>
        <a:bodyPr/>
        <a:lstStyle/>
        <a:p>
          <a:endParaRPr lang="ru-RU"/>
        </a:p>
      </dgm:t>
    </dgm:pt>
    <dgm:pt modelId="{C7BF8D3F-0119-4382-A7FD-65102C895F56}">
      <dgm:prSet phldrT="[Текст]" custT="1"/>
      <dgm:spPr/>
      <dgm:t>
        <a:bodyPr/>
        <a:lstStyle/>
        <a:p>
          <a:r>
            <a:rPr lang="ru-RU" sz="1400" dirty="0" smtClean="0"/>
            <a:t>Подбор обучающих платформ для освоения БПЛА.</a:t>
          </a:r>
          <a:endParaRPr lang="ru-RU" sz="1400" dirty="0"/>
        </a:p>
      </dgm:t>
    </dgm:pt>
    <dgm:pt modelId="{9A940536-0EFD-44CE-8A80-C84B372D7F1A}" type="parTrans" cxnId="{3F32AB2B-0824-4B88-B747-0E012EC3A048}">
      <dgm:prSet/>
      <dgm:spPr/>
      <dgm:t>
        <a:bodyPr/>
        <a:lstStyle/>
        <a:p>
          <a:endParaRPr lang="ru-RU"/>
        </a:p>
      </dgm:t>
    </dgm:pt>
    <dgm:pt modelId="{E64D26DF-70D9-481C-AAD4-B9F3AC933BB5}" type="sibTrans" cxnId="{3F32AB2B-0824-4B88-B747-0E012EC3A048}">
      <dgm:prSet/>
      <dgm:spPr/>
      <dgm:t>
        <a:bodyPr/>
        <a:lstStyle/>
        <a:p>
          <a:endParaRPr lang="ru-RU"/>
        </a:p>
      </dgm:t>
    </dgm:pt>
    <dgm:pt modelId="{6C84BC1F-6F95-4D51-8737-9EE3320DDB26}" type="pres">
      <dgm:prSet presAssocID="{847C23EB-5139-4800-805C-E203DCDEFDC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8C99048-FCD6-4556-B13F-A26826F64F91}" type="pres">
      <dgm:prSet presAssocID="{67DAD964-30D1-4AF8-95E5-F9AB4D2F4EBE}" presName="singleCycle" presStyleCnt="0"/>
      <dgm:spPr/>
    </dgm:pt>
    <dgm:pt modelId="{5135D34D-F1F6-47B5-9A4C-742EF226E20F}" type="pres">
      <dgm:prSet presAssocID="{67DAD964-30D1-4AF8-95E5-F9AB4D2F4EBE}" presName="singleCenter" presStyleLbl="node1" presStyleIdx="0" presStyleCnt="4" custScaleX="255835" custScaleY="136979" custLinFactNeighborX="-7461" custLinFactNeighborY="355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80BEC2D4-8560-4014-8D42-334C34D51F5F}" type="pres">
      <dgm:prSet presAssocID="{48CA3664-BA2C-47C8-B2CE-08C3C0588227}" presName="Name56" presStyleLbl="parChTrans1D2" presStyleIdx="0" presStyleCnt="3"/>
      <dgm:spPr/>
    </dgm:pt>
    <dgm:pt modelId="{45532183-0F85-4D6B-B442-A528A83B3018}" type="pres">
      <dgm:prSet presAssocID="{C78755C8-503D-4F44-B029-1318474BAFFB}" presName="text0" presStyleLbl="node1" presStyleIdx="1" presStyleCnt="4" custScaleX="1435968" custScaleY="111400" custRadScaleRad="105465" custRadScaleInc="-148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DFD11-E3D3-4822-91F0-504D343F8F20}" type="pres">
      <dgm:prSet presAssocID="{7B1690FE-049B-431A-AE43-E65730F87DD5}" presName="Name56" presStyleLbl="parChTrans1D2" presStyleIdx="1" presStyleCnt="3"/>
      <dgm:spPr/>
    </dgm:pt>
    <dgm:pt modelId="{CFAF3C0B-A67F-4A70-AFE2-3DB199B3D092}" type="pres">
      <dgm:prSet presAssocID="{CC4B71C6-1954-4808-9569-AAD52EC3CA88}" presName="text0" presStyleLbl="node1" presStyleIdx="2" presStyleCnt="4" custScaleX="576426" custScaleY="115088" custRadScaleRad="266198" custRadScaleInc="-29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28D9B-8422-4863-A03E-9F37977D1A75}" type="pres">
      <dgm:prSet presAssocID="{9A940536-0EFD-44CE-8A80-C84B372D7F1A}" presName="Name56" presStyleLbl="parChTrans1D2" presStyleIdx="2" presStyleCnt="3"/>
      <dgm:spPr/>
    </dgm:pt>
    <dgm:pt modelId="{0B685D58-4CCF-4E90-856F-78707A5226DE}" type="pres">
      <dgm:prSet presAssocID="{C7BF8D3F-0119-4382-A7FD-65102C895F56}" presName="text0" presStyleLbl="node1" presStyleIdx="3" presStyleCnt="4" custScaleX="664658" custRadScaleRad="288708" custRadScaleInc="31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1B50B5-BAE0-4350-9689-406062ED4D3D}" srcId="{67DAD964-30D1-4AF8-95E5-F9AB4D2F4EBE}" destId="{C78755C8-503D-4F44-B029-1318474BAFFB}" srcOrd="0" destOrd="0" parTransId="{48CA3664-BA2C-47C8-B2CE-08C3C0588227}" sibTransId="{EA13F471-DC5F-4074-97D1-1B984414A28A}"/>
    <dgm:cxn modelId="{FFC7F2E1-BF4A-4D7D-9EB8-632904D0CD90}" type="presOf" srcId="{7B1690FE-049B-431A-AE43-E65730F87DD5}" destId="{5E8DFD11-E3D3-4822-91F0-504D343F8F20}" srcOrd="0" destOrd="0" presId="urn:microsoft.com/office/officeart/2008/layout/RadialCluster"/>
    <dgm:cxn modelId="{0FFFF166-0618-4F7D-8B96-FC65E1018BB1}" type="presOf" srcId="{CC4B71C6-1954-4808-9569-AAD52EC3CA88}" destId="{CFAF3C0B-A67F-4A70-AFE2-3DB199B3D092}" srcOrd="0" destOrd="0" presId="urn:microsoft.com/office/officeart/2008/layout/RadialCluster"/>
    <dgm:cxn modelId="{9C7BDD2E-A56B-4CEF-9186-A51D81024D01}" type="presOf" srcId="{C78755C8-503D-4F44-B029-1318474BAFFB}" destId="{45532183-0F85-4D6B-B442-A528A83B3018}" srcOrd="0" destOrd="0" presId="urn:microsoft.com/office/officeart/2008/layout/RadialCluster"/>
    <dgm:cxn modelId="{7360722C-BDBB-409D-8624-2EC131A0EB96}" srcId="{67DAD964-30D1-4AF8-95E5-F9AB4D2F4EBE}" destId="{CC4B71C6-1954-4808-9569-AAD52EC3CA88}" srcOrd="1" destOrd="0" parTransId="{7B1690FE-049B-431A-AE43-E65730F87DD5}" sibTransId="{78B5ACF7-643A-4856-921F-CCFC22E1CC10}"/>
    <dgm:cxn modelId="{E1F96BAA-A9FC-4E3A-8F23-247E60B5FD38}" type="presOf" srcId="{67DAD964-30D1-4AF8-95E5-F9AB4D2F4EBE}" destId="{5135D34D-F1F6-47B5-9A4C-742EF226E20F}" srcOrd="0" destOrd="0" presId="urn:microsoft.com/office/officeart/2008/layout/RadialCluster"/>
    <dgm:cxn modelId="{B2375739-3E15-4191-9CAE-F9FC13C67496}" type="presOf" srcId="{C7BF8D3F-0119-4382-A7FD-65102C895F56}" destId="{0B685D58-4CCF-4E90-856F-78707A5226DE}" srcOrd="0" destOrd="0" presId="urn:microsoft.com/office/officeart/2008/layout/RadialCluster"/>
    <dgm:cxn modelId="{14FBFEEC-4CD3-4D0B-AC2F-7F0683A0047D}" type="presOf" srcId="{847C23EB-5139-4800-805C-E203DCDEFDC0}" destId="{6C84BC1F-6F95-4D51-8737-9EE3320DDB26}" srcOrd="0" destOrd="0" presId="urn:microsoft.com/office/officeart/2008/layout/RadialCluster"/>
    <dgm:cxn modelId="{248F0636-5236-4C81-8D6E-1C763E1D280F}" type="presOf" srcId="{48CA3664-BA2C-47C8-B2CE-08C3C0588227}" destId="{80BEC2D4-8560-4014-8D42-334C34D51F5F}" srcOrd="0" destOrd="0" presId="urn:microsoft.com/office/officeart/2008/layout/RadialCluster"/>
    <dgm:cxn modelId="{389BDEFE-BFFE-4FB0-A162-0E0FC83F9586}" type="presOf" srcId="{9A940536-0EFD-44CE-8A80-C84B372D7F1A}" destId="{06B28D9B-8422-4863-A03E-9F37977D1A75}" srcOrd="0" destOrd="0" presId="urn:microsoft.com/office/officeart/2008/layout/RadialCluster"/>
    <dgm:cxn modelId="{37C22901-CF75-4E38-A673-D0325A8F4875}" srcId="{847C23EB-5139-4800-805C-E203DCDEFDC0}" destId="{67DAD964-30D1-4AF8-95E5-F9AB4D2F4EBE}" srcOrd="0" destOrd="0" parTransId="{C82CD242-2D5E-4E35-8DC7-CE4A759F32C2}" sibTransId="{03EA0479-B261-4E39-AAC8-3CBAF05EA973}"/>
    <dgm:cxn modelId="{3F32AB2B-0824-4B88-B747-0E012EC3A048}" srcId="{67DAD964-30D1-4AF8-95E5-F9AB4D2F4EBE}" destId="{C7BF8D3F-0119-4382-A7FD-65102C895F56}" srcOrd="2" destOrd="0" parTransId="{9A940536-0EFD-44CE-8A80-C84B372D7F1A}" sibTransId="{E64D26DF-70D9-481C-AAD4-B9F3AC933BB5}"/>
    <dgm:cxn modelId="{016AA2DB-20C0-41FF-B1D8-C9A2278C37E6}" type="presParOf" srcId="{6C84BC1F-6F95-4D51-8737-9EE3320DDB26}" destId="{58C99048-FCD6-4556-B13F-A26826F64F91}" srcOrd="0" destOrd="0" presId="urn:microsoft.com/office/officeart/2008/layout/RadialCluster"/>
    <dgm:cxn modelId="{E7526FD2-03FC-4A5A-9CB3-2062C09C6D71}" type="presParOf" srcId="{58C99048-FCD6-4556-B13F-A26826F64F91}" destId="{5135D34D-F1F6-47B5-9A4C-742EF226E20F}" srcOrd="0" destOrd="0" presId="urn:microsoft.com/office/officeart/2008/layout/RadialCluster"/>
    <dgm:cxn modelId="{A9304770-47C8-44FD-87E9-D24E0C64D6BB}" type="presParOf" srcId="{58C99048-FCD6-4556-B13F-A26826F64F91}" destId="{80BEC2D4-8560-4014-8D42-334C34D51F5F}" srcOrd="1" destOrd="0" presId="urn:microsoft.com/office/officeart/2008/layout/RadialCluster"/>
    <dgm:cxn modelId="{0469053A-8BD0-4193-8DA5-655FDCDD7167}" type="presParOf" srcId="{58C99048-FCD6-4556-B13F-A26826F64F91}" destId="{45532183-0F85-4D6B-B442-A528A83B3018}" srcOrd="2" destOrd="0" presId="urn:microsoft.com/office/officeart/2008/layout/RadialCluster"/>
    <dgm:cxn modelId="{E82E642C-B041-4C40-88FB-A257589945E9}" type="presParOf" srcId="{58C99048-FCD6-4556-B13F-A26826F64F91}" destId="{5E8DFD11-E3D3-4822-91F0-504D343F8F20}" srcOrd="3" destOrd="0" presId="urn:microsoft.com/office/officeart/2008/layout/RadialCluster"/>
    <dgm:cxn modelId="{9F396E34-116D-497F-AC34-A0E165F13337}" type="presParOf" srcId="{58C99048-FCD6-4556-B13F-A26826F64F91}" destId="{CFAF3C0B-A67F-4A70-AFE2-3DB199B3D092}" srcOrd="4" destOrd="0" presId="urn:microsoft.com/office/officeart/2008/layout/RadialCluster"/>
    <dgm:cxn modelId="{CB4EB0F9-4CCA-4A34-AA68-D1D71A692316}" type="presParOf" srcId="{58C99048-FCD6-4556-B13F-A26826F64F91}" destId="{06B28D9B-8422-4863-A03E-9F37977D1A75}" srcOrd="5" destOrd="0" presId="urn:microsoft.com/office/officeart/2008/layout/RadialCluster"/>
    <dgm:cxn modelId="{499037CB-61D6-4E86-BDD6-46DC5187E6CE}" type="presParOf" srcId="{58C99048-FCD6-4556-B13F-A26826F64F91}" destId="{0B685D58-4CCF-4E90-856F-78707A5226DE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B29EB7-2B71-44BC-B266-3E26ED16A5EA}" type="doc">
      <dgm:prSet loTypeId="urn:microsoft.com/office/officeart/2005/8/layout/pyramid1" loCatId="pyramid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F9A3D50-0ED3-4EDA-95FC-403438DFBC37}">
      <dgm:prSet phldrT="[Текст]" custT="1"/>
      <dgm:spPr/>
      <dgm:t>
        <a:bodyPr/>
        <a:lstStyle/>
        <a:p>
          <a:r>
            <a:rPr lang="en-US" sz="2000" b="1" dirty="0"/>
            <a:t>PAM</a:t>
          </a:r>
          <a:r>
            <a:rPr lang="en-US" sz="2000" dirty="0"/>
            <a:t>: </a:t>
          </a:r>
          <a:r>
            <a:rPr lang="ru-RU" sz="2000" dirty="0"/>
            <a:t>Российская </a:t>
          </a:r>
        </a:p>
        <a:p>
          <a:r>
            <a:rPr lang="ru-RU" sz="2000" dirty="0"/>
            <a:t>Федерация</a:t>
          </a:r>
        </a:p>
      </dgm:t>
    </dgm:pt>
    <dgm:pt modelId="{13F822BA-343F-4EC6-B7AA-5D48B1F98EF5}" type="parTrans" cxnId="{33C32E33-ABAC-474F-AB1A-031DF2378B76}">
      <dgm:prSet/>
      <dgm:spPr/>
      <dgm:t>
        <a:bodyPr/>
        <a:lstStyle/>
        <a:p>
          <a:endParaRPr lang="ru-RU"/>
        </a:p>
      </dgm:t>
    </dgm:pt>
    <dgm:pt modelId="{713B0D1F-2AEA-4E92-89D4-24FB30BBC0EA}" type="sibTrans" cxnId="{33C32E33-ABAC-474F-AB1A-031DF2378B76}">
      <dgm:prSet/>
      <dgm:spPr/>
      <dgm:t>
        <a:bodyPr/>
        <a:lstStyle/>
        <a:p>
          <a:endParaRPr lang="ru-RU"/>
        </a:p>
      </dgm:t>
    </dgm:pt>
    <dgm:pt modelId="{67A1F011-8C41-48DE-B828-1FF29D0E8EAA}">
      <dgm:prSet phldrT="[Текст]" custT="1"/>
      <dgm:spPr/>
      <dgm:t>
        <a:bodyPr/>
        <a:lstStyle/>
        <a:p>
          <a:r>
            <a:rPr lang="en-US" sz="2000" b="1" dirty="0"/>
            <a:t>TAM</a:t>
          </a:r>
          <a:r>
            <a:rPr lang="en-US" sz="2000" dirty="0"/>
            <a:t>: </a:t>
          </a:r>
          <a:r>
            <a:rPr lang="ru-RU" sz="2000" dirty="0"/>
            <a:t>Северо-Западный федеральный округ</a:t>
          </a:r>
        </a:p>
      </dgm:t>
    </dgm:pt>
    <dgm:pt modelId="{35BE171D-42BA-41E8-8C58-632930ECA6E2}" type="parTrans" cxnId="{CDBD3CE9-D045-4F2F-90E2-586CD8CDF3D5}">
      <dgm:prSet/>
      <dgm:spPr/>
      <dgm:t>
        <a:bodyPr/>
        <a:lstStyle/>
        <a:p>
          <a:endParaRPr lang="ru-RU"/>
        </a:p>
      </dgm:t>
    </dgm:pt>
    <dgm:pt modelId="{363012E1-5F9B-4613-8E64-0B7362B5B7E9}" type="sibTrans" cxnId="{CDBD3CE9-D045-4F2F-90E2-586CD8CDF3D5}">
      <dgm:prSet/>
      <dgm:spPr/>
      <dgm:t>
        <a:bodyPr/>
        <a:lstStyle/>
        <a:p>
          <a:endParaRPr lang="ru-RU"/>
        </a:p>
      </dgm:t>
    </dgm:pt>
    <dgm:pt modelId="{343F68FB-6AA7-4C58-9A53-52D6CEC35696}">
      <dgm:prSet phldrT="[Текст]" custT="1"/>
      <dgm:spPr/>
      <dgm:t>
        <a:bodyPr/>
        <a:lstStyle/>
        <a:p>
          <a:r>
            <a:rPr lang="en-US" sz="2000" b="1" dirty="0"/>
            <a:t>SAM</a:t>
          </a:r>
          <a:r>
            <a:rPr lang="en-US" sz="2000" dirty="0"/>
            <a:t>: </a:t>
          </a:r>
          <a:r>
            <a:rPr lang="ru-RU" sz="2000" dirty="0"/>
            <a:t>Вологодская область</a:t>
          </a:r>
        </a:p>
      </dgm:t>
    </dgm:pt>
    <dgm:pt modelId="{1D30BEC0-6BF8-463F-931E-5494AA37C7EA}" type="parTrans" cxnId="{09D51DDA-DA76-4DFC-92E2-B5273D915CCE}">
      <dgm:prSet/>
      <dgm:spPr/>
      <dgm:t>
        <a:bodyPr/>
        <a:lstStyle/>
        <a:p>
          <a:endParaRPr lang="ru-RU"/>
        </a:p>
      </dgm:t>
    </dgm:pt>
    <dgm:pt modelId="{02838753-40F2-4565-9453-75713EA0E1B7}" type="sibTrans" cxnId="{09D51DDA-DA76-4DFC-92E2-B5273D915CCE}">
      <dgm:prSet/>
      <dgm:spPr/>
      <dgm:t>
        <a:bodyPr/>
        <a:lstStyle/>
        <a:p>
          <a:endParaRPr lang="ru-RU"/>
        </a:p>
      </dgm:t>
    </dgm:pt>
    <dgm:pt modelId="{5CBA08FC-B86E-49F6-A94E-12560F11176C}">
      <dgm:prSet custT="1"/>
      <dgm:spPr/>
      <dgm:t>
        <a:bodyPr/>
        <a:lstStyle/>
        <a:p>
          <a:r>
            <a:rPr lang="en-US" sz="2000" b="1" dirty="0"/>
            <a:t>SOM</a:t>
          </a:r>
          <a:r>
            <a:rPr lang="en-US" sz="2000" dirty="0"/>
            <a:t>: </a:t>
          </a:r>
          <a:r>
            <a:rPr lang="ru-RU" sz="2000" dirty="0"/>
            <a:t>Череповецкий  район</a:t>
          </a:r>
        </a:p>
      </dgm:t>
    </dgm:pt>
    <dgm:pt modelId="{025B250C-7DD3-42BB-B965-32CC54DA4DBA}" type="parTrans" cxnId="{958BAC3E-6370-4F40-990C-06A65ACDE197}">
      <dgm:prSet/>
      <dgm:spPr/>
      <dgm:t>
        <a:bodyPr/>
        <a:lstStyle/>
        <a:p>
          <a:endParaRPr lang="ru-RU"/>
        </a:p>
      </dgm:t>
    </dgm:pt>
    <dgm:pt modelId="{75530C6D-67FD-4D64-B89E-E5A70BA49A39}" type="sibTrans" cxnId="{958BAC3E-6370-4F40-990C-06A65ACDE197}">
      <dgm:prSet/>
      <dgm:spPr/>
      <dgm:t>
        <a:bodyPr/>
        <a:lstStyle/>
        <a:p>
          <a:endParaRPr lang="ru-RU"/>
        </a:p>
      </dgm:t>
    </dgm:pt>
    <dgm:pt modelId="{7E20B09A-8BDF-4821-A18F-0AF73E72B52E}" type="pres">
      <dgm:prSet presAssocID="{97B29EB7-2B71-44BC-B266-3E26ED16A5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0A188F-13D5-44C3-A582-5D5CB5E7D6B8}" type="pres">
      <dgm:prSet presAssocID="{0F9A3D50-0ED3-4EDA-95FC-403438DFBC37}" presName="Name8" presStyleCnt="0"/>
      <dgm:spPr/>
      <dgm:t>
        <a:bodyPr/>
        <a:lstStyle/>
        <a:p>
          <a:endParaRPr lang="ru-RU"/>
        </a:p>
      </dgm:t>
    </dgm:pt>
    <dgm:pt modelId="{726510E0-C4FA-4015-8B1C-4B93153AC056}" type="pres">
      <dgm:prSet presAssocID="{0F9A3D50-0ED3-4EDA-95FC-403438DFBC37}" presName="level" presStyleLbl="node1" presStyleIdx="0" presStyleCnt="4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A7370-7885-43BE-9E39-80997CE6DC29}" type="pres">
      <dgm:prSet presAssocID="{0F9A3D50-0ED3-4EDA-95FC-403438DFBC3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BC856-5D8E-4594-B89D-0C6E414DF472}" type="pres">
      <dgm:prSet presAssocID="{67A1F011-8C41-48DE-B828-1FF29D0E8EAA}" presName="Name8" presStyleCnt="0"/>
      <dgm:spPr/>
      <dgm:t>
        <a:bodyPr/>
        <a:lstStyle/>
        <a:p>
          <a:endParaRPr lang="ru-RU"/>
        </a:p>
      </dgm:t>
    </dgm:pt>
    <dgm:pt modelId="{53822422-DEF9-4003-B6B9-9ABA355CE231}" type="pres">
      <dgm:prSet presAssocID="{67A1F011-8C41-48DE-B828-1FF29D0E8EAA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6F5F65-7B68-4B65-AEF2-44D3F81DD8D3}" type="pres">
      <dgm:prSet presAssocID="{67A1F011-8C41-48DE-B828-1FF29D0E8EA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B63F9-385D-4216-9432-7A4CB3ED95FD}" type="pres">
      <dgm:prSet presAssocID="{343F68FB-6AA7-4C58-9A53-52D6CEC35696}" presName="Name8" presStyleCnt="0"/>
      <dgm:spPr/>
      <dgm:t>
        <a:bodyPr/>
        <a:lstStyle/>
        <a:p>
          <a:endParaRPr lang="ru-RU"/>
        </a:p>
      </dgm:t>
    </dgm:pt>
    <dgm:pt modelId="{115F9932-46D0-49E5-9621-5C44000EC42E}" type="pres">
      <dgm:prSet presAssocID="{343F68FB-6AA7-4C58-9A53-52D6CEC35696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56B93-6923-46E9-B493-78BC0B93766A}" type="pres">
      <dgm:prSet presAssocID="{343F68FB-6AA7-4C58-9A53-52D6CEC3569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6A2C7-D644-4A99-A09F-26DED2084FCC}" type="pres">
      <dgm:prSet presAssocID="{5CBA08FC-B86E-49F6-A94E-12560F11176C}" presName="Name8" presStyleCnt="0"/>
      <dgm:spPr/>
      <dgm:t>
        <a:bodyPr/>
        <a:lstStyle/>
        <a:p>
          <a:endParaRPr lang="ru-RU"/>
        </a:p>
      </dgm:t>
    </dgm:pt>
    <dgm:pt modelId="{F8188C87-6313-487C-94CF-2631953D4222}" type="pres">
      <dgm:prSet presAssocID="{5CBA08FC-B86E-49F6-A94E-12560F11176C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23E6D-8BDC-4DDE-885D-B0E13414476D}" type="pres">
      <dgm:prSet presAssocID="{5CBA08FC-B86E-49F6-A94E-12560F11176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BD3CE9-D045-4F2F-90E2-586CD8CDF3D5}" srcId="{97B29EB7-2B71-44BC-B266-3E26ED16A5EA}" destId="{67A1F011-8C41-48DE-B828-1FF29D0E8EAA}" srcOrd="1" destOrd="0" parTransId="{35BE171D-42BA-41E8-8C58-632930ECA6E2}" sibTransId="{363012E1-5F9B-4613-8E64-0B7362B5B7E9}"/>
    <dgm:cxn modelId="{F738A9F4-BA7E-4BF4-871E-A8E70086B816}" type="presOf" srcId="{67A1F011-8C41-48DE-B828-1FF29D0E8EAA}" destId="{53822422-DEF9-4003-B6B9-9ABA355CE231}" srcOrd="0" destOrd="0" presId="urn:microsoft.com/office/officeart/2005/8/layout/pyramid1"/>
    <dgm:cxn modelId="{D46F815E-9A4C-4657-8853-E12D9C58C25A}" type="presOf" srcId="{0F9A3D50-0ED3-4EDA-95FC-403438DFBC37}" destId="{BC8A7370-7885-43BE-9E39-80997CE6DC29}" srcOrd="1" destOrd="0" presId="urn:microsoft.com/office/officeart/2005/8/layout/pyramid1"/>
    <dgm:cxn modelId="{3AB80058-EE5E-4773-B955-0F1A1712EE28}" type="presOf" srcId="{5CBA08FC-B86E-49F6-A94E-12560F11176C}" destId="{F8188C87-6313-487C-94CF-2631953D4222}" srcOrd="0" destOrd="0" presId="urn:microsoft.com/office/officeart/2005/8/layout/pyramid1"/>
    <dgm:cxn modelId="{A55381BD-D76B-4B23-B8EE-12BA9283532D}" type="presOf" srcId="{67A1F011-8C41-48DE-B828-1FF29D0E8EAA}" destId="{386F5F65-7B68-4B65-AEF2-44D3F81DD8D3}" srcOrd="1" destOrd="0" presId="urn:microsoft.com/office/officeart/2005/8/layout/pyramid1"/>
    <dgm:cxn modelId="{75FED7C8-95F2-4469-8479-F5E2EF722B2B}" type="presOf" srcId="{343F68FB-6AA7-4C58-9A53-52D6CEC35696}" destId="{115F9932-46D0-49E5-9621-5C44000EC42E}" srcOrd="0" destOrd="0" presId="urn:microsoft.com/office/officeart/2005/8/layout/pyramid1"/>
    <dgm:cxn modelId="{9FFC5A53-3F85-4EA5-AF67-DF611D91EBF0}" type="presOf" srcId="{0F9A3D50-0ED3-4EDA-95FC-403438DFBC37}" destId="{726510E0-C4FA-4015-8B1C-4B93153AC056}" srcOrd="0" destOrd="0" presId="urn:microsoft.com/office/officeart/2005/8/layout/pyramid1"/>
    <dgm:cxn modelId="{958BAC3E-6370-4F40-990C-06A65ACDE197}" srcId="{97B29EB7-2B71-44BC-B266-3E26ED16A5EA}" destId="{5CBA08FC-B86E-49F6-A94E-12560F11176C}" srcOrd="3" destOrd="0" parTransId="{025B250C-7DD3-42BB-B965-32CC54DA4DBA}" sibTransId="{75530C6D-67FD-4D64-B89E-E5A70BA49A39}"/>
    <dgm:cxn modelId="{7E2A54DB-14AF-49E9-BDA8-E140517923DD}" type="presOf" srcId="{97B29EB7-2B71-44BC-B266-3E26ED16A5EA}" destId="{7E20B09A-8BDF-4821-A18F-0AF73E72B52E}" srcOrd="0" destOrd="0" presId="urn:microsoft.com/office/officeart/2005/8/layout/pyramid1"/>
    <dgm:cxn modelId="{33C32E33-ABAC-474F-AB1A-031DF2378B76}" srcId="{97B29EB7-2B71-44BC-B266-3E26ED16A5EA}" destId="{0F9A3D50-0ED3-4EDA-95FC-403438DFBC37}" srcOrd="0" destOrd="0" parTransId="{13F822BA-343F-4EC6-B7AA-5D48B1F98EF5}" sibTransId="{713B0D1F-2AEA-4E92-89D4-24FB30BBC0EA}"/>
    <dgm:cxn modelId="{5BEC85D5-D8AD-4F9A-AA31-EE278FD17E67}" type="presOf" srcId="{5CBA08FC-B86E-49F6-A94E-12560F11176C}" destId="{EA823E6D-8BDC-4DDE-885D-B0E13414476D}" srcOrd="1" destOrd="0" presId="urn:microsoft.com/office/officeart/2005/8/layout/pyramid1"/>
    <dgm:cxn modelId="{09D51DDA-DA76-4DFC-92E2-B5273D915CCE}" srcId="{97B29EB7-2B71-44BC-B266-3E26ED16A5EA}" destId="{343F68FB-6AA7-4C58-9A53-52D6CEC35696}" srcOrd="2" destOrd="0" parTransId="{1D30BEC0-6BF8-463F-931E-5494AA37C7EA}" sibTransId="{02838753-40F2-4565-9453-75713EA0E1B7}"/>
    <dgm:cxn modelId="{A0C6990F-EEBD-4CEB-BBC3-44F3039D91EB}" type="presOf" srcId="{343F68FB-6AA7-4C58-9A53-52D6CEC35696}" destId="{B9756B93-6923-46E9-B493-78BC0B93766A}" srcOrd="1" destOrd="0" presId="urn:microsoft.com/office/officeart/2005/8/layout/pyramid1"/>
    <dgm:cxn modelId="{C94BA373-CC0D-453E-8E19-1CDB5044D245}" type="presParOf" srcId="{7E20B09A-8BDF-4821-A18F-0AF73E72B52E}" destId="{E30A188F-13D5-44C3-A582-5D5CB5E7D6B8}" srcOrd="0" destOrd="0" presId="urn:microsoft.com/office/officeart/2005/8/layout/pyramid1"/>
    <dgm:cxn modelId="{7EF1DE29-68E9-4B64-8725-DC2686F4F72E}" type="presParOf" srcId="{E30A188F-13D5-44C3-A582-5D5CB5E7D6B8}" destId="{726510E0-C4FA-4015-8B1C-4B93153AC056}" srcOrd="0" destOrd="0" presId="urn:microsoft.com/office/officeart/2005/8/layout/pyramid1"/>
    <dgm:cxn modelId="{C3372F93-9EC7-4081-8ACE-6AF4341DAEC9}" type="presParOf" srcId="{E30A188F-13D5-44C3-A582-5D5CB5E7D6B8}" destId="{BC8A7370-7885-43BE-9E39-80997CE6DC29}" srcOrd="1" destOrd="0" presId="urn:microsoft.com/office/officeart/2005/8/layout/pyramid1"/>
    <dgm:cxn modelId="{8AFD96C7-DF2B-4B95-9248-DE1A1CDCB722}" type="presParOf" srcId="{7E20B09A-8BDF-4821-A18F-0AF73E72B52E}" destId="{CF1BC856-5D8E-4594-B89D-0C6E414DF472}" srcOrd="1" destOrd="0" presId="urn:microsoft.com/office/officeart/2005/8/layout/pyramid1"/>
    <dgm:cxn modelId="{D807B870-41B9-4FCC-8440-7E656DBF7C8B}" type="presParOf" srcId="{CF1BC856-5D8E-4594-B89D-0C6E414DF472}" destId="{53822422-DEF9-4003-B6B9-9ABA355CE231}" srcOrd="0" destOrd="0" presId="urn:microsoft.com/office/officeart/2005/8/layout/pyramid1"/>
    <dgm:cxn modelId="{B0376AE4-89E3-4AD9-BDD9-84ACC4FB505E}" type="presParOf" srcId="{CF1BC856-5D8E-4594-B89D-0C6E414DF472}" destId="{386F5F65-7B68-4B65-AEF2-44D3F81DD8D3}" srcOrd="1" destOrd="0" presId="urn:microsoft.com/office/officeart/2005/8/layout/pyramid1"/>
    <dgm:cxn modelId="{1E224F58-8187-485B-9303-AC97FFD57845}" type="presParOf" srcId="{7E20B09A-8BDF-4821-A18F-0AF73E72B52E}" destId="{BFAB63F9-385D-4216-9432-7A4CB3ED95FD}" srcOrd="2" destOrd="0" presId="urn:microsoft.com/office/officeart/2005/8/layout/pyramid1"/>
    <dgm:cxn modelId="{7573F6C7-EA41-4AAE-94FA-5C83E154B4E9}" type="presParOf" srcId="{BFAB63F9-385D-4216-9432-7A4CB3ED95FD}" destId="{115F9932-46D0-49E5-9621-5C44000EC42E}" srcOrd="0" destOrd="0" presId="urn:microsoft.com/office/officeart/2005/8/layout/pyramid1"/>
    <dgm:cxn modelId="{8049E349-72C2-44B4-9A70-C5C5DB67752E}" type="presParOf" srcId="{BFAB63F9-385D-4216-9432-7A4CB3ED95FD}" destId="{B9756B93-6923-46E9-B493-78BC0B93766A}" srcOrd="1" destOrd="0" presId="urn:microsoft.com/office/officeart/2005/8/layout/pyramid1"/>
    <dgm:cxn modelId="{1FB315F6-C49A-4F91-AEC2-FD91CD9CDA9C}" type="presParOf" srcId="{7E20B09A-8BDF-4821-A18F-0AF73E72B52E}" destId="{E636A2C7-D644-4A99-A09F-26DED2084FCC}" srcOrd="3" destOrd="0" presId="urn:microsoft.com/office/officeart/2005/8/layout/pyramid1"/>
    <dgm:cxn modelId="{3DAAA35C-274A-4515-BE29-6E6B711D4BCE}" type="presParOf" srcId="{E636A2C7-D644-4A99-A09F-26DED2084FCC}" destId="{F8188C87-6313-487C-94CF-2631953D4222}" srcOrd="0" destOrd="0" presId="urn:microsoft.com/office/officeart/2005/8/layout/pyramid1"/>
    <dgm:cxn modelId="{44943A25-8A3A-468D-BEDF-F39B556A5696}" type="presParOf" srcId="{E636A2C7-D644-4A99-A09F-26DED2084FCC}" destId="{EA823E6D-8BDC-4DDE-885D-B0E13414476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A26C0D-F4F1-404C-866C-9CF560012F5B}" type="doc">
      <dgm:prSet loTypeId="urn:microsoft.com/office/officeart/2005/8/layout/arrow2" loCatId="process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DEDA7EE-1E87-4578-AE38-2A326DE3A213}">
      <dgm:prSet phldrT="[Текст]" custT="1"/>
      <dgm:spPr/>
      <dgm:t>
        <a:bodyPr/>
        <a:lstStyle/>
        <a:p>
          <a:r>
            <a:rPr lang="ru-RU" sz="1400" dirty="0">
              <a:effectLst/>
              <a:latin typeface="+mn-lt"/>
              <a:ea typeface="+mn-ea"/>
              <a:cs typeface="+mn-cs"/>
            </a:rPr>
            <a:t>Разработка проекта по продукту</a:t>
          </a:r>
        </a:p>
        <a:p>
          <a:r>
            <a:rPr lang="ru-RU" sz="1400" dirty="0">
              <a:effectLst/>
              <a:latin typeface="+mn-lt"/>
              <a:ea typeface="+mn-ea"/>
              <a:cs typeface="+mn-cs"/>
            </a:rPr>
            <a:t>(09.23-11.23)</a:t>
          </a:r>
          <a:endParaRPr lang="ru-RU" sz="1400" dirty="0"/>
        </a:p>
      </dgm:t>
    </dgm:pt>
    <dgm:pt modelId="{21EF2C74-3F7D-4B3D-802A-083765A72844}" type="parTrans" cxnId="{88B0D4DB-EF07-4977-81A5-D568697CB8B1}">
      <dgm:prSet/>
      <dgm:spPr/>
      <dgm:t>
        <a:bodyPr/>
        <a:lstStyle/>
        <a:p>
          <a:endParaRPr lang="ru-RU"/>
        </a:p>
      </dgm:t>
    </dgm:pt>
    <dgm:pt modelId="{3DD89EFE-7364-402F-9DF4-E4573FA4CF6F}" type="sibTrans" cxnId="{88B0D4DB-EF07-4977-81A5-D568697CB8B1}">
      <dgm:prSet/>
      <dgm:spPr/>
      <dgm:t>
        <a:bodyPr/>
        <a:lstStyle/>
        <a:p>
          <a:endParaRPr lang="ru-RU"/>
        </a:p>
      </dgm:t>
    </dgm:pt>
    <dgm:pt modelId="{5DFAB251-B787-486D-91EF-DFF8A30BCC1F}">
      <dgm:prSet phldrT="[Текст]"/>
      <dgm:spPr/>
      <dgm:t>
        <a:bodyPr/>
        <a:lstStyle/>
        <a:p>
          <a:r>
            <a:rPr lang="ru-RU">
              <a:effectLst/>
              <a:latin typeface="+mn-lt"/>
              <a:ea typeface="+mn-ea"/>
              <a:cs typeface="+mn-cs"/>
            </a:rPr>
            <a:t>Поиск действующего предприятия для производства БПЛА</a:t>
          </a:r>
        </a:p>
        <a:p>
          <a:r>
            <a:rPr lang="ru-RU">
              <a:effectLst/>
              <a:latin typeface="+mn-lt"/>
              <a:ea typeface="+mn-ea"/>
              <a:cs typeface="+mn-cs"/>
            </a:rPr>
            <a:t>(12.23-03.24)</a:t>
          </a:r>
          <a:endParaRPr lang="ru-RU" dirty="0"/>
        </a:p>
      </dgm:t>
    </dgm:pt>
    <dgm:pt modelId="{A5459C51-ADE0-46AB-B538-AD95CBF76529}" type="parTrans" cxnId="{9DB2414D-16EA-4707-A443-F90ED6FCA458}">
      <dgm:prSet/>
      <dgm:spPr/>
      <dgm:t>
        <a:bodyPr/>
        <a:lstStyle/>
        <a:p>
          <a:endParaRPr lang="ru-RU"/>
        </a:p>
      </dgm:t>
    </dgm:pt>
    <dgm:pt modelId="{5F2892A8-37F8-471A-9488-F2495EA1C7C6}" type="sibTrans" cxnId="{9DB2414D-16EA-4707-A443-F90ED6FCA458}">
      <dgm:prSet/>
      <dgm:spPr/>
      <dgm:t>
        <a:bodyPr/>
        <a:lstStyle/>
        <a:p>
          <a:endParaRPr lang="ru-RU"/>
        </a:p>
      </dgm:t>
    </dgm:pt>
    <dgm:pt modelId="{9AC3EAB0-D7BD-4131-80CD-3C6230A0FD74}">
      <dgm:prSet phldrT="[Текст]"/>
      <dgm:spPr/>
      <dgm:t>
        <a:bodyPr/>
        <a:lstStyle/>
        <a:p>
          <a:r>
            <a:rPr lang="ru-RU">
              <a:effectLst/>
              <a:latin typeface="+mn-lt"/>
              <a:ea typeface="+mn-ea"/>
              <a:cs typeface="+mn-cs"/>
            </a:rPr>
            <a:t>Разработка и тестирование конструкции БПЛА</a:t>
          </a:r>
        </a:p>
        <a:p>
          <a:r>
            <a:rPr lang="ru-RU">
              <a:effectLst/>
              <a:latin typeface="+mn-lt"/>
              <a:ea typeface="+mn-ea"/>
              <a:cs typeface="+mn-cs"/>
            </a:rPr>
            <a:t>(03.24-10.24)</a:t>
          </a:r>
          <a:endParaRPr lang="ru-RU" dirty="0"/>
        </a:p>
      </dgm:t>
    </dgm:pt>
    <dgm:pt modelId="{A8202439-5973-415E-83FA-EFC9BA9ECA7E}" type="parTrans" cxnId="{D92F3898-F739-4448-87BA-78B2AABF2CD4}">
      <dgm:prSet/>
      <dgm:spPr/>
      <dgm:t>
        <a:bodyPr/>
        <a:lstStyle/>
        <a:p>
          <a:endParaRPr lang="ru-RU"/>
        </a:p>
      </dgm:t>
    </dgm:pt>
    <dgm:pt modelId="{A10DE973-E826-4A3B-8B7F-8B54684C85ED}" type="sibTrans" cxnId="{D92F3898-F739-4448-87BA-78B2AABF2CD4}">
      <dgm:prSet/>
      <dgm:spPr/>
      <dgm:t>
        <a:bodyPr/>
        <a:lstStyle/>
        <a:p>
          <a:endParaRPr lang="ru-RU"/>
        </a:p>
      </dgm:t>
    </dgm:pt>
    <dgm:pt modelId="{73E3E5E4-6927-435E-8925-990D09E16956}">
      <dgm:prSet/>
      <dgm:spPr/>
      <dgm:t>
        <a:bodyPr/>
        <a:lstStyle/>
        <a:p>
          <a:r>
            <a:rPr lang="ru-RU" dirty="0"/>
            <a:t>Доработка проекта БПЛА</a:t>
          </a:r>
        </a:p>
        <a:p>
          <a:r>
            <a:rPr lang="ru-RU" dirty="0"/>
            <a:t>(10.24-12.24)</a:t>
          </a:r>
        </a:p>
      </dgm:t>
    </dgm:pt>
    <dgm:pt modelId="{5001D57A-5EE4-408C-AD08-9AB0EF28C722}" type="parTrans" cxnId="{ACA7C177-702C-43D2-88E8-98F93CB11FAA}">
      <dgm:prSet/>
      <dgm:spPr/>
      <dgm:t>
        <a:bodyPr/>
        <a:lstStyle/>
        <a:p>
          <a:endParaRPr lang="ru-RU"/>
        </a:p>
      </dgm:t>
    </dgm:pt>
    <dgm:pt modelId="{F96F3E17-5E83-4BA2-8B58-718D16CD8562}" type="sibTrans" cxnId="{ACA7C177-702C-43D2-88E8-98F93CB11FAA}">
      <dgm:prSet/>
      <dgm:spPr/>
      <dgm:t>
        <a:bodyPr/>
        <a:lstStyle/>
        <a:p>
          <a:endParaRPr lang="ru-RU"/>
        </a:p>
      </dgm:t>
    </dgm:pt>
    <dgm:pt modelId="{14A74DAF-363B-44B3-912C-7CC13E81DE6C}">
      <dgm:prSet/>
      <dgm:spPr/>
      <dgm:t>
        <a:bodyPr/>
        <a:lstStyle/>
        <a:p>
          <a:r>
            <a:rPr lang="ru-RU" dirty="0"/>
            <a:t>Рекламная компания и старт продаж</a:t>
          </a:r>
        </a:p>
        <a:p>
          <a:r>
            <a:rPr lang="ru-RU" dirty="0"/>
            <a:t>(01.25-03.25)</a:t>
          </a:r>
        </a:p>
      </dgm:t>
    </dgm:pt>
    <dgm:pt modelId="{92B8D369-FEFF-47D1-ACAA-B9BB044D2B0B}" type="parTrans" cxnId="{CF9C4AFC-9EB8-42C0-8B59-E0DB57EB7301}">
      <dgm:prSet/>
      <dgm:spPr/>
      <dgm:t>
        <a:bodyPr/>
        <a:lstStyle/>
        <a:p>
          <a:endParaRPr lang="ru-RU"/>
        </a:p>
      </dgm:t>
    </dgm:pt>
    <dgm:pt modelId="{7DB28394-C2B1-4A70-B9D2-F04DC59EE351}" type="sibTrans" cxnId="{CF9C4AFC-9EB8-42C0-8B59-E0DB57EB7301}">
      <dgm:prSet/>
      <dgm:spPr/>
      <dgm:t>
        <a:bodyPr/>
        <a:lstStyle/>
        <a:p>
          <a:endParaRPr lang="ru-RU"/>
        </a:p>
      </dgm:t>
    </dgm:pt>
    <dgm:pt modelId="{C6F01E40-7893-45C2-AD69-09627ABFB822}" type="pres">
      <dgm:prSet presAssocID="{7DA26C0D-F4F1-404C-866C-9CF560012F5B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52771C-9202-412D-8278-74C1CA4DE5BA}" type="pres">
      <dgm:prSet presAssocID="{7DA26C0D-F4F1-404C-866C-9CF560012F5B}" presName="arrow" presStyleLbl="bgShp" presStyleIdx="0" presStyleCnt="1"/>
      <dgm:spPr/>
    </dgm:pt>
    <dgm:pt modelId="{6D805FE9-03A1-4EB0-99ED-86C4D515A2AC}" type="pres">
      <dgm:prSet presAssocID="{7DA26C0D-F4F1-404C-866C-9CF560012F5B}" presName="arrowDiagram5" presStyleCnt="0"/>
      <dgm:spPr/>
    </dgm:pt>
    <dgm:pt modelId="{24955F7B-9C89-419B-8DA9-9E8C11329203}" type="pres">
      <dgm:prSet presAssocID="{2DEDA7EE-1E87-4578-AE38-2A326DE3A213}" presName="bullet5a" presStyleLbl="node1" presStyleIdx="0" presStyleCnt="5"/>
      <dgm:spPr/>
    </dgm:pt>
    <dgm:pt modelId="{2F89366E-7DD4-4F62-BDDC-8410787C7F93}" type="pres">
      <dgm:prSet presAssocID="{2DEDA7EE-1E87-4578-AE38-2A326DE3A213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6EC6A9-5012-4350-B789-2790B062E6C3}" type="pres">
      <dgm:prSet presAssocID="{5DFAB251-B787-486D-91EF-DFF8A30BCC1F}" presName="bullet5b" presStyleLbl="node1" presStyleIdx="1" presStyleCnt="5"/>
      <dgm:spPr/>
    </dgm:pt>
    <dgm:pt modelId="{B70D2F8E-7CB0-49CD-A9C3-5607F67FDEEB}" type="pres">
      <dgm:prSet presAssocID="{5DFAB251-B787-486D-91EF-DFF8A30BCC1F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B809A-F68D-4783-848F-292740DDC32A}" type="pres">
      <dgm:prSet presAssocID="{9AC3EAB0-D7BD-4131-80CD-3C6230A0FD74}" presName="bullet5c" presStyleLbl="node1" presStyleIdx="2" presStyleCnt="5"/>
      <dgm:spPr/>
    </dgm:pt>
    <dgm:pt modelId="{700C38C1-5088-462E-9187-D2AE5B793BDC}" type="pres">
      <dgm:prSet presAssocID="{9AC3EAB0-D7BD-4131-80CD-3C6230A0FD74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7D54F2-118A-416E-AE48-36019EBBFA2A}" type="pres">
      <dgm:prSet presAssocID="{73E3E5E4-6927-435E-8925-990D09E16956}" presName="bullet5d" presStyleLbl="node1" presStyleIdx="3" presStyleCnt="5"/>
      <dgm:spPr/>
    </dgm:pt>
    <dgm:pt modelId="{E410C973-E43A-445F-AA04-CA4FDF4FFF80}" type="pres">
      <dgm:prSet presAssocID="{73E3E5E4-6927-435E-8925-990D09E16956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89692-8F74-47A4-9F08-4CD1BF54C259}" type="pres">
      <dgm:prSet presAssocID="{14A74DAF-363B-44B3-912C-7CC13E81DE6C}" presName="bullet5e" presStyleLbl="node1" presStyleIdx="4" presStyleCnt="5"/>
      <dgm:spPr/>
    </dgm:pt>
    <dgm:pt modelId="{574D04E9-4784-4F10-952F-291B8181947A}" type="pres">
      <dgm:prSet presAssocID="{14A74DAF-363B-44B3-912C-7CC13E81DE6C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6EB8FA-AE82-46C9-BF0E-34A45789EA07}" type="presOf" srcId="{5DFAB251-B787-486D-91EF-DFF8A30BCC1F}" destId="{B70D2F8E-7CB0-49CD-A9C3-5607F67FDEEB}" srcOrd="0" destOrd="0" presId="urn:microsoft.com/office/officeart/2005/8/layout/arrow2"/>
    <dgm:cxn modelId="{78134474-84F2-4640-9ADF-AB3EAB4AE7C2}" type="presOf" srcId="{14A74DAF-363B-44B3-912C-7CC13E81DE6C}" destId="{574D04E9-4784-4F10-952F-291B8181947A}" srcOrd="0" destOrd="0" presId="urn:microsoft.com/office/officeart/2005/8/layout/arrow2"/>
    <dgm:cxn modelId="{FFA8DF61-3C83-4EFF-B6F0-C81A0A0EDDCB}" type="presOf" srcId="{9AC3EAB0-D7BD-4131-80CD-3C6230A0FD74}" destId="{700C38C1-5088-462E-9187-D2AE5B793BDC}" srcOrd="0" destOrd="0" presId="urn:microsoft.com/office/officeart/2005/8/layout/arrow2"/>
    <dgm:cxn modelId="{CF9C4AFC-9EB8-42C0-8B59-E0DB57EB7301}" srcId="{7DA26C0D-F4F1-404C-866C-9CF560012F5B}" destId="{14A74DAF-363B-44B3-912C-7CC13E81DE6C}" srcOrd="4" destOrd="0" parTransId="{92B8D369-FEFF-47D1-ACAA-B9BB044D2B0B}" sibTransId="{7DB28394-C2B1-4A70-B9D2-F04DC59EE351}"/>
    <dgm:cxn modelId="{D92F3898-F739-4448-87BA-78B2AABF2CD4}" srcId="{7DA26C0D-F4F1-404C-866C-9CF560012F5B}" destId="{9AC3EAB0-D7BD-4131-80CD-3C6230A0FD74}" srcOrd="2" destOrd="0" parTransId="{A8202439-5973-415E-83FA-EFC9BA9ECA7E}" sibTransId="{A10DE973-E826-4A3B-8B7F-8B54684C85ED}"/>
    <dgm:cxn modelId="{CE88EEB8-AF6C-4DDA-A03A-BB2DFCB90EAA}" type="presOf" srcId="{73E3E5E4-6927-435E-8925-990D09E16956}" destId="{E410C973-E43A-445F-AA04-CA4FDF4FFF80}" srcOrd="0" destOrd="0" presId="urn:microsoft.com/office/officeart/2005/8/layout/arrow2"/>
    <dgm:cxn modelId="{88B0D4DB-EF07-4977-81A5-D568697CB8B1}" srcId="{7DA26C0D-F4F1-404C-866C-9CF560012F5B}" destId="{2DEDA7EE-1E87-4578-AE38-2A326DE3A213}" srcOrd="0" destOrd="0" parTransId="{21EF2C74-3F7D-4B3D-802A-083765A72844}" sibTransId="{3DD89EFE-7364-402F-9DF4-E4573FA4CF6F}"/>
    <dgm:cxn modelId="{8B0ADA7E-DECE-48A1-9BB4-C5A450646039}" type="presOf" srcId="{2DEDA7EE-1E87-4578-AE38-2A326DE3A213}" destId="{2F89366E-7DD4-4F62-BDDC-8410787C7F93}" srcOrd="0" destOrd="0" presId="urn:microsoft.com/office/officeart/2005/8/layout/arrow2"/>
    <dgm:cxn modelId="{126D3741-15D0-4175-9B3D-DABABCF77991}" type="presOf" srcId="{7DA26C0D-F4F1-404C-866C-9CF560012F5B}" destId="{C6F01E40-7893-45C2-AD69-09627ABFB822}" srcOrd="0" destOrd="0" presId="urn:microsoft.com/office/officeart/2005/8/layout/arrow2"/>
    <dgm:cxn modelId="{ACA7C177-702C-43D2-88E8-98F93CB11FAA}" srcId="{7DA26C0D-F4F1-404C-866C-9CF560012F5B}" destId="{73E3E5E4-6927-435E-8925-990D09E16956}" srcOrd="3" destOrd="0" parTransId="{5001D57A-5EE4-408C-AD08-9AB0EF28C722}" sibTransId="{F96F3E17-5E83-4BA2-8B58-718D16CD8562}"/>
    <dgm:cxn modelId="{9DB2414D-16EA-4707-A443-F90ED6FCA458}" srcId="{7DA26C0D-F4F1-404C-866C-9CF560012F5B}" destId="{5DFAB251-B787-486D-91EF-DFF8A30BCC1F}" srcOrd="1" destOrd="0" parTransId="{A5459C51-ADE0-46AB-B538-AD95CBF76529}" sibTransId="{5F2892A8-37F8-471A-9488-F2495EA1C7C6}"/>
    <dgm:cxn modelId="{90E7A354-635F-440F-8B0A-63B68F2F8972}" type="presParOf" srcId="{C6F01E40-7893-45C2-AD69-09627ABFB822}" destId="{1452771C-9202-412D-8278-74C1CA4DE5BA}" srcOrd="0" destOrd="0" presId="urn:microsoft.com/office/officeart/2005/8/layout/arrow2"/>
    <dgm:cxn modelId="{35B9E285-F5FE-48B4-8186-BC4B28726741}" type="presParOf" srcId="{C6F01E40-7893-45C2-AD69-09627ABFB822}" destId="{6D805FE9-03A1-4EB0-99ED-86C4D515A2AC}" srcOrd="1" destOrd="0" presId="urn:microsoft.com/office/officeart/2005/8/layout/arrow2"/>
    <dgm:cxn modelId="{6A08BFBD-271B-4EB6-9E21-77AC5E5827FC}" type="presParOf" srcId="{6D805FE9-03A1-4EB0-99ED-86C4D515A2AC}" destId="{24955F7B-9C89-419B-8DA9-9E8C11329203}" srcOrd="0" destOrd="0" presId="urn:microsoft.com/office/officeart/2005/8/layout/arrow2"/>
    <dgm:cxn modelId="{55307099-2861-4692-BD7D-822EE5120591}" type="presParOf" srcId="{6D805FE9-03A1-4EB0-99ED-86C4D515A2AC}" destId="{2F89366E-7DD4-4F62-BDDC-8410787C7F93}" srcOrd="1" destOrd="0" presId="urn:microsoft.com/office/officeart/2005/8/layout/arrow2"/>
    <dgm:cxn modelId="{2F7632C1-8314-4CAA-8248-00B0A5D5B867}" type="presParOf" srcId="{6D805FE9-03A1-4EB0-99ED-86C4D515A2AC}" destId="{506EC6A9-5012-4350-B789-2790B062E6C3}" srcOrd="2" destOrd="0" presId="urn:microsoft.com/office/officeart/2005/8/layout/arrow2"/>
    <dgm:cxn modelId="{82DFB2F6-B51F-434C-8F9A-4B01AE45C48B}" type="presParOf" srcId="{6D805FE9-03A1-4EB0-99ED-86C4D515A2AC}" destId="{B70D2F8E-7CB0-49CD-A9C3-5607F67FDEEB}" srcOrd="3" destOrd="0" presId="urn:microsoft.com/office/officeart/2005/8/layout/arrow2"/>
    <dgm:cxn modelId="{800C17C9-FD9D-47A0-9E57-96DCB88ABC24}" type="presParOf" srcId="{6D805FE9-03A1-4EB0-99ED-86C4D515A2AC}" destId="{F14B809A-F68D-4783-848F-292740DDC32A}" srcOrd="4" destOrd="0" presId="urn:microsoft.com/office/officeart/2005/8/layout/arrow2"/>
    <dgm:cxn modelId="{575AB0BA-A956-4D9E-A874-234B668EF5CC}" type="presParOf" srcId="{6D805FE9-03A1-4EB0-99ED-86C4D515A2AC}" destId="{700C38C1-5088-462E-9187-D2AE5B793BDC}" srcOrd="5" destOrd="0" presId="urn:microsoft.com/office/officeart/2005/8/layout/arrow2"/>
    <dgm:cxn modelId="{D0B39E27-45B7-40BC-A390-1CFBC893735C}" type="presParOf" srcId="{6D805FE9-03A1-4EB0-99ED-86C4D515A2AC}" destId="{DD7D54F2-118A-416E-AE48-36019EBBFA2A}" srcOrd="6" destOrd="0" presId="urn:microsoft.com/office/officeart/2005/8/layout/arrow2"/>
    <dgm:cxn modelId="{2C9B3C77-E893-4AAA-AECC-98371FFE7E8B}" type="presParOf" srcId="{6D805FE9-03A1-4EB0-99ED-86C4D515A2AC}" destId="{E410C973-E43A-445F-AA04-CA4FDF4FFF80}" srcOrd="7" destOrd="0" presId="urn:microsoft.com/office/officeart/2005/8/layout/arrow2"/>
    <dgm:cxn modelId="{58A7AA81-5BAF-442A-9CFD-B8B50947AC68}" type="presParOf" srcId="{6D805FE9-03A1-4EB0-99ED-86C4D515A2AC}" destId="{2BB89692-8F74-47A4-9F08-4CD1BF54C259}" srcOrd="8" destOrd="0" presId="urn:microsoft.com/office/officeart/2005/8/layout/arrow2"/>
    <dgm:cxn modelId="{75F9835C-2447-41AA-AD84-3D10B3411A98}" type="presParOf" srcId="{6D805FE9-03A1-4EB0-99ED-86C4D515A2AC}" destId="{574D04E9-4784-4F10-952F-291B8181947A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5D34D-F1F6-47B5-9A4C-742EF226E20F}">
      <dsp:nvSpPr>
        <dsp:cNvPr id="0" name=""/>
        <dsp:cNvSpPr/>
      </dsp:nvSpPr>
      <dsp:spPr>
        <a:xfrm>
          <a:off x="4432461" y="1313942"/>
          <a:ext cx="2452561" cy="13131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При реализации продукта электросетевым компаниям: </a:t>
          </a:r>
          <a:endParaRPr lang="ru-RU" sz="1900" kern="1200" dirty="0"/>
        </a:p>
      </dsp:txBody>
      <dsp:txXfrm>
        <a:off x="4496564" y="1378045"/>
        <a:ext cx="2324355" cy="1184942"/>
      </dsp:txXfrm>
    </dsp:sp>
    <dsp:sp modelId="{80BEC2D4-8560-4014-8D42-334C34D51F5F}">
      <dsp:nvSpPr>
        <dsp:cNvPr id="0" name=""/>
        <dsp:cNvSpPr/>
      </dsp:nvSpPr>
      <dsp:spPr>
        <a:xfrm rot="16153456">
          <a:off x="5380843" y="1048550"/>
          <a:ext cx="53083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083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532183-0F85-4D6B-B442-A528A83B3018}">
      <dsp:nvSpPr>
        <dsp:cNvPr id="0" name=""/>
        <dsp:cNvSpPr/>
      </dsp:nvSpPr>
      <dsp:spPr>
        <a:xfrm>
          <a:off x="1026244" y="67642"/>
          <a:ext cx="9223154" cy="7155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Реализация функций мониторинга ЛЭП, представляющих интерес для данной компании (аэрофотосъемка, сканирование, контроль и координация работы ремонтных бригад и др.).</a:t>
          </a:r>
          <a:endParaRPr lang="ru-RU" sz="1400" kern="1200" dirty="0"/>
        </a:p>
      </dsp:txBody>
      <dsp:txXfrm>
        <a:off x="1061173" y="102571"/>
        <a:ext cx="9153296" cy="645658"/>
      </dsp:txXfrm>
    </dsp:sp>
    <dsp:sp modelId="{5E8DFD11-E3D3-4822-91F0-504D343F8F20}">
      <dsp:nvSpPr>
        <dsp:cNvPr id="0" name=""/>
        <dsp:cNvSpPr/>
      </dsp:nvSpPr>
      <dsp:spPr>
        <a:xfrm rot="679638">
          <a:off x="6875268" y="2314522"/>
          <a:ext cx="10015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158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F3C0B-A67F-4A70-AFE2-3DB199B3D092}">
      <dsp:nvSpPr>
        <dsp:cNvPr id="0" name=""/>
        <dsp:cNvSpPr/>
      </dsp:nvSpPr>
      <dsp:spPr>
        <a:xfrm>
          <a:off x="7861027" y="2412884"/>
          <a:ext cx="3702357" cy="7392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Выбор программного обеспечения для реализации этих функций с доступным для пользователем интерфейсом.</a:t>
          </a:r>
          <a:endParaRPr lang="ru-RU" sz="1400" kern="1200" dirty="0"/>
        </a:p>
      </dsp:txBody>
      <dsp:txXfrm>
        <a:off x="7897112" y="2448969"/>
        <a:ext cx="3630187" cy="667034"/>
      </dsp:txXfrm>
    </dsp:sp>
    <dsp:sp modelId="{06B28D9B-8422-4863-A03E-9F37977D1A75}">
      <dsp:nvSpPr>
        <dsp:cNvPr id="0" name=""/>
        <dsp:cNvSpPr/>
      </dsp:nvSpPr>
      <dsp:spPr>
        <a:xfrm rot="10033306">
          <a:off x="3539361" y="2348636"/>
          <a:ext cx="9042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42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85D58-4CCF-4E90-856F-78707A5226DE}">
      <dsp:nvSpPr>
        <dsp:cNvPr id="0" name=""/>
        <dsp:cNvSpPr/>
      </dsp:nvSpPr>
      <dsp:spPr>
        <a:xfrm>
          <a:off x="0" y="2448641"/>
          <a:ext cx="4269067" cy="6422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Подбор обучающих платформ для освоения БПЛА.</a:t>
          </a:r>
          <a:endParaRPr lang="ru-RU" sz="1400" kern="1200" dirty="0"/>
        </a:p>
      </dsp:txBody>
      <dsp:txXfrm>
        <a:off x="31354" y="2479995"/>
        <a:ext cx="4206359" cy="579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510E0-C4FA-4015-8B1C-4B93153AC056}">
      <dsp:nvSpPr>
        <dsp:cNvPr id="0" name=""/>
        <dsp:cNvSpPr/>
      </dsp:nvSpPr>
      <dsp:spPr>
        <a:xfrm>
          <a:off x="2257424" y="0"/>
          <a:ext cx="1504950" cy="1452165"/>
        </a:xfrm>
        <a:prstGeom prst="trapezoid">
          <a:avLst>
            <a:gd name="adj" fmla="val 5181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PAM</a:t>
          </a:r>
          <a:r>
            <a:rPr lang="en-US" sz="2000" kern="1200" dirty="0"/>
            <a:t>: </a:t>
          </a:r>
          <a:r>
            <a:rPr lang="ru-RU" sz="2000" kern="1200" dirty="0"/>
            <a:t>Российская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Федерация</a:t>
          </a:r>
        </a:p>
      </dsp:txBody>
      <dsp:txXfrm>
        <a:off x="2257424" y="0"/>
        <a:ext cx="1504950" cy="1452165"/>
      </dsp:txXfrm>
    </dsp:sp>
    <dsp:sp modelId="{53822422-DEF9-4003-B6B9-9ABA355CE231}">
      <dsp:nvSpPr>
        <dsp:cNvPr id="0" name=""/>
        <dsp:cNvSpPr/>
      </dsp:nvSpPr>
      <dsp:spPr>
        <a:xfrm>
          <a:off x="1504950" y="1452165"/>
          <a:ext cx="3009900" cy="1452165"/>
        </a:xfrm>
        <a:prstGeom prst="trapezoid">
          <a:avLst>
            <a:gd name="adj" fmla="val 5181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TAM</a:t>
          </a:r>
          <a:r>
            <a:rPr lang="en-US" sz="2000" kern="1200" dirty="0"/>
            <a:t>: </a:t>
          </a:r>
          <a:r>
            <a:rPr lang="ru-RU" sz="2000" kern="1200" dirty="0"/>
            <a:t>Северо-Западный федеральный округ</a:t>
          </a:r>
        </a:p>
      </dsp:txBody>
      <dsp:txXfrm>
        <a:off x="2031682" y="1452165"/>
        <a:ext cx="1956435" cy="1452165"/>
      </dsp:txXfrm>
    </dsp:sp>
    <dsp:sp modelId="{115F9932-46D0-49E5-9621-5C44000EC42E}">
      <dsp:nvSpPr>
        <dsp:cNvPr id="0" name=""/>
        <dsp:cNvSpPr/>
      </dsp:nvSpPr>
      <dsp:spPr>
        <a:xfrm>
          <a:off x="752475" y="2904331"/>
          <a:ext cx="4514849" cy="1452165"/>
        </a:xfrm>
        <a:prstGeom prst="trapezoid">
          <a:avLst>
            <a:gd name="adj" fmla="val 5181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SAM</a:t>
          </a:r>
          <a:r>
            <a:rPr lang="en-US" sz="2000" kern="1200" dirty="0"/>
            <a:t>: </a:t>
          </a:r>
          <a:r>
            <a:rPr lang="ru-RU" sz="2000" kern="1200" dirty="0"/>
            <a:t>Вологодская область</a:t>
          </a:r>
        </a:p>
      </dsp:txBody>
      <dsp:txXfrm>
        <a:off x="1542573" y="2904331"/>
        <a:ext cx="2934652" cy="1452165"/>
      </dsp:txXfrm>
    </dsp:sp>
    <dsp:sp modelId="{F8188C87-6313-487C-94CF-2631953D4222}">
      <dsp:nvSpPr>
        <dsp:cNvPr id="0" name=""/>
        <dsp:cNvSpPr/>
      </dsp:nvSpPr>
      <dsp:spPr>
        <a:xfrm>
          <a:off x="0" y="4356496"/>
          <a:ext cx="6019800" cy="1452165"/>
        </a:xfrm>
        <a:prstGeom prst="trapezoid">
          <a:avLst>
            <a:gd name="adj" fmla="val 5181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SOM</a:t>
          </a:r>
          <a:r>
            <a:rPr lang="en-US" sz="2000" kern="1200" dirty="0"/>
            <a:t>: </a:t>
          </a:r>
          <a:r>
            <a:rPr lang="ru-RU" sz="2000" kern="1200" dirty="0"/>
            <a:t>Череповецкий  район</a:t>
          </a:r>
        </a:p>
      </dsp:txBody>
      <dsp:txXfrm>
        <a:off x="1053464" y="4356496"/>
        <a:ext cx="3912870" cy="14521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52771C-9202-412D-8278-74C1CA4DE5BA}">
      <dsp:nvSpPr>
        <dsp:cNvPr id="0" name=""/>
        <dsp:cNvSpPr/>
      </dsp:nvSpPr>
      <dsp:spPr>
        <a:xfrm>
          <a:off x="1624294" y="0"/>
          <a:ext cx="8439532" cy="527470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955F7B-9C89-419B-8DA9-9E8C11329203}">
      <dsp:nvSpPr>
        <dsp:cNvPr id="0" name=""/>
        <dsp:cNvSpPr/>
      </dsp:nvSpPr>
      <dsp:spPr>
        <a:xfrm>
          <a:off x="2455588" y="3922272"/>
          <a:ext cx="194109" cy="1941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89366E-7DD4-4F62-BDDC-8410787C7F93}">
      <dsp:nvSpPr>
        <dsp:cNvPr id="0" name=""/>
        <dsp:cNvSpPr/>
      </dsp:nvSpPr>
      <dsp:spPr>
        <a:xfrm>
          <a:off x="2552642" y="4019327"/>
          <a:ext cx="1105578" cy="1255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5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effectLst/>
              <a:latin typeface="+mn-lt"/>
              <a:ea typeface="+mn-ea"/>
              <a:cs typeface="+mn-cs"/>
            </a:rPr>
            <a:t>Разработка проекта по продукту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effectLst/>
              <a:latin typeface="+mn-lt"/>
              <a:ea typeface="+mn-ea"/>
              <a:cs typeface="+mn-cs"/>
            </a:rPr>
            <a:t>(09.23-11.23)</a:t>
          </a:r>
          <a:endParaRPr lang="ru-RU" sz="1400" kern="1200" dirty="0"/>
        </a:p>
      </dsp:txBody>
      <dsp:txXfrm>
        <a:off x="2552642" y="4019327"/>
        <a:ext cx="1105578" cy="1255380"/>
      </dsp:txXfrm>
    </dsp:sp>
    <dsp:sp modelId="{506EC6A9-5012-4350-B789-2790B062E6C3}">
      <dsp:nvSpPr>
        <dsp:cNvPr id="0" name=""/>
        <dsp:cNvSpPr/>
      </dsp:nvSpPr>
      <dsp:spPr>
        <a:xfrm>
          <a:off x="3506309" y="2912693"/>
          <a:ext cx="303823" cy="30382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70D2F8E-7CB0-49CD-A9C3-5607F67FDEEB}">
      <dsp:nvSpPr>
        <dsp:cNvPr id="0" name=""/>
        <dsp:cNvSpPr/>
      </dsp:nvSpPr>
      <dsp:spPr>
        <a:xfrm>
          <a:off x="3658221" y="3064605"/>
          <a:ext cx="1400962" cy="221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99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/>
              <a:latin typeface="+mn-lt"/>
              <a:ea typeface="+mn-ea"/>
              <a:cs typeface="+mn-cs"/>
            </a:rPr>
            <a:t>Поиск действующего предприятия для производства БПЛА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/>
              <a:latin typeface="+mn-lt"/>
              <a:ea typeface="+mn-ea"/>
              <a:cs typeface="+mn-cs"/>
            </a:rPr>
            <a:t>(12.23-03.24)</a:t>
          </a:r>
          <a:endParaRPr lang="ru-RU" sz="1400" kern="1200" dirty="0"/>
        </a:p>
      </dsp:txBody>
      <dsp:txXfrm>
        <a:off x="3658221" y="3064605"/>
        <a:ext cx="1400962" cy="2210102"/>
      </dsp:txXfrm>
    </dsp:sp>
    <dsp:sp modelId="{F14B809A-F68D-4783-848F-292740DDC32A}">
      <dsp:nvSpPr>
        <dsp:cNvPr id="0" name=""/>
        <dsp:cNvSpPr/>
      </dsp:nvSpPr>
      <dsp:spPr>
        <a:xfrm>
          <a:off x="4856635" y="2107773"/>
          <a:ext cx="405097" cy="4050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00C38C1-5088-462E-9187-D2AE5B793BDC}">
      <dsp:nvSpPr>
        <dsp:cNvPr id="0" name=""/>
        <dsp:cNvSpPr/>
      </dsp:nvSpPr>
      <dsp:spPr>
        <a:xfrm>
          <a:off x="5059183" y="2310322"/>
          <a:ext cx="1628829" cy="296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653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/>
              <a:latin typeface="+mn-lt"/>
              <a:ea typeface="+mn-ea"/>
              <a:cs typeface="+mn-cs"/>
            </a:rPr>
            <a:t>Разработка и тестирование конструкции БПЛА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/>
              <a:latin typeface="+mn-lt"/>
              <a:ea typeface="+mn-ea"/>
              <a:cs typeface="+mn-cs"/>
            </a:rPr>
            <a:t>(03.24-10.24)</a:t>
          </a:r>
          <a:endParaRPr lang="ru-RU" sz="1400" kern="1200" dirty="0"/>
        </a:p>
      </dsp:txBody>
      <dsp:txXfrm>
        <a:off x="5059183" y="2310322"/>
        <a:ext cx="1628829" cy="2964385"/>
      </dsp:txXfrm>
    </dsp:sp>
    <dsp:sp modelId="{DD7D54F2-118A-416E-AE48-36019EBBFA2A}">
      <dsp:nvSpPr>
        <dsp:cNvPr id="0" name=""/>
        <dsp:cNvSpPr/>
      </dsp:nvSpPr>
      <dsp:spPr>
        <a:xfrm>
          <a:off x="6426388" y="1479028"/>
          <a:ext cx="523251" cy="52325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10C973-E43A-445F-AA04-CA4FDF4FFF80}">
      <dsp:nvSpPr>
        <dsp:cNvPr id="0" name=""/>
        <dsp:cNvSpPr/>
      </dsp:nvSpPr>
      <dsp:spPr>
        <a:xfrm>
          <a:off x="6688013" y="1740653"/>
          <a:ext cx="1687906" cy="353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26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Доработка проекта БПЛА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(10.24-12.24)</a:t>
          </a:r>
        </a:p>
      </dsp:txBody>
      <dsp:txXfrm>
        <a:off x="6688013" y="1740653"/>
        <a:ext cx="1687906" cy="3534054"/>
      </dsp:txXfrm>
    </dsp:sp>
    <dsp:sp modelId="{2BB89692-8F74-47A4-9F08-4CD1BF54C259}">
      <dsp:nvSpPr>
        <dsp:cNvPr id="0" name=""/>
        <dsp:cNvSpPr/>
      </dsp:nvSpPr>
      <dsp:spPr>
        <a:xfrm>
          <a:off x="8042558" y="1059161"/>
          <a:ext cx="666723" cy="66672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4D04E9-4784-4F10-952F-291B8181947A}">
      <dsp:nvSpPr>
        <dsp:cNvPr id="0" name=""/>
        <dsp:cNvSpPr/>
      </dsp:nvSpPr>
      <dsp:spPr>
        <a:xfrm>
          <a:off x="8375920" y="1392522"/>
          <a:ext cx="1687906" cy="3882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3283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Рекламная компания и старт продаж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(01.25-03.25)</a:t>
          </a:r>
        </a:p>
      </dsp:txBody>
      <dsp:txXfrm>
        <a:off x="8375920" y="1392522"/>
        <a:ext cx="1687906" cy="3882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Система автоматического дистанционного мониторинга состояния ЛЭП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922088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Новые </a:t>
            </a:r>
            <a:r>
              <a:rPr lang="ru-RU" sz="2000" dirty="0" smtClean="0"/>
              <a:t>алгоритмы позволяющие сократить </a:t>
            </a:r>
            <a:r>
              <a:rPr lang="ru-RU" sz="2000" dirty="0"/>
              <a:t>сроки осмотра и обнаружения мест повреждений ЛЭП, обеспечить безопасность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Проблема заключается в продолжительной локации (определении) места аварии, особенно на труднодоступных участках ЛЭП, и, как следствие, населённые пункты вдали от центров остаются длительное время без электричества.</a:t>
            </a:r>
          </a:p>
          <a:p>
            <a:r>
              <a:rPr lang="ru-RU" dirty="0"/>
              <a:t>Сокращение сроков осмотра объектов и обнаружения мест повреждений, снижение риска возникновения нештатных ситуаций является весьма актуальной задачей.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B73D1D24-8805-42E6-B222-199B3C3FCC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4209130"/>
              </p:ext>
            </p:extLst>
          </p:nvPr>
        </p:nvGraphicFramePr>
        <p:xfrm>
          <a:off x="3645518" y="3290950"/>
          <a:ext cx="5795193" cy="334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26574"/>
            <a:ext cx="10971372" cy="20554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400" dirty="0"/>
              <a:t>Осмотр ЛЭП с помощью БПЛА позволяет передавать видео в режиме реального времени</a:t>
            </a:r>
            <a:r>
              <a:rPr lang="ru-RU" sz="2400" dirty="0"/>
              <a:t>. </a:t>
            </a:r>
            <a:r>
              <a:rPr lang="ru-RU" sz="2400" dirty="0" smtClean="0"/>
              <a:t>Стоимость </a:t>
            </a:r>
            <a:r>
              <a:rPr lang="ru-RU" sz="2400" dirty="0"/>
              <a:t>БПЛА довольно высока и не всегда приемлема для региональных сетей. 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/>
              <a:t>Для решения проблемы, применяемые ПО "Череповецкие электрические сети"  </a:t>
            </a:r>
            <a:r>
              <a:rPr lang="ru-RU" sz="2400" b="1" dirty="0"/>
              <a:t>БПЛА</a:t>
            </a:r>
            <a:r>
              <a:rPr lang="ru-RU" sz="2400" dirty="0"/>
              <a:t> </a:t>
            </a:r>
            <a:r>
              <a:rPr lang="ru-RU" sz="2400" b="1" dirty="0"/>
              <a:t>целесообразно </a:t>
            </a:r>
            <a:r>
              <a:rPr lang="ru-RU" sz="2400" b="1" dirty="0" smtClean="0"/>
              <a:t>усовершенствовать (</a:t>
            </a:r>
            <a:r>
              <a:rPr lang="ru-RU" sz="2400" b="1" dirty="0"/>
              <a:t>улучшить</a:t>
            </a:r>
            <a:r>
              <a:rPr lang="ru-RU" sz="2400" b="1" dirty="0" smtClean="0"/>
              <a:t>)</a:t>
            </a:r>
            <a:r>
              <a:rPr lang="ru-RU" sz="2400" dirty="0" smtClean="0"/>
              <a:t>.  </a:t>
            </a:r>
          </a:p>
          <a:p>
            <a:pPr>
              <a:spcBef>
                <a:spcPts val="0"/>
              </a:spcBef>
            </a:pP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4613" y="3151511"/>
            <a:ext cx="7192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6" lvl="0" indent="-2036"/>
            <a:r>
              <a:rPr lang="ru-RU" sz="2400" dirty="0">
                <a:solidFill>
                  <a:srgbClr val="000000"/>
                </a:solidFill>
              </a:rPr>
              <a:t>Мы предлагаем </a:t>
            </a:r>
            <a:r>
              <a:rPr lang="ru-RU" sz="2400" dirty="0" smtClean="0">
                <a:solidFill>
                  <a:srgbClr val="000000"/>
                </a:solidFill>
              </a:rPr>
              <a:t>усовершенствованный БПЛА за счет</a:t>
            </a:r>
            <a:r>
              <a:rPr lang="ru-RU" sz="2400" dirty="0" smtClean="0">
                <a:solidFill>
                  <a:srgbClr val="000000"/>
                </a:solidFill>
              </a:rPr>
              <a:t>:</a:t>
            </a:r>
            <a:endParaRPr lang="ru-RU" sz="2400" dirty="0">
              <a:solidFill>
                <a:srgbClr val="000000"/>
              </a:solidFill>
            </a:endParaRPr>
          </a:p>
          <a:p>
            <a:pPr marL="457200" lvl="0" indent="-457200">
              <a:buFont typeface="Arial" pitchFamily="34" charset="0"/>
              <a:buAutoNum type="arabicPeriod"/>
            </a:pPr>
            <a:r>
              <a:rPr lang="ru-RU" sz="2400" dirty="0" smtClean="0">
                <a:solidFill>
                  <a:srgbClr val="000000"/>
                </a:solidFill>
              </a:rPr>
              <a:t>добавления </a:t>
            </a:r>
            <a:r>
              <a:rPr lang="ru-RU" sz="2400" dirty="0">
                <a:solidFill>
                  <a:srgbClr val="000000"/>
                </a:solidFill>
              </a:rPr>
              <a:t>антенн для усиления сигнала;</a:t>
            </a:r>
          </a:p>
          <a:p>
            <a:pPr marL="457200" lvl="0" indent="-457200">
              <a:buFont typeface="Arial" pitchFamily="34" charset="0"/>
              <a:buAutoNum type="arabicPeriod"/>
            </a:pPr>
            <a:r>
              <a:rPr lang="ru-RU" sz="2400" dirty="0" smtClean="0">
                <a:solidFill>
                  <a:srgbClr val="000000"/>
                </a:solidFill>
              </a:rPr>
              <a:t>добавления </a:t>
            </a:r>
            <a:r>
              <a:rPr lang="ru-RU" sz="2400" dirty="0">
                <a:solidFill>
                  <a:srgbClr val="000000"/>
                </a:solidFill>
              </a:rPr>
              <a:t>поляризационных фильтров на объектив камеры для выравнивания света попадающего на матрицу </a:t>
            </a:r>
            <a:r>
              <a:rPr lang="ru-RU" sz="2400" dirty="0" smtClean="0">
                <a:solidFill>
                  <a:srgbClr val="000000"/>
                </a:solidFill>
              </a:rPr>
              <a:t>камеры (</a:t>
            </a:r>
            <a:r>
              <a:rPr lang="ru-RU" sz="2400" dirty="0" err="1" smtClean="0">
                <a:solidFill>
                  <a:srgbClr val="000000"/>
                </a:solidFill>
              </a:rPr>
              <a:t>антиблик</a:t>
            </a:r>
            <a:r>
              <a:rPr lang="ru-RU" sz="2400" dirty="0" smtClean="0">
                <a:solidFill>
                  <a:srgbClr val="000000"/>
                </a:solidFill>
              </a:rPr>
              <a:t>);</a:t>
            </a:r>
            <a:endParaRPr lang="ru-RU" sz="2400" dirty="0">
              <a:solidFill>
                <a:srgbClr val="000000"/>
              </a:solidFill>
            </a:endParaRPr>
          </a:p>
          <a:p>
            <a:pPr marL="457200" lvl="0" indent="-457200">
              <a:buFont typeface="Arial" pitchFamily="34" charset="0"/>
              <a:buAutoNum type="arabicPeriod"/>
            </a:pPr>
            <a:r>
              <a:rPr lang="ru-RU" sz="2400" dirty="0" smtClean="0">
                <a:solidFill>
                  <a:srgbClr val="000000"/>
                </a:solidFill>
              </a:rPr>
              <a:t>установки </a:t>
            </a:r>
            <a:r>
              <a:rPr lang="en-US" sz="2400" dirty="0">
                <a:solidFill>
                  <a:srgbClr val="000000"/>
                </a:solidFill>
              </a:rPr>
              <a:t>GPS-</a:t>
            </a:r>
            <a:r>
              <a:rPr lang="ru-RU" sz="2400" dirty="0">
                <a:solidFill>
                  <a:srgbClr val="000000"/>
                </a:solidFill>
              </a:rPr>
              <a:t>модуля для автоматизации процесса </a:t>
            </a:r>
            <a:r>
              <a:rPr lang="ru-RU" sz="2400" dirty="0" err="1">
                <a:solidFill>
                  <a:srgbClr val="000000"/>
                </a:solidFill>
              </a:rPr>
              <a:t>геолокации</a:t>
            </a:r>
            <a:r>
              <a:rPr lang="ru-RU" sz="2400" dirty="0">
                <a:solidFill>
                  <a:srgbClr val="000000"/>
                </a:solidFill>
              </a:rPr>
              <a:t> (</a:t>
            </a:r>
            <a:r>
              <a:rPr lang="ru-RU" sz="2400" dirty="0" smtClean="0">
                <a:solidFill>
                  <a:srgbClr val="000000"/>
                </a:solidFill>
              </a:rPr>
              <a:t>установление </a:t>
            </a:r>
            <a:r>
              <a:rPr lang="ru-RU" sz="2400" dirty="0">
                <a:solidFill>
                  <a:srgbClr val="000000"/>
                </a:solidFill>
              </a:rPr>
              <a:t>координат для </a:t>
            </a:r>
            <a:r>
              <a:rPr lang="ru-RU" sz="2400" dirty="0" smtClean="0">
                <a:solidFill>
                  <a:srgbClr val="000000"/>
                </a:solidFill>
              </a:rPr>
              <a:t>облёта ЛЭП)</a:t>
            </a:r>
            <a:endParaRPr lang="ru-RU" sz="2400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807" y="3038472"/>
            <a:ext cx="4758267" cy="2676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51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11110" y="98611"/>
            <a:ext cx="11119190" cy="678403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8403" y="897285"/>
            <a:ext cx="11938821" cy="15220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dirty="0"/>
              <a:t>Наша команда проанализировала </a:t>
            </a:r>
            <a:r>
              <a:rPr lang="ru-RU" sz="2000" dirty="0" smtClean="0"/>
              <a:t>особенности </a:t>
            </a:r>
            <a:r>
              <a:rPr lang="ru-RU" sz="2000" dirty="0"/>
              <a:t>применения БПЛА и выбрала 5 </a:t>
            </a:r>
            <a:r>
              <a:rPr lang="ru-RU" sz="2000" dirty="0" smtClean="0"/>
              <a:t>типов БПЛА, включающих </a:t>
            </a:r>
            <a:r>
              <a:rPr lang="ru-RU" sz="2000" dirty="0"/>
              <a:t>в себя все необходимые функции, выполняющие основные задачи  сетевой организации, не требующие сложного обслуживания и, главное, снижающее аварийность  ЛЭП</a:t>
            </a:r>
            <a:r>
              <a:rPr lang="ru-RU" sz="2000" dirty="0" smtClean="0"/>
              <a:t>. 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xmlns="" id="{78AC3DA4-2824-CCE5-FEE3-E2D0043584B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62608829"/>
                  </p:ext>
                </p:extLst>
              </p:nvPr>
            </p:nvGraphicFramePr>
            <p:xfrm>
              <a:off x="475230" y="2152427"/>
              <a:ext cx="11105663" cy="3997201"/>
            </p:xfrm>
            <a:graphic>
              <a:graphicData uri="http://schemas.openxmlformats.org/drawingml/2006/table">
                <a:tbl>
                  <a:tblPr firstRow="1" bandRow="1">
                    <a:tableStyleId>{775DCB02-9BB8-47FD-8907-85C794F793BA}</a:tableStyleId>
                  </a:tblPr>
                  <a:tblGrid>
                    <a:gridCol w="1938443">
                      <a:extLst>
                        <a:ext uri="{9D8B030D-6E8A-4147-A177-3AD203B41FA5}">
                          <a16:colId xmlns:a16="http://schemas.microsoft.com/office/drawing/2014/main" xmlns="" val="466142651"/>
                        </a:ext>
                      </a:extLst>
                    </a:gridCol>
                    <a:gridCol w="1486317">
                      <a:extLst>
                        <a:ext uri="{9D8B030D-6E8A-4147-A177-3AD203B41FA5}">
                          <a16:colId xmlns:a16="http://schemas.microsoft.com/office/drawing/2014/main" xmlns="" val="3856513560"/>
                        </a:ext>
                      </a:extLst>
                    </a:gridCol>
                    <a:gridCol w="1920226">
                      <a:extLst>
                        <a:ext uri="{9D8B030D-6E8A-4147-A177-3AD203B41FA5}">
                          <a16:colId xmlns:a16="http://schemas.microsoft.com/office/drawing/2014/main" xmlns="" val="1233589437"/>
                        </a:ext>
                      </a:extLst>
                    </a:gridCol>
                    <a:gridCol w="2358306">
                      <a:extLst>
                        <a:ext uri="{9D8B030D-6E8A-4147-A177-3AD203B41FA5}">
                          <a16:colId xmlns:a16="http://schemas.microsoft.com/office/drawing/2014/main" xmlns="" val="2554020884"/>
                        </a:ext>
                      </a:extLst>
                    </a:gridCol>
                    <a:gridCol w="1857675">
                      <a:extLst>
                        <a:ext uri="{9D8B030D-6E8A-4147-A177-3AD203B41FA5}">
                          <a16:colId xmlns:a16="http://schemas.microsoft.com/office/drawing/2014/main" xmlns="" val="120213678"/>
                        </a:ext>
                      </a:extLst>
                    </a:gridCol>
                    <a:gridCol w="1544696">
                      <a:extLst>
                        <a:ext uri="{9D8B030D-6E8A-4147-A177-3AD203B41FA5}">
                          <a16:colId xmlns:a16="http://schemas.microsoft.com/office/drawing/2014/main" xmlns="" val="2860384846"/>
                        </a:ext>
                      </a:extLst>
                    </a:gridCol>
                  </a:tblGrid>
                  <a:tr h="441833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Название модели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Дальность полёта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Время полёта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Выдерживает скорость ветра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Рабочая температура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Стоимость, руб. </a:t>
                          </a:r>
                          <a:endParaRPr lang="ru-RU" sz="11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42342954"/>
                      </a:ext>
                    </a:extLst>
                  </a:tr>
                  <a:tr h="699773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Autel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EVO II DUAL 640T V2 Enterprise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38 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минут (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без ветра)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м/с (взлёт и посадка)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-10℃ ÷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+40 ℃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528 670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776739019"/>
                      </a:ext>
                    </a:extLst>
                  </a:tr>
                  <a:tr h="533123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SwellPro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SplashDrone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4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30 мин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8 м/с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-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10°C 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÷</m:t>
                              </m:r>
                            </m:oMath>
                          </a14:m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+40°C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230 000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73902415"/>
                      </a:ext>
                    </a:extLst>
                  </a:tr>
                  <a:tr h="630555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Mavic 3 Thermal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32 км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45 минут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 штиль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−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10°C÷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+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40°C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600 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60436300"/>
                      </a:ext>
                    </a:extLst>
                  </a:tr>
                  <a:tr h="820501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Mavic 2 Enterprise Advanced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31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минута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 м/с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latin typeface="+mn-lt"/>
                            </a:rPr>
                            <a:t> </a:t>
                          </a:r>
                          <a:r>
                            <a:rPr lang="en-US" sz="1600" dirty="0">
                              <a:latin typeface="+mn-lt"/>
                            </a:rPr>
                            <a:t>-</a:t>
                          </a:r>
                          <a:r>
                            <a:rPr lang="en-US" sz="1600" dirty="0" smtClean="0">
                              <a:latin typeface="+mn-lt"/>
                            </a:rPr>
                            <a:t>20°C ÷</a:t>
                          </a:r>
                          <a:r>
                            <a:rPr lang="ru-RU" sz="1600" dirty="0" smtClean="0">
                              <a:latin typeface="+mn-lt"/>
                            </a:rPr>
                            <a:t> +</a:t>
                          </a:r>
                          <a:r>
                            <a:rPr lang="en-US" sz="1600" dirty="0" smtClean="0">
                              <a:latin typeface="+mn-lt"/>
                            </a:rPr>
                            <a:t>40°C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445 000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4085185251"/>
                      </a:ext>
                    </a:extLst>
                  </a:tr>
                  <a:tr h="795300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</a:t>
                          </a:r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Matrice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30T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41 минута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15 м/с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м/с при взлёте и посадке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-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35℃ ÷ + 50℃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679 000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181948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xmlns="" id="{78AC3DA4-2824-CCE5-FEE3-E2D0043584B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62608829"/>
                  </p:ext>
                </p:extLst>
              </p:nvPr>
            </p:nvGraphicFramePr>
            <p:xfrm>
              <a:off x="475230" y="2152427"/>
              <a:ext cx="11105663" cy="3997201"/>
            </p:xfrm>
            <a:graphic>
              <a:graphicData uri="http://schemas.openxmlformats.org/drawingml/2006/table">
                <a:tbl>
                  <a:tblPr firstRow="1" bandRow="1">
                    <a:tableStyleId>{775DCB02-9BB8-47FD-8907-85C794F793BA}</a:tableStyleId>
                  </a:tblPr>
                  <a:tblGrid>
                    <a:gridCol w="1938443">
                      <a:extLst>
                        <a:ext uri="{9D8B030D-6E8A-4147-A177-3AD203B41FA5}">
                          <a16:colId xmlns:a16="http://schemas.microsoft.com/office/drawing/2014/main" xmlns="" val="466142651"/>
                        </a:ext>
                      </a:extLst>
                    </a:gridCol>
                    <a:gridCol w="1486317">
                      <a:extLst>
                        <a:ext uri="{9D8B030D-6E8A-4147-A177-3AD203B41FA5}">
                          <a16:colId xmlns:a16="http://schemas.microsoft.com/office/drawing/2014/main" xmlns="" val="3856513560"/>
                        </a:ext>
                      </a:extLst>
                    </a:gridCol>
                    <a:gridCol w="1920226">
                      <a:extLst>
                        <a:ext uri="{9D8B030D-6E8A-4147-A177-3AD203B41FA5}">
                          <a16:colId xmlns:a16="http://schemas.microsoft.com/office/drawing/2014/main" xmlns="" val="1233589437"/>
                        </a:ext>
                      </a:extLst>
                    </a:gridCol>
                    <a:gridCol w="2358306">
                      <a:extLst>
                        <a:ext uri="{9D8B030D-6E8A-4147-A177-3AD203B41FA5}">
                          <a16:colId xmlns:a16="http://schemas.microsoft.com/office/drawing/2014/main" xmlns="" val="2554020884"/>
                        </a:ext>
                      </a:extLst>
                    </a:gridCol>
                    <a:gridCol w="1857675">
                      <a:extLst>
                        <a:ext uri="{9D8B030D-6E8A-4147-A177-3AD203B41FA5}">
                          <a16:colId xmlns:a16="http://schemas.microsoft.com/office/drawing/2014/main" xmlns="" val="120213678"/>
                        </a:ext>
                      </a:extLst>
                    </a:gridCol>
                    <a:gridCol w="1544696">
                      <a:extLst>
                        <a:ext uri="{9D8B030D-6E8A-4147-A177-3AD203B41FA5}">
                          <a16:colId xmlns:a16="http://schemas.microsoft.com/office/drawing/2014/main" xmlns="" val="2860384846"/>
                        </a:ext>
                      </a:extLst>
                    </a:gridCol>
                  </a:tblGrid>
                  <a:tr h="441833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Название модели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Дальность полёта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Время полёта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Выдерживает скорость ветра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Рабочая температура</a:t>
                          </a: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b="1" kern="1200">
                              <a:solidFill>
                                <a:schemeClr val="lt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1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Стоимость, руб. </a:t>
                          </a:r>
                          <a:endParaRPr lang="ru-RU" sz="11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42342954"/>
                      </a:ext>
                    </a:extLst>
                  </a:tr>
                  <a:tr h="699773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Autel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EVO II DUAL 640T V2 Enterprise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38 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минут (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без ветра)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м/с (взлёт и посадка)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-10℃ ÷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+40 ℃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528 670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776739019"/>
                      </a:ext>
                    </a:extLst>
                  </a:tr>
                  <a:tr h="579120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SwellPro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SplashDrone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4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30 мин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8 м/с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416721" t="-201053" r="-85246" b="-407368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230 000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73902415"/>
                      </a:ext>
                    </a:extLst>
                  </a:tr>
                  <a:tr h="630555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Mavic 3 Thermal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32 км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45 минут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в штиль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−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10°C÷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+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40°C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600 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60436300"/>
                      </a:ext>
                    </a:extLst>
                  </a:tr>
                  <a:tr h="822960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Mavic 2 Enterprise Advanced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31 </a:t>
                          </a: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минута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 м/с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latin typeface="+mn-lt"/>
                            </a:rPr>
                            <a:t> </a:t>
                          </a:r>
                          <a:r>
                            <a:rPr lang="en-US" sz="1600" dirty="0">
                              <a:latin typeface="+mn-lt"/>
                            </a:rPr>
                            <a:t>-</a:t>
                          </a:r>
                          <a:r>
                            <a:rPr lang="en-US" sz="1600" dirty="0" smtClean="0">
                              <a:latin typeface="+mn-lt"/>
                            </a:rPr>
                            <a:t>20°C ÷</a:t>
                          </a:r>
                          <a:r>
                            <a:rPr lang="ru-RU" sz="1600" dirty="0" smtClean="0">
                              <a:latin typeface="+mn-lt"/>
                            </a:rPr>
                            <a:t> +</a:t>
                          </a:r>
                          <a:r>
                            <a:rPr lang="en-US" sz="1600" dirty="0" smtClean="0">
                              <a:latin typeface="+mn-lt"/>
                            </a:rPr>
                            <a:t>40°C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445 000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4085185251"/>
                      </a:ext>
                    </a:extLst>
                  </a:tr>
                  <a:tr h="822960"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DJI </a:t>
                          </a:r>
                          <a:r>
                            <a:rPr lang="en-US" sz="160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Matrice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30T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15 км</a:t>
                          </a: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41 минута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15 м/с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 м/с при взлёте и посадке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-</a:t>
                          </a: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35℃ ÷ + 50℃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1pPr>
                          <a:lvl2pPr marL="586130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2pPr>
                          <a:lvl3pPr marL="117226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3pPr>
                          <a:lvl4pPr marL="1758391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4pPr>
                          <a:lvl5pPr marL="234452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5pPr>
                          <a:lvl6pPr marL="293065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6pPr>
                          <a:lvl7pPr marL="3516782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7pPr>
                          <a:lvl8pPr marL="410291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8pPr>
                          <a:lvl9pPr marL="4689043" algn="l" defTabSz="1172261" rtl="0" eaLnBrk="1" latinLnBrk="0" hangingPunct="1">
                            <a:defRPr sz="2300" kern="1200">
                              <a:solidFill>
                                <a:schemeClr val="dk1"/>
                              </a:solidFill>
                              <a:latin typeface="Century Gothic" panose="020B0502020202020204"/>
                            </a:defRPr>
                          </a:lvl9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679 000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anchor="ctr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18194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007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2775" y="977040"/>
            <a:ext cx="11398250" cy="2135519"/>
          </a:xfrm>
        </p:spPr>
        <p:txBody>
          <a:bodyPr>
            <a:normAutofit fontScale="92500" lnSpcReduction="20000"/>
          </a:bodyPr>
          <a:lstStyle/>
          <a:p>
            <a:pPr marL="1588" indent="360363">
              <a:lnSpc>
                <a:spcPct val="120000"/>
              </a:lnSpc>
            </a:pPr>
            <a:r>
              <a:rPr lang="ru-RU" dirty="0"/>
              <a:t>Государственная энергетическая компания ПАО «</a:t>
            </a:r>
            <a:r>
              <a:rPr lang="ru-RU" dirty="0" err="1"/>
              <a:t>Россети</a:t>
            </a:r>
            <a:r>
              <a:rPr lang="ru-RU" dirty="0"/>
              <a:t>», обеспечивающая электроснабжение потребителей в 82 регионах России, и ее </a:t>
            </a:r>
            <a:r>
              <a:rPr lang="ru-RU" dirty="0" smtClean="0"/>
              <a:t>межрегиональные, районные, </a:t>
            </a:r>
            <a:r>
              <a:rPr lang="ru-RU" dirty="0" smtClean="0"/>
              <a:t>муниципальные </a:t>
            </a:r>
            <a:r>
              <a:rPr lang="ru-RU" dirty="0"/>
              <a:t>компании, занимающиеся обслуживанием и эксплуатацией ЛЭП. </a:t>
            </a:r>
          </a:p>
          <a:p>
            <a:pPr marL="1588" indent="360363">
              <a:lnSpc>
                <a:spcPct val="120000"/>
              </a:lnSpc>
            </a:pPr>
            <a:r>
              <a:rPr lang="ru-RU" dirty="0" smtClean="0"/>
              <a:t>Потенциальными клиентами являются </a:t>
            </a:r>
            <a:r>
              <a:rPr lang="ru-RU" dirty="0" smtClean="0"/>
              <a:t>крупные </a:t>
            </a:r>
            <a:r>
              <a:rPr lang="ru-RU" dirty="0"/>
              <a:t>промышленные предприятия, имеющие собственные энергосистемы.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025" y="4309948"/>
            <a:ext cx="324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https://xn--n1acaz.xn--33-6kcadhwnl3cfdx.xn--p1ai/download.php/copp/files/PAGES/IMAGES/9fc12e8d-61a3-488a-9df1-0a4ad378fb86/24595A5F20255B0D44AE7EEC8B0DA092?title=scale_1200%20(2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xn--n1acaz.xn--33-6kcadhwnl3cfdx.xn--p1ai/download.php/copp/files/PAGES/IMAGES/9fc12e8d-61a3-488a-9df1-0a4ad378fb86/24595A5F20255B0D44AE7EEC8B0DA092?title=scale_1200%20(2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s://xn--n1acaz.xn--33-6kcadhwnl3cfdx.xn--p1ai/download.php/copp/files/PAGES/IMAGES/9fc12e8d-61a3-488a-9df1-0a4ad378fb86/24595A5F20255B0D44AE7EEC8B0DA092?title=scale_1200%20(2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7" y="3229948"/>
            <a:ext cx="324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углом 8"/>
          <p:cNvSpPr/>
          <p:nvPr/>
        </p:nvSpPr>
        <p:spPr>
          <a:xfrm rot="2472497">
            <a:off x="3733130" y="3414601"/>
            <a:ext cx="694909" cy="24272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 углом 9"/>
          <p:cNvSpPr/>
          <p:nvPr/>
        </p:nvSpPr>
        <p:spPr>
          <a:xfrm rot="13702763">
            <a:off x="8078417" y="6077376"/>
            <a:ext cx="762519" cy="30889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37" y="3753293"/>
            <a:ext cx="4472840" cy="222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Бизнес-модель</a:t>
            </a:r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1110" y="4049663"/>
            <a:ext cx="117570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000" dirty="0" smtClean="0"/>
              <a:t>Организация собственного серийного производства </a:t>
            </a:r>
            <a:r>
              <a:rPr lang="ru-RU" sz="2000" dirty="0"/>
              <a:t>конечного продукта </a:t>
            </a:r>
            <a:r>
              <a:rPr lang="ru-RU" sz="2000" dirty="0" smtClean="0"/>
              <a:t>требует </a:t>
            </a:r>
            <a:r>
              <a:rPr lang="ru-RU" sz="2000" dirty="0"/>
              <a:t>привлечения крупных </a:t>
            </a:r>
            <a:r>
              <a:rPr lang="ru-RU" sz="2000" dirty="0" smtClean="0"/>
              <a:t>средств. Для </a:t>
            </a:r>
            <a:r>
              <a:rPr lang="ru-RU" sz="2000" dirty="0"/>
              <a:t>получения дохода </a:t>
            </a:r>
            <a:r>
              <a:rPr lang="ru-RU" sz="2000" dirty="0" smtClean="0"/>
              <a:t>наиболее </a:t>
            </a:r>
            <a:r>
              <a:rPr lang="ru-RU" sz="2000" dirty="0"/>
              <a:t>предпочтительной </a:t>
            </a:r>
            <a:r>
              <a:rPr lang="ru-RU" sz="2000" dirty="0" smtClean="0"/>
              <a:t>является бизнес-модель </a:t>
            </a:r>
            <a:r>
              <a:rPr lang="ru-RU" sz="2000" dirty="0"/>
              <a:t>лицензирования, где создатели проекта будут предоставлять компании-производителю право использования своей интеллектуальной собственности за плату</a:t>
            </a:r>
            <a:r>
              <a:rPr lang="ru-RU" sz="2000" dirty="0" smtClean="0"/>
              <a:t>.</a:t>
            </a:r>
          </a:p>
          <a:p>
            <a:pPr indent="361950"/>
            <a:endParaRPr lang="ru-RU" sz="2000" dirty="0"/>
          </a:p>
          <a:p>
            <a:pPr indent="361950"/>
            <a:r>
              <a:rPr lang="ru-RU" sz="2000" dirty="0" smtClean="0"/>
              <a:t>Каналами </a:t>
            </a:r>
            <a:r>
              <a:rPr lang="ru-RU" sz="2000" dirty="0"/>
              <a:t>для привлечения организации, которая сможет приобрести лицензию на использование нашего проекта, могут являться площадки различных выставок, печатные издания, сайт Университета.</a:t>
            </a:r>
            <a:endParaRPr lang="ru-RU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1915272"/>
              </p:ext>
            </p:extLst>
          </p:nvPr>
        </p:nvGraphicFramePr>
        <p:xfrm>
          <a:off x="311109" y="854163"/>
          <a:ext cx="11757065" cy="3195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849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F84B6FCB-D10D-3EF9-2A8C-F1DC40A45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893658"/>
              </p:ext>
            </p:extLst>
          </p:nvPr>
        </p:nvGraphicFramePr>
        <p:xfrm>
          <a:off x="263034" y="925484"/>
          <a:ext cx="6019800" cy="5808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282834" y="921823"/>
            <a:ext cx="5384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Барьеры для выхода на целевые рынки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7587" y="1321933"/>
            <a:ext cx="609282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>
              <a:buAutoNum type="arabicPeriod"/>
            </a:pPr>
            <a:r>
              <a:rPr lang="ru-RU" sz="2000" dirty="0"/>
              <a:t>В некоторых </a:t>
            </a:r>
            <a:r>
              <a:rPr lang="ru-RU" sz="2000" dirty="0" smtClean="0"/>
              <a:t>моделях </a:t>
            </a:r>
            <a:r>
              <a:rPr lang="ru-RU" sz="2000" dirty="0" err="1" smtClean="0"/>
              <a:t>квадрокоптеров</a:t>
            </a:r>
            <a:r>
              <a:rPr lang="ru-RU" sz="2000" dirty="0" smtClean="0"/>
              <a:t> отсутствует функция </a:t>
            </a:r>
            <a:r>
              <a:rPr lang="ru-RU" sz="2000" dirty="0"/>
              <a:t>пролета маршрута по точкам без первоначального пролета по </a:t>
            </a:r>
            <a:r>
              <a:rPr lang="ru-RU" sz="2000" dirty="0" smtClean="0"/>
              <a:t>ним, что </a:t>
            </a:r>
            <a:r>
              <a:rPr lang="ru-RU" sz="2000" dirty="0"/>
              <a:t>серьезно усложняет процесс осмотра и диагностики </a:t>
            </a:r>
            <a:r>
              <a:rPr lang="ru-RU" sz="2000" dirty="0" smtClean="0"/>
              <a:t>ЛЭП.</a:t>
            </a:r>
          </a:p>
          <a:p>
            <a:pPr marL="228600" indent="-228600">
              <a:buFontTx/>
              <a:buAutoNum type="arabicPeriod"/>
            </a:pPr>
            <a:r>
              <a:rPr lang="ru-RU" sz="2000" dirty="0"/>
              <a:t>Стандартное ПО серийно выпускаемых </a:t>
            </a:r>
            <a:r>
              <a:rPr lang="ru-RU" sz="2000" dirty="0" err="1"/>
              <a:t>квадрокоптеров</a:t>
            </a:r>
            <a:r>
              <a:rPr lang="ru-RU" sz="2000" dirty="0"/>
              <a:t> непрофессионального уровня не позволяет осуществить осмотр и диагностику </a:t>
            </a:r>
            <a:r>
              <a:rPr lang="ru-RU" sz="2000" dirty="0" smtClean="0"/>
              <a:t>ЛЭП </a:t>
            </a:r>
            <a:r>
              <a:rPr lang="ru-RU" sz="2000" dirty="0"/>
              <a:t>в автоматическом </a:t>
            </a:r>
            <a:r>
              <a:rPr lang="ru-RU" sz="2000" dirty="0" smtClean="0"/>
              <a:t>режиме</a:t>
            </a:r>
            <a:endParaRPr lang="ru-RU" sz="2000" dirty="0"/>
          </a:p>
          <a:p>
            <a:pPr marL="228600" indent="-228600">
              <a:buFontTx/>
              <a:buAutoNum type="arabicPeriod"/>
            </a:pPr>
            <a:r>
              <a:rPr lang="ru-RU" sz="2000" dirty="0"/>
              <a:t>Ограничения в законодательстве. Федеральными правилами использования воздушного пространства предусмотрено, что полеты БПЛА должны осуществляться каждый раз по согласованию с органами обслуживания воздушного движения в разрешительном или уведомительном порядке в зависимости от категории (класса) воздушного пространства.</a:t>
            </a:r>
          </a:p>
          <a:p>
            <a:pPr marL="228600" indent="-228600"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8134" y="853590"/>
            <a:ext cx="11352107" cy="1930312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/>
              <a:t>Основными конкурентами предлагаемого проектного решения являются компании, предлагающие БПЛА и ПО к ним для мониторинга </a:t>
            </a:r>
            <a:r>
              <a:rPr lang="ru-RU" dirty="0" smtClean="0"/>
              <a:t>ЛЭП. </a:t>
            </a:r>
            <a:r>
              <a:rPr lang="ru-RU" dirty="0"/>
              <a:t>Каждое из этих предложений отличается типом </a:t>
            </a:r>
            <a:r>
              <a:rPr lang="ru-RU" dirty="0" err="1"/>
              <a:t>квадрокоптера</a:t>
            </a:r>
            <a:r>
              <a:rPr lang="ru-RU" dirty="0"/>
              <a:t> (пригодным для той или иной местности), дальностью полета, временем аэрофотосъемки без подзарядки аккумуляторных батарей, степенью разрешения снимков, сложностью ПО, возможностью управления в ручном режиме.</a:t>
            </a:r>
          </a:p>
          <a:p>
            <a:pPr algn="ctr"/>
            <a:endParaRPr lang="ru-R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58" y="2598334"/>
            <a:ext cx="5519758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09418" y="2634166"/>
            <a:ext cx="6178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6" lvl="0" indent="-2036" algn="ctr">
              <a:spcBef>
                <a:spcPct val="20000"/>
              </a:spcBef>
            </a:pPr>
            <a:r>
              <a:rPr lang="ru-RU" sz="2200" dirty="0">
                <a:solidFill>
                  <a:srgbClr val="000000"/>
                </a:solidFill>
              </a:rPr>
              <a:t>Наше решение соответствует требованиям к мониторингу ЛЭП Вологодской области, имеет сравнительно несложное и прошедшее эксплуатацию в сетях ПО, простую конструкцию </a:t>
            </a:r>
            <a:r>
              <a:rPr lang="ru-RU" sz="2200" dirty="0" err="1">
                <a:solidFill>
                  <a:srgbClr val="000000"/>
                </a:solidFill>
              </a:rPr>
              <a:t>квадрокоптеров</a:t>
            </a:r>
            <a:r>
              <a:rPr lang="ru-RU" sz="2200" dirty="0">
                <a:solidFill>
                  <a:srgbClr val="000000"/>
                </a:solidFill>
              </a:rPr>
              <a:t>, не требующих специального «аэродрома» и сравнительно невысокую стоимость, определяемую набором функций, которые на данном этапе должен выполнять </a:t>
            </a:r>
            <a:r>
              <a:rPr lang="ru-RU" sz="2200" dirty="0" err="1">
                <a:solidFill>
                  <a:srgbClr val="000000"/>
                </a:solidFill>
              </a:rPr>
              <a:t>квадрокоптер</a:t>
            </a:r>
            <a:r>
              <a:rPr lang="ru-RU" sz="2200" dirty="0">
                <a:solidFill>
                  <a:srgbClr val="000000"/>
                </a:solidFill>
              </a:rPr>
              <a:t>. </a:t>
            </a:r>
            <a:r>
              <a:rPr lang="ru-RU" sz="2200" dirty="0" smtClean="0">
                <a:solidFill>
                  <a:srgbClr val="000000"/>
                </a:solidFill>
              </a:rPr>
              <a:t>Также имеется </a:t>
            </a:r>
            <a:r>
              <a:rPr lang="ru-RU" sz="2200" dirty="0">
                <a:solidFill>
                  <a:srgbClr val="000000"/>
                </a:solidFill>
              </a:rPr>
              <a:t>возможность расширения этих функций в процессе эксплуатации</a:t>
            </a:r>
            <a:endParaRPr lang="ru-RU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110" y="1014984"/>
            <a:ext cx="2642402" cy="7955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Определили проблему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4136" y="1014984"/>
            <a:ext cx="2587752" cy="7955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анализ рынка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5" idx="3"/>
            <a:endCxn id="8" idx="1"/>
          </p:cNvCxnSpPr>
          <p:nvPr/>
        </p:nvCxnSpPr>
        <p:spPr>
          <a:xfrm>
            <a:off x="2953512" y="1412748"/>
            <a:ext cx="4206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355080" y="996696"/>
            <a:ext cx="2514600" cy="8138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Выявили конкурентов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stCxn id="8" idx="3"/>
            <a:endCxn id="12" idx="1"/>
          </p:cNvCxnSpPr>
          <p:nvPr/>
        </p:nvCxnSpPr>
        <p:spPr>
          <a:xfrm flipV="1">
            <a:off x="5961888" y="1403604"/>
            <a:ext cx="393192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390888" y="983009"/>
            <a:ext cx="2560320" cy="8275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бизнес модель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2" idx="3"/>
            <a:endCxn id="16" idx="1"/>
          </p:cNvCxnSpPr>
          <p:nvPr/>
        </p:nvCxnSpPr>
        <p:spPr>
          <a:xfrm flipV="1">
            <a:off x="8869680" y="1396761"/>
            <a:ext cx="521208" cy="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222744" y="2067631"/>
            <a:ext cx="6430784" cy="11434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решение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БПЛА для мониторинга состояния воздушных линий электропередачи  с целью повышения надежности электроснабжения потребителей Вологодской области.    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>
            <a:stCxn id="16" idx="2"/>
          </p:cNvCxnSpPr>
          <p:nvPr/>
        </p:nvCxnSpPr>
        <p:spPr>
          <a:xfrm>
            <a:off x="10671048" y="1810512"/>
            <a:ext cx="0" cy="658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7653528" y="2468880"/>
            <a:ext cx="30175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1"/>
          <p:cNvSpPr txBox="1">
            <a:spLocks/>
          </p:cNvSpPr>
          <p:nvPr/>
        </p:nvSpPr>
        <p:spPr>
          <a:xfrm>
            <a:off x="311110" y="3290228"/>
            <a:ext cx="11746211" cy="356935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Готовый продукт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реализован сетевыми предприятиями Вологдаэнерго, что позволит оперативно обнаруживать повреждения и предотвращать аварийное отключение ЛЭП.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принимали участие в следующих мероприятиях:</a:t>
            </a:r>
          </a:p>
          <a:p>
            <a:pPr indent="45000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04.09.23 – Мастер-класс «Методология бережливый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тестирование идеи и проведения быстрых экспериментов на целевой аудитории. </a:t>
            </a:r>
          </a:p>
          <a:p>
            <a:pPr indent="45000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12.09.23 – Лекция «Сегментация целевой аудитории. Работа с целевыми рынками». Мастер-класс «Маркетинг и продвижение продуктов.»</a:t>
            </a:r>
          </a:p>
          <a:p>
            <a:pPr indent="45000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03.10.23 – Тренинг предпринимательских компетенций.</a:t>
            </a:r>
          </a:p>
          <a:p>
            <a:pPr indent="45000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11.10.23 – Лекция «Каналы поиска и привлечения инвестиций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Групповой тренинг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-команд по поиску каналов привлечения инвестиций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/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49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36109D3-E280-39C2-5256-9C0FA81D8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856" y="6049658"/>
            <a:ext cx="673375" cy="67337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1F7760BC-F833-35F3-CCF9-AFB19EFC1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053079"/>
              </p:ext>
            </p:extLst>
          </p:nvPr>
        </p:nvGraphicFramePr>
        <p:xfrm>
          <a:off x="311110" y="864066"/>
          <a:ext cx="11688121" cy="5274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Необходимая сумма </a:t>
            </a:r>
            <a:r>
              <a:rPr lang="ru-RU" dirty="0" smtClean="0"/>
              <a:t>для реализации </a:t>
            </a:r>
            <a:r>
              <a:rPr lang="ru-RU" dirty="0" err="1" smtClean="0"/>
              <a:t>стартап</a:t>
            </a:r>
            <a:r>
              <a:rPr lang="ru-RU" dirty="0" smtClean="0"/>
              <a:t>-проекта </a:t>
            </a:r>
            <a:r>
              <a:rPr lang="ru-RU" dirty="0"/>
              <a:t>– </a:t>
            </a:r>
            <a:r>
              <a:rPr lang="ru-RU" dirty="0" smtClean="0"/>
              <a:t>8 000 000 </a:t>
            </a:r>
            <a:r>
              <a:rPr lang="ru-RU" dirty="0"/>
              <a:t>руб.</a:t>
            </a:r>
          </a:p>
        </p:txBody>
      </p:sp>
      <p:graphicFrame>
        <p:nvGraphicFramePr>
          <p:cNvPr id="3" name="Объект 1">
            <a:extLst>
              <a:ext uri="{FF2B5EF4-FFF2-40B4-BE49-F238E27FC236}">
                <a16:creationId xmlns:a16="http://schemas.microsoft.com/office/drawing/2014/main" xmlns="" id="{34722A2C-57C7-8096-A525-43D1607100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15423"/>
              </p:ext>
            </p:extLst>
          </p:nvPr>
        </p:nvGraphicFramePr>
        <p:xfrm>
          <a:off x="459087" y="1803689"/>
          <a:ext cx="10971213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7567">
                  <a:extLst>
                    <a:ext uri="{9D8B030D-6E8A-4147-A177-3AD203B41FA5}">
                      <a16:colId xmlns:a16="http://schemas.microsoft.com/office/drawing/2014/main" xmlns="" val="3160741237"/>
                    </a:ext>
                  </a:extLst>
                </a:gridCol>
                <a:gridCol w="3439486">
                  <a:extLst>
                    <a:ext uri="{9D8B030D-6E8A-4147-A177-3AD203B41FA5}">
                      <a16:colId xmlns:a16="http://schemas.microsoft.com/office/drawing/2014/main" xmlns="" val="575531205"/>
                    </a:ext>
                  </a:extLst>
                </a:gridCol>
                <a:gridCol w="3544160">
                  <a:extLst>
                    <a:ext uri="{9D8B030D-6E8A-4147-A177-3AD203B41FA5}">
                      <a16:colId xmlns:a16="http://schemas.microsoft.com/office/drawing/2014/main" xmlns="" val="3699861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Затраты, </a:t>
                      </a:r>
                      <a:r>
                        <a:rPr lang="ru-RU" sz="23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рублей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570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проекта по продукту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сентябрь - ноябрь  2023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3 000 000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353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Поиск действующего предприятия для производства БПЛА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декабрь 2023 - март 2024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1 000 000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8595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конструкции БПЛА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март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2024 - октябрь 2024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2 000 000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7873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Тестирование инновационной модели БПЛА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август </a:t>
                      </a:r>
                      <a:r>
                        <a:rPr lang="ru-RU" sz="2000" dirty="0"/>
                        <a:t>2024 – октябрь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450 000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3745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Доработка проекта БПЛА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октябрь </a:t>
                      </a:r>
                      <a:r>
                        <a:rPr lang="ru-RU" sz="2000" dirty="0"/>
                        <a:t>2024 – </a:t>
                      </a:r>
                      <a:r>
                        <a:rPr lang="ru-RU" sz="2000" dirty="0" smtClean="0"/>
                        <a:t>декабрь </a:t>
                      </a:r>
                      <a:r>
                        <a:rPr lang="ru-RU" sz="2000" dirty="0"/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550 000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3421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Рекламная кампания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январь 2025-март </a:t>
                      </a:r>
                      <a:r>
                        <a:rPr lang="ru-RU" sz="2000" dirty="0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1 000 000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537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Старт продаж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март </a:t>
                      </a:r>
                      <a:r>
                        <a:rPr lang="ru-RU" sz="2000" dirty="0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88713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Техносферная безопасность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07B1305-A250-F584-C1B5-ECBD4E1CB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37" y="962542"/>
            <a:ext cx="997725" cy="908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23A4643-4D08-4832-AEDA-A36069D49E46}"/>
              </a:ext>
            </a:extLst>
          </p:cNvPr>
          <p:cNvSpPr txBox="1"/>
          <p:nvPr/>
        </p:nvSpPr>
        <p:spPr>
          <a:xfrm>
            <a:off x="1547869" y="942075"/>
            <a:ext cx="39553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CEO</a:t>
            </a:r>
            <a:endParaRPr lang="ru-RU" sz="1600" dirty="0"/>
          </a:p>
          <a:p>
            <a:r>
              <a:rPr lang="ru-RU" sz="1600" dirty="0"/>
              <a:t>Владислав Бычков </a:t>
            </a:r>
          </a:p>
          <a:p>
            <a:r>
              <a:rPr lang="ru-RU" sz="1600" dirty="0"/>
              <a:t>+79535188422</a:t>
            </a:r>
          </a:p>
          <a:p>
            <a:r>
              <a:rPr lang="ru-RU" sz="1600" dirty="0"/>
              <a:t>vdbychkov@chsu.ru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190CB8A-C8BF-C47A-98C5-47C0EC3A6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57" y="2179562"/>
            <a:ext cx="914479" cy="926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8D878E3-037F-F2FF-97C8-2EF2BF28284B}"/>
              </a:ext>
            </a:extLst>
          </p:cNvPr>
          <p:cNvSpPr txBox="1"/>
          <p:nvPr/>
        </p:nvSpPr>
        <p:spPr>
          <a:xfrm>
            <a:off x="1547869" y="2104289"/>
            <a:ext cx="36533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CMO</a:t>
            </a:r>
            <a:endParaRPr lang="ru-RU" sz="1600" dirty="0"/>
          </a:p>
          <a:p>
            <a:r>
              <a:rPr lang="ru-RU" sz="1600" dirty="0"/>
              <a:t>Екатерина Погодина </a:t>
            </a:r>
          </a:p>
          <a:p>
            <a:r>
              <a:rPr lang="ru-RU" sz="1600" dirty="0"/>
              <a:t>+79965120737</a:t>
            </a:r>
          </a:p>
          <a:p>
            <a:r>
              <a:rPr lang="en-US" sz="1600" dirty="0" err="1"/>
              <a:t>eapogodina</a:t>
            </a:r>
            <a:r>
              <a:rPr lang="ru-RU" sz="1600" dirty="0"/>
              <a:t>1</a:t>
            </a:r>
            <a:r>
              <a:rPr lang="en-US" sz="1600" dirty="0"/>
              <a:t>@chsu.ru</a:t>
            </a:r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64DB1C8-2854-914B-A821-4D20F9AB0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59" y="3246868"/>
            <a:ext cx="914479" cy="9022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6D2686-76D9-FD5F-A1C3-445D135F0FF0}"/>
              </a:ext>
            </a:extLst>
          </p:cNvPr>
          <p:cNvSpPr txBox="1"/>
          <p:nvPr/>
        </p:nvSpPr>
        <p:spPr>
          <a:xfrm>
            <a:off x="1547869" y="3318157"/>
            <a:ext cx="27976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CТO</a:t>
            </a:r>
            <a:endParaRPr lang="en-US" sz="1600" dirty="0"/>
          </a:p>
          <a:p>
            <a:r>
              <a:rPr lang="ru-RU" sz="1600" dirty="0"/>
              <a:t>Даниил </a:t>
            </a:r>
            <a:r>
              <a:rPr lang="ru-RU" sz="1600" dirty="0" err="1"/>
              <a:t>Коптелов</a:t>
            </a:r>
            <a:r>
              <a:rPr lang="ru-RU" sz="1600" dirty="0"/>
              <a:t> </a:t>
            </a:r>
            <a:r>
              <a:rPr lang="en-US" sz="1600" dirty="0"/>
              <a:t>dokoptelov@chsu.ru</a:t>
            </a:r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9511F29-9BA6-F629-EBDB-8B582F2EE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358" y="4400981"/>
            <a:ext cx="914479" cy="9205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440B40E-43AA-7683-DED6-5642353EE501}"/>
              </a:ext>
            </a:extLst>
          </p:cNvPr>
          <p:cNvSpPr txBox="1"/>
          <p:nvPr/>
        </p:nvSpPr>
        <p:spPr>
          <a:xfrm>
            <a:off x="1547869" y="4425586"/>
            <a:ext cx="36533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</a:rPr>
              <a:t>C</a:t>
            </a:r>
            <a:r>
              <a:rPr lang="ru-RU" sz="1600" dirty="0">
                <a:solidFill>
                  <a:srgbClr val="000000"/>
                </a:solidFill>
              </a:rPr>
              <a:t>О</a:t>
            </a:r>
            <a:r>
              <a:rPr lang="en-US" sz="1600" dirty="0">
                <a:solidFill>
                  <a:srgbClr val="000000"/>
                </a:solidFill>
              </a:rPr>
              <a:t>O</a:t>
            </a:r>
          </a:p>
          <a:p>
            <a:pPr lvl="0">
              <a:defRPr/>
            </a:pPr>
            <a:r>
              <a:rPr lang="ru-RU" sz="1600" dirty="0">
                <a:solidFill>
                  <a:srgbClr val="000000"/>
                </a:solidFill>
              </a:rPr>
              <a:t>Полина Гришкина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psgrishkina@chsu.ru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86C524D-78AF-9DFA-3FB1-EC18FE452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742" y="5549514"/>
            <a:ext cx="920576" cy="9144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F21FF55-5971-ECE0-143E-25445E527407}"/>
              </a:ext>
            </a:extLst>
          </p:cNvPr>
          <p:cNvSpPr txBox="1"/>
          <p:nvPr/>
        </p:nvSpPr>
        <p:spPr>
          <a:xfrm>
            <a:off x="1547869" y="5635140"/>
            <a:ext cx="31919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Участник</a:t>
            </a:r>
          </a:p>
          <a:p>
            <a:r>
              <a:rPr lang="ru-RU" sz="1600" dirty="0"/>
              <a:t>Даниил Головко </a:t>
            </a:r>
            <a:r>
              <a:rPr lang="en-US" sz="1600" dirty="0"/>
              <a:t>dogolovko@chsu.ru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0F02A94-1E36-0DB1-5EBF-2DC929AD85DA}"/>
              </a:ext>
            </a:extLst>
          </p:cNvPr>
          <p:cNvSpPr txBox="1"/>
          <p:nvPr/>
        </p:nvSpPr>
        <p:spPr>
          <a:xfrm>
            <a:off x="7230322" y="1043413"/>
            <a:ext cx="36044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cs typeface="Times New Roman" panose="02020603050405020304" pitchFamily="18" charset="0"/>
              </a:rPr>
              <a:t>Трекер</a:t>
            </a:r>
            <a:endParaRPr lang="en-US" sz="1600" dirty="0">
              <a:cs typeface="Times New Roman" panose="02020603050405020304" pitchFamily="18" charset="0"/>
            </a:endParaRPr>
          </a:p>
          <a:p>
            <a:r>
              <a:rPr lang="ru-RU" sz="1600" dirty="0">
                <a:cs typeface="Times New Roman" panose="02020603050405020304" pitchFamily="18" charset="0"/>
              </a:rPr>
              <a:t>Белозор Марина Юрьевна,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 доцент, кандидат технических наук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D0ECF3F-5DDD-D048-F4B5-CCD553E445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206" y="2062548"/>
            <a:ext cx="914479" cy="92057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61E2581-9198-067E-E10A-D582DC63D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206" y="3180844"/>
            <a:ext cx="914479" cy="85961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92E86760-74CB-0839-B814-98CB4E216E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9352" y="4238175"/>
            <a:ext cx="914479" cy="89619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6B1F4295-639F-E981-59CB-02272AA669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9352" y="5319892"/>
            <a:ext cx="914479" cy="908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88C5DAE-CD66-9D96-8CCA-D1AF56277088}"/>
              </a:ext>
            </a:extLst>
          </p:cNvPr>
          <p:cNvSpPr txBox="1"/>
          <p:nvPr/>
        </p:nvSpPr>
        <p:spPr>
          <a:xfrm>
            <a:off x="7230323" y="2335121"/>
            <a:ext cx="3035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Участник</a:t>
            </a:r>
          </a:p>
          <a:p>
            <a:pPr lvl="0">
              <a:defRPr/>
            </a:pPr>
            <a:r>
              <a:rPr lang="ru-RU" sz="1600" dirty="0">
                <a:solidFill>
                  <a:srgbClr val="000000"/>
                </a:solidFill>
              </a:rPr>
              <a:t>Дарья  Дятлова </a:t>
            </a:r>
          </a:p>
          <a:p>
            <a:pPr lvl="0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dndiatlova@chsu.ru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D1AF20B-65F7-6EEA-C8B4-295DBD7BA8E3}"/>
              </a:ext>
            </a:extLst>
          </p:cNvPr>
          <p:cNvSpPr txBox="1"/>
          <p:nvPr/>
        </p:nvSpPr>
        <p:spPr>
          <a:xfrm>
            <a:off x="7230322" y="3425878"/>
            <a:ext cx="28108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Участник</a:t>
            </a:r>
          </a:p>
          <a:p>
            <a:pPr lvl="0">
              <a:defRPr/>
            </a:pPr>
            <a:r>
              <a:rPr lang="ru-RU" sz="1600" dirty="0">
                <a:solidFill>
                  <a:srgbClr val="000000"/>
                </a:solidFill>
              </a:rPr>
              <a:t>Денис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Запискин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lvl="0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dazapiskin@chsu.ru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BA2CF69-ADFC-CD75-20B0-534AC5495EE2}"/>
              </a:ext>
            </a:extLst>
          </p:cNvPr>
          <p:cNvSpPr txBox="1"/>
          <p:nvPr/>
        </p:nvSpPr>
        <p:spPr>
          <a:xfrm>
            <a:off x="7230322" y="4532086"/>
            <a:ext cx="3409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Участник</a:t>
            </a:r>
          </a:p>
          <a:p>
            <a:pPr lvl="0">
              <a:defRPr/>
            </a:pPr>
            <a:r>
              <a:rPr lang="ru-RU" sz="1600" dirty="0">
                <a:solidFill>
                  <a:srgbClr val="000000"/>
                </a:solidFill>
              </a:rPr>
              <a:t>Ярослава </a:t>
            </a:r>
            <a:r>
              <a:rPr lang="ru-RU" sz="1600" dirty="0" err="1">
                <a:solidFill>
                  <a:srgbClr val="000000"/>
                </a:solidFill>
              </a:rPr>
              <a:t>Полоротова</a:t>
            </a:r>
            <a:endParaRPr lang="ru-RU" sz="16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iaapolorotova@chsu.ru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17A9A3B-D2AB-9154-F2FB-E21C8590AE95}"/>
              </a:ext>
            </a:extLst>
          </p:cNvPr>
          <p:cNvSpPr txBox="1"/>
          <p:nvPr/>
        </p:nvSpPr>
        <p:spPr>
          <a:xfrm>
            <a:off x="7230322" y="5549514"/>
            <a:ext cx="3035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Участник</a:t>
            </a:r>
          </a:p>
          <a:p>
            <a:r>
              <a:rPr lang="ru-RU" sz="1600" dirty="0"/>
              <a:t>Марина Соколова </a:t>
            </a:r>
          </a:p>
          <a:p>
            <a:r>
              <a:rPr lang="en-US" sz="1600" dirty="0"/>
              <a:t>mskudriashova@chsu.ru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036" y="876733"/>
            <a:ext cx="900795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2783</TotalTime>
  <Words>998</Words>
  <Application>Microsoft Office PowerPoint</Application>
  <PresentationFormat>Произвольный</PresentationFormat>
  <Paragraphs>174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Система автоматического дистанционного мониторинга состояния ЛЭП</vt:lpstr>
      <vt:lpstr>Актуальность проекта и проблема клиента</vt:lpstr>
      <vt:lpstr>Решение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 Техносферная безопасность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User</cp:lastModifiedBy>
  <cp:revision>351</cp:revision>
  <dcterms:created xsi:type="dcterms:W3CDTF">2022-04-04T12:37:27Z</dcterms:created>
  <dcterms:modified xsi:type="dcterms:W3CDTF">2023-12-03T13:23:05Z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