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9" r:id="rId4"/>
    <p:sldId id="270" r:id="rId5"/>
    <p:sldId id="275" r:id="rId6"/>
    <p:sldId id="274" r:id="rId7"/>
    <p:sldId id="273" r:id="rId8"/>
    <p:sldId id="272" r:id="rId9"/>
    <p:sldId id="271" r:id="rId10"/>
    <p:sldId id="277" r:id="rId11"/>
    <p:sldId id="276" r:id="rId12"/>
    <p:sldId id="25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5E3D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94643" autoAdjust="0"/>
  </p:normalViewPr>
  <p:slideViewPr>
    <p:cSldViewPr>
      <p:cViewPr varScale="1">
        <p:scale>
          <a:sx n="113" d="100"/>
          <a:sy n="113" d="100"/>
        </p:scale>
        <p:origin x="156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67592-B37D-4A7B-92D2-7F0A7EB4C5C1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85CE7-35A6-458B-9242-C348FC5321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964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747F5-6EFA-4EC4-B6C6-B391083C0A4E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F9586-D0AE-4714-9600-B5596362A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68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 cstate="print"/>
          <a:srcRect l="9335" r="29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276872"/>
            <a:ext cx="5544616" cy="1080120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0" y="3717032"/>
            <a:ext cx="9144000" cy="504056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059832" y="3789040"/>
            <a:ext cx="3600400" cy="360040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Место проведения</a:t>
            </a:r>
          </a:p>
        </p:txBody>
      </p:sp>
      <p:pic>
        <p:nvPicPr>
          <p:cNvPr id="3077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132856"/>
            <a:ext cx="2443908" cy="1440160"/>
          </a:xfrm>
          <a:prstGeom prst="rect">
            <a:avLst/>
          </a:prstGeom>
          <a:noFill/>
        </p:spPr>
      </p:pic>
      <p:cxnSp>
        <p:nvCxnSpPr>
          <p:cNvPr id="22" name="Прямая соединительная линия 21"/>
          <p:cNvCxnSpPr/>
          <p:nvPr userDrawn="1"/>
        </p:nvCxnSpPr>
        <p:spPr>
          <a:xfrm>
            <a:off x="2915816" y="2276872"/>
            <a:ext cx="0" cy="108012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 cstate="print"/>
          <a:srcRect r="32306" b="17040"/>
          <a:stretch>
            <a:fillRect/>
          </a:stretch>
        </p:blipFill>
        <p:spPr bwMode="auto">
          <a:xfrm>
            <a:off x="5220072" y="2780928"/>
            <a:ext cx="3923928" cy="4077072"/>
          </a:xfrm>
          <a:prstGeom prst="rect">
            <a:avLst/>
          </a:prstGeom>
          <a:noFill/>
        </p:spPr>
      </p:pic>
      <p:sp>
        <p:nvSpPr>
          <p:cNvPr id="25" name="Дата 3"/>
          <p:cNvSpPr>
            <a:spLocks noGrp="1"/>
          </p:cNvSpPr>
          <p:nvPr>
            <p:ph type="dt" sz="half" idx="2"/>
          </p:nvPr>
        </p:nvSpPr>
        <p:spPr>
          <a:xfrm>
            <a:off x="467544" y="3789040"/>
            <a:ext cx="1584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4F239E58-EE24-4863-BED4-D747BEE77A1B}" type="datetime1">
              <a:rPr lang="ru-RU" smtClean="0"/>
              <a:pPr/>
              <a:t>03.10.2022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Горизонт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Y:\Отдел ИК и СМ\Овчинников\ФОНД 2 - ЦВП\- БРЕНДБУК\Для-презентации-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9429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>
          <a:xfrm>
            <a:off x="0" y="260648"/>
            <a:ext cx="42119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532440" y="6309320"/>
            <a:ext cx="6115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4824536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504" y="6309320"/>
            <a:ext cx="1224136" cy="432048"/>
          </a:xfrm>
        </p:spPr>
        <p:txBody>
          <a:bodyPr/>
          <a:lstStyle>
            <a:lvl1pPr>
              <a:defRPr sz="1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E487C9F-BD98-468E-AB74-D4582B3B478C}" type="datetime1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309320"/>
            <a:ext cx="576064" cy="432048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7F723A-77FC-40A0-B1B0-9768910C67E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6495" y="188640"/>
            <a:ext cx="1267505" cy="66441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ертик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Y:\Отдел ИК и СМ\Овчинников\ФОНД 2 - ЦВП\- БРЕНДБУК\Для-презентации-1-1-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59632" cy="6858000"/>
          </a:xfrm>
          <a:prstGeom prst="rect">
            <a:avLst/>
          </a:prstGeom>
          <a:noFill/>
        </p:spPr>
      </p:pic>
      <p:pic>
        <p:nvPicPr>
          <p:cNvPr id="2054" name="Picture 6" descr="Y:\Отдел ИК и СМ\Овчинников\ФОНД 2 - ЦВП\- БРЕНДБУК\Для-презентации-1-1-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259632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>
          <a:xfrm>
            <a:off x="0" y="260648"/>
            <a:ext cx="42119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6495" y="188640"/>
            <a:ext cx="1267505" cy="66441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>
          <a:xfrm>
            <a:off x="8532440" y="6309320"/>
            <a:ext cx="6115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764704"/>
            <a:ext cx="6624736" cy="5904656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504" y="6309320"/>
            <a:ext cx="1296144" cy="432048"/>
          </a:xfrm>
        </p:spPr>
        <p:txBody>
          <a:bodyPr/>
          <a:lstStyle>
            <a:lvl1pPr>
              <a:defRPr sz="1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F857E44E-A0FB-42A2-970A-D94DDDB3543D}" type="datetime1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309320"/>
            <a:ext cx="576064" cy="432048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7F723A-77FC-40A0-B1B0-9768910C67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 cstate="print"/>
          <a:srcRect l="3352" r="5582"/>
          <a:stretch>
            <a:fillRect/>
          </a:stretch>
        </p:blipFill>
        <p:spPr bwMode="auto">
          <a:xfrm>
            <a:off x="0" y="0"/>
            <a:ext cx="8819456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 userDrawn="1"/>
        </p:nvSpPr>
        <p:spPr>
          <a:xfrm>
            <a:off x="3275856" y="0"/>
            <a:ext cx="5616624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00192" y="184482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6012160" y="5445224"/>
            <a:ext cx="313184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 userDrawn="1"/>
        </p:nvSpPr>
        <p:spPr>
          <a:xfrm>
            <a:off x="6156176" y="5445224"/>
            <a:ext cx="298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pic>
        <p:nvPicPr>
          <p:cNvPr id="16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04664"/>
            <a:ext cx="2443908" cy="1440160"/>
          </a:xfrm>
          <a:prstGeom prst="rect">
            <a:avLst/>
          </a:prstGeom>
          <a:noFill/>
        </p:spPr>
      </p:pic>
      <p:sp>
        <p:nvSpPr>
          <p:cNvPr id="19" name="Текст 18"/>
          <p:cNvSpPr>
            <a:spLocks noGrp="1"/>
          </p:cNvSpPr>
          <p:nvPr>
            <p:ph type="body" sz="quarter" idx="11" hasCustomPrompt="1"/>
          </p:nvPr>
        </p:nvSpPr>
        <p:spPr>
          <a:xfrm>
            <a:off x="6516688" y="1989138"/>
            <a:ext cx="2159768" cy="3168054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</a:t>
            </a:r>
          </a:p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о выступившем</a:t>
            </a:r>
          </a:p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48264" y="6093296"/>
            <a:ext cx="1368152" cy="432048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5A8285E7-9AC7-4C9A-9CB5-201A5A7BCBBD}" type="datetime1">
              <a:rPr lang="ru-RU" smtClean="0"/>
              <a:pPr/>
              <a:t>03.10.2022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29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 userDrawn="1"/>
        </p:nvSpPr>
        <p:spPr>
          <a:xfrm>
            <a:off x="0" y="3716338"/>
            <a:ext cx="9144000" cy="504825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24447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916238" y="2276475"/>
            <a:ext cx="0" cy="108108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06" b="17039"/>
          <a:stretch>
            <a:fillRect/>
          </a:stretch>
        </p:blipFill>
        <p:spPr bwMode="auto">
          <a:xfrm>
            <a:off x="5219700" y="2781300"/>
            <a:ext cx="39243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276872"/>
            <a:ext cx="5544616" cy="1080120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3789040"/>
            <a:ext cx="3600400" cy="360040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>
          <a:xfrm>
            <a:off x="468313" y="3789363"/>
            <a:ext cx="1582737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C3BE95CC-1051-4A0F-93CC-3D947CF71B9D}" type="datetime1">
              <a:rPr lang="ru-RU">
                <a:solidFill>
                  <a:prstClr val="white"/>
                </a:solidFill>
              </a:rPr>
              <a:pPr>
                <a:defRPr/>
              </a:pPr>
              <a:t>03.10.2022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9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Горизонт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Y:\Отдел ИК и СМ\Овчинников\ФОНД 2 - ЦВП\- БРЕНДБУК\Для-презентации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 userDrawn="1"/>
        </p:nvSpPr>
        <p:spPr>
          <a:xfrm>
            <a:off x="0" y="260350"/>
            <a:ext cx="4211638" cy="4318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8532813" y="6308725"/>
            <a:ext cx="611187" cy="43338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188913"/>
            <a:ext cx="12668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4824536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107950" y="6308725"/>
            <a:ext cx="1223963" cy="433388"/>
          </a:xfrm>
        </p:spPr>
        <p:txBody>
          <a:bodyPr/>
          <a:lstStyle>
            <a:lvl1pPr>
              <a:defRPr sz="1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CB6A9355-E394-4489-8F0A-E02E509B852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8532813" y="6308725"/>
            <a:ext cx="576262" cy="4333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0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ертик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Y:\Отдел ИК и СМ\Овчинников\ФОНД 2 - ЦВП\- БРЕНДБУК\Для-презентации-1-1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Y:\Отдел ИК и СМ\Овчинников\ФОНД 2 - ЦВП\- БРЕНДБУК\Для-презентации-1-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0"/>
            <a:ext cx="1258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 userDrawn="1"/>
        </p:nvSpPr>
        <p:spPr>
          <a:xfrm>
            <a:off x="0" y="260350"/>
            <a:ext cx="4211638" cy="4318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188913"/>
            <a:ext cx="12668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 userDrawn="1"/>
        </p:nvSpPr>
        <p:spPr>
          <a:xfrm>
            <a:off x="8532813" y="6308725"/>
            <a:ext cx="611187" cy="43338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764704"/>
            <a:ext cx="6624736" cy="5904656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>
          <a:xfrm>
            <a:off x="107950" y="6308725"/>
            <a:ext cx="1295400" cy="433388"/>
          </a:xfrm>
        </p:spPr>
        <p:txBody>
          <a:bodyPr/>
          <a:lstStyle>
            <a:lvl1pPr>
              <a:defRPr sz="1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F74F0BEA-E283-451E-B1C6-D3FCD1A7731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8532813" y="6308725"/>
            <a:ext cx="576262" cy="4333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69982AFA-EC6A-4DFD-90BA-F54A0A387A7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14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r="5582"/>
          <a:stretch>
            <a:fillRect/>
          </a:stretch>
        </p:blipFill>
        <p:spPr bwMode="auto">
          <a:xfrm>
            <a:off x="0" y="0"/>
            <a:ext cx="8820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3275856" y="0"/>
            <a:ext cx="5616624" cy="6858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6300788" y="1844675"/>
            <a:ext cx="2592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6011863" y="5445125"/>
            <a:ext cx="3132137" cy="4318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8"/>
          <p:cNvSpPr txBox="1">
            <a:spLocks noChangeArrowheads="1"/>
          </p:cNvSpPr>
          <p:nvPr userDrawn="1"/>
        </p:nvSpPr>
        <p:spPr bwMode="auto">
          <a:xfrm>
            <a:off x="6156325" y="5445125"/>
            <a:ext cx="2987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pic>
        <p:nvPicPr>
          <p:cNvPr id="8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4813"/>
            <a:ext cx="24431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Текст 18"/>
          <p:cNvSpPr>
            <a:spLocks noGrp="1"/>
          </p:cNvSpPr>
          <p:nvPr>
            <p:ph type="body" sz="quarter" idx="11"/>
          </p:nvPr>
        </p:nvSpPr>
        <p:spPr>
          <a:xfrm>
            <a:off x="6516688" y="1989138"/>
            <a:ext cx="2159768" cy="3168054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2"/>
          </p:nvPr>
        </p:nvSpPr>
        <p:spPr>
          <a:xfrm>
            <a:off x="6948488" y="6092825"/>
            <a:ext cx="1368425" cy="431800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A2CC228-1825-432B-A739-69638EB184F8}" type="datetime1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03.10.2022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6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03544-6465-429D-A4C2-44932D95C8A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162800" y="152400"/>
            <a:ext cx="1752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429000" y="6556375"/>
            <a:ext cx="2133600" cy="2444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35FA75-5329-4447-8B89-1CB926F4762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93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38884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412776"/>
            <a:ext cx="8064896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7504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D8F53-F674-4B99-BFCB-5174CDC942CC}" type="datetime1">
              <a:rPr lang="ru-RU" smtClean="0"/>
              <a:pPr/>
              <a:t>03.10.2022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23850" y="260350"/>
            <a:ext cx="38877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9750" y="1412875"/>
            <a:ext cx="80645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7950" y="6308725"/>
            <a:ext cx="107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E862BE-0A34-49D1-AFC3-DA2A8FDEF9A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6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2060848"/>
            <a:ext cx="5616624" cy="1584176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Разработка контроллера для автоматизации процесса приготовления жидких комплексных удобрений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32040" y="3789040"/>
            <a:ext cx="1440160" cy="365125"/>
          </a:xfrm>
        </p:spPr>
        <p:txBody>
          <a:bodyPr/>
          <a:lstStyle/>
          <a:p>
            <a:pPr algn="r"/>
            <a:r>
              <a:rPr lang="ru-RU" sz="2800" dirty="0"/>
              <a:t>2022 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Направление: Н4 Новые приборы и интеллектуальные производственные технологии</a:t>
            </a:r>
            <a:endParaRPr lang="ru-RU" sz="2000" b="1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509120"/>
            <a:ext cx="5616624" cy="216024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+mj-lt"/>
              </a:rPr>
              <a:t>Кудряшов Александр Дмитриевич, аспирант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+mj-lt"/>
              </a:rPr>
              <a:t>г. Омск,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PTSansRegular"/>
              </a:rPr>
              <a:t>Омский государственный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PTSansRegular"/>
              </a:rPr>
              <a:t>аграрный университет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PTSansRegular"/>
              </a:rPr>
              <a:t>имени П.А. Столыпина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Структура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 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052736"/>
            <a:ext cx="806489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indent="3603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Актуальность идеи (проблематика)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Предлагаемое решение (Конечный продукт)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Обоснование научной новизны проекта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Техническая значимость (преимущества перед существующими аналогами)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Перспектива коммерциализации результата НИОКР (Сферы применения и конкретный потребитель)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План реализации проекта 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Защита прав на интеллектуальную собственность</a:t>
            </a:r>
          </a:p>
          <a:p>
            <a:pPr marL="514350" lvl="0" indent="-514350" eaLnBrk="1" fontAlgn="auto" hangingPunct="1">
              <a:spcAft>
                <a:spcPts val="0"/>
              </a:spcAft>
              <a:buFont typeface="+mj-lt"/>
              <a:buAutoNum type="arabicPeriod"/>
              <a:tabLst/>
            </a:pPr>
            <a:r>
              <a:rPr lang="ru-RU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Партнеры, заинтересованные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57076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4572000" cy="431800"/>
          </a:xfrm>
        </p:spPr>
        <p:txBody>
          <a:bodyPr/>
          <a:lstStyle/>
          <a:p>
            <a:r>
              <a:rPr lang="ru-RU" dirty="0"/>
              <a:t>Актуальность идеи (проблематика)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fontAlgn="auto" hangingPunct="1"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Приготовление стабильного раствора КАС любого процентного соотношения требует высокой точности дозирования, соблюдения температурных норм, и правильной методики растворения карбамида и аммиачной селитры </a:t>
            </a:r>
          </a:p>
          <a:p>
            <a:pPr lvl="0" eaLnBrk="1" fontAlgn="auto" hangingPunct="1"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На данный момент для этого используются импортные контроллеры</a:t>
            </a:r>
          </a:p>
          <a:p>
            <a:pPr lvl="0" eaLnBrk="1" fontAlgn="auto" hangingPunct="1"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Моноблочный контроллер будет надежней и дешевле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5536" y="6381328"/>
            <a:ext cx="8229600" cy="278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5355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5436096" cy="431800"/>
          </a:xfrm>
          <a:solidFill>
            <a:srgbClr val="00AEEF"/>
          </a:solidFill>
        </p:spPr>
        <p:txBody>
          <a:bodyPr/>
          <a:lstStyle/>
          <a:p>
            <a:r>
              <a:rPr lang="ru-RU" dirty="0"/>
              <a:t>Предлагаемое решение (Конечный продукт)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fontAlgn="auto" hangingPunct="1"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Контроллер для автоматизации процесса приготовления КАС и ЖКУ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0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5112246" cy="431800"/>
          </a:xfrm>
          <a:solidFill>
            <a:srgbClr val="00AEEF"/>
          </a:solidFill>
        </p:spPr>
        <p:txBody>
          <a:bodyPr/>
          <a:lstStyle/>
          <a:p>
            <a:r>
              <a:rPr lang="ru-RU" dirty="0"/>
              <a:t>Обоснование научной новизны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Проведение сравнительного анализа компонентов</a:t>
            </a:r>
          </a:p>
          <a:p>
            <a:r>
              <a:rPr lang="ru-RU" dirty="0"/>
              <a:t>Моделирование печатной платы</a:t>
            </a:r>
          </a:p>
          <a:p>
            <a:r>
              <a:rPr lang="ru-RU" dirty="0"/>
              <a:t>Разработка программного обеспечения для контроллера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2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7884368" cy="720080"/>
          </a:xfrm>
          <a:solidFill>
            <a:srgbClr val="00AEEF"/>
          </a:solidFill>
        </p:spPr>
        <p:txBody>
          <a:bodyPr/>
          <a:lstStyle/>
          <a:p>
            <a:pPr algn="ctr"/>
            <a:r>
              <a:rPr lang="ru-RU" dirty="0"/>
              <a:t>Техническая значимость </a:t>
            </a:r>
            <a:br>
              <a:rPr lang="ru-RU" dirty="0"/>
            </a:br>
            <a:r>
              <a:rPr lang="ru-RU" dirty="0"/>
              <a:t>(преимущества перед существующими аналогами)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отличии от полуавтоматических установок по приготовлению КАС моя разработка позволит оператору загрузить сухи компоненты и нажать всего одну кнопку, все остальное установка сделает сама.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83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7956376" cy="720080"/>
          </a:xfrm>
          <a:solidFill>
            <a:srgbClr val="00AEEF"/>
          </a:solidFill>
        </p:spPr>
        <p:txBody>
          <a:bodyPr/>
          <a:lstStyle/>
          <a:p>
            <a:pPr algn="ctr"/>
            <a:r>
              <a:rPr lang="ru-RU" dirty="0"/>
              <a:t>Перспектива коммерциализации результата НИОКР (Сферы применения и конкретный потребитель)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888" y="1196752"/>
            <a:ext cx="8064896" cy="4824536"/>
          </a:xfrm>
        </p:spPr>
        <p:txBody>
          <a:bodyPr/>
          <a:lstStyle/>
          <a:p>
            <a:r>
              <a:rPr lang="ru-RU" dirty="0"/>
              <a:t>Данная технология будет широко востребована среди средних и крупных хозяйств так как простота использования не только уменьшает потребность в высококвалифицированном персонале но и ускоряет процесс приготовления КАС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7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Проектирование печатной платы</a:t>
            </a:r>
          </a:p>
          <a:p>
            <a:r>
              <a:rPr lang="ru-RU" dirty="0"/>
              <a:t>Подбор компонентов для панели оператора</a:t>
            </a:r>
          </a:p>
          <a:p>
            <a:r>
              <a:rPr lang="ru-RU" dirty="0"/>
              <a:t>Написания программы для контроллеров</a:t>
            </a:r>
          </a:p>
          <a:p>
            <a:r>
              <a:rPr lang="ru-RU" dirty="0"/>
              <a:t>Сборка лабораторного образца</a:t>
            </a:r>
          </a:p>
          <a:p>
            <a:pPr marL="0" indent="0">
              <a:buNone/>
            </a:pPr>
            <a:r>
              <a:rPr lang="ru-RU" dirty="0"/>
              <a:t>Развитие проекта проведение пилотной апробации в лабораторных условиях, подача заявки на студенческий стартап.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184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6516216" cy="431800"/>
          </a:xfrm>
          <a:solidFill>
            <a:srgbClr val="00AEEF"/>
          </a:solidFill>
        </p:spPr>
        <p:txBody>
          <a:bodyPr/>
          <a:lstStyle/>
          <a:p>
            <a:r>
              <a:rPr lang="ru-RU" dirty="0"/>
              <a:t>Защита прав на интеллектуальную собственность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896" cy="4824536"/>
          </a:xfrm>
        </p:spPr>
        <p:txBody>
          <a:bodyPr/>
          <a:lstStyle/>
          <a:p>
            <a:r>
              <a:rPr lang="ru-RU" dirty="0"/>
              <a:t>По результатам проекта планируется получение патента на промышленный образец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4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5508104" cy="431800"/>
          </a:xfrm>
          <a:solidFill>
            <a:srgbClr val="00AEEF"/>
          </a:solidFill>
        </p:spPr>
        <p:txBody>
          <a:bodyPr/>
          <a:lstStyle/>
          <a:p>
            <a:r>
              <a:rPr lang="ru-RU" dirty="0"/>
              <a:t>Партнеры, заинтересованные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Заинтересованная организация ООО «</a:t>
            </a:r>
            <a:r>
              <a:rPr lang="ru-RU" dirty="0" err="1"/>
              <a:t>СибАкваТрейд</a:t>
            </a:r>
            <a:r>
              <a:rPr lang="ru-RU" dirty="0"/>
              <a:t>»</a:t>
            </a:r>
          </a:p>
          <a:p>
            <a:r>
              <a:rPr lang="ru-RU" dirty="0"/>
              <a:t>Партнеры: 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PTSansRegular"/>
              </a:rPr>
              <a:t>Омский государственный</a:t>
            </a:r>
            <a:br>
              <a:rPr lang="ru-RU" sz="3200" dirty="0"/>
            </a:br>
            <a:r>
              <a:rPr lang="ru-RU" sz="3200" b="0" i="0" dirty="0">
                <a:solidFill>
                  <a:srgbClr val="000000"/>
                </a:solidFill>
                <a:effectLst/>
                <a:latin typeface="PTSansRegular"/>
              </a:rPr>
              <a:t>аграрный университет</a:t>
            </a:r>
            <a:br>
              <a:rPr lang="ru-RU" sz="3200" dirty="0"/>
            </a:br>
            <a:r>
              <a:rPr lang="ru-RU" sz="3200" b="0" i="0" dirty="0">
                <a:solidFill>
                  <a:srgbClr val="000000"/>
                </a:solidFill>
                <a:effectLst/>
                <a:latin typeface="PTSansRegular"/>
              </a:rPr>
              <a:t>имени П.А. Столыпина</a:t>
            </a:r>
          </a:p>
          <a:p>
            <a:r>
              <a:rPr lang="ru-RU" dirty="0">
                <a:solidFill>
                  <a:srgbClr val="000000"/>
                </a:solidFill>
                <a:latin typeface="PTSansRegular"/>
              </a:rPr>
              <a:t>Планируется поиск заинтересованных лиц в апробации контроллера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20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5148064" y="2132856"/>
            <a:ext cx="3816424" cy="204482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dirty="0"/>
              <a:t>Кудряшов Александр Дмитриевич </a:t>
            </a:r>
          </a:p>
          <a:p>
            <a:pPr algn="ctr">
              <a:buFont typeface="Arial" pitchFamily="34" charset="0"/>
              <a:buNone/>
            </a:pPr>
            <a:r>
              <a:rPr lang="ru-RU" dirty="0"/>
              <a:t>Контакты: </a:t>
            </a:r>
          </a:p>
          <a:p>
            <a:pPr algn="ctr">
              <a:buFont typeface="Arial" pitchFamily="34" charset="0"/>
              <a:buNone/>
            </a:pPr>
            <a:r>
              <a:rPr lang="ru-RU" dirty="0"/>
              <a:t>8(962)0400035;</a:t>
            </a:r>
          </a:p>
          <a:p>
            <a:pPr algn="ctr">
              <a:buFont typeface="Arial" pitchFamily="34" charset="0"/>
              <a:buNone/>
            </a:pPr>
            <a:r>
              <a:rPr lang="en-US" dirty="0"/>
              <a:t>abvgdesh54@gmail.com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336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PTSansRegular</vt:lpstr>
      <vt:lpstr>Tahoma</vt:lpstr>
      <vt:lpstr>Тема Office</vt:lpstr>
      <vt:lpstr>3_Тема Office</vt:lpstr>
      <vt:lpstr>Разработка контроллера для автоматизации процесса приготовления жидких комплексных удобрений</vt:lpstr>
      <vt:lpstr>Структура презентации</vt:lpstr>
      <vt:lpstr>Актуальность идеи (проблематика)</vt:lpstr>
      <vt:lpstr>Предлагаемое решение (Конечный продукт)</vt:lpstr>
      <vt:lpstr>Обоснование научной новизны проекта</vt:lpstr>
      <vt:lpstr>Техническая значимость  (преимущества перед существующими аналогами)</vt:lpstr>
      <vt:lpstr>Перспектива коммерциализации результата НИОКР (Сферы применения и конкретный потребитель)</vt:lpstr>
      <vt:lpstr>План реализации </vt:lpstr>
      <vt:lpstr>Защита прав на интеллектуальную собственность</vt:lpstr>
      <vt:lpstr>Партнеры, заинтересованные организации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Ovchinnikov</dc:creator>
  <cp:lastModifiedBy>Sasha</cp:lastModifiedBy>
  <cp:revision>156</cp:revision>
  <dcterms:created xsi:type="dcterms:W3CDTF">2016-05-06T08:59:45Z</dcterms:created>
  <dcterms:modified xsi:type="dcterms:W3CDTF">2022-10-03T11:48:09Z</dcterms:modified>
</cp:coreProperties>
</file>