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72" r:id="rId2"/>
    <p:sldId id="271" r:id="rId3"/>
    <p:sldId id="270" r:id="rId4"/>
    <p:sldId id="256" r:id="rId5"/>
    <p:sldId id="257" r:id="rId6"/>
    <p:sldId id="258" r:id="rId7"/>
    <p:sldId id="259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A25F"/>
    <a:srgbClr val="B19BDC"/>
    <a:srgbClr val="EFB581"/>
    <a:srgbClr val="EA9D5A"/>
    <a:srgbClr val="DF8141"/>
    <a:srgbClr val="9F00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55" d="100"/>
          <a:sy n="55" d="100"/>
        </p:scale>
        <p:origin x="538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7930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8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hyperlink" Target="https://gamma.app" TargetMode="External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hyperlink" Target="https://gamma.app" TargetMode="External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s://gamma.app" TargetMode="External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hyperlink" Target="https://gamma.app" TargetMode="External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Блок-схема: узел 7"/>
          <p:cNvSpPr/>
          <p:nvPr/>
        </p:nvSpPr>
        <p:spPr>
          <a:xfrm>
            <a:off x="8271164" y="3449782"/>
            <a:ext cx="4225636" cy="3990109"/>
          </a:xfrm>
          <a:prstGeom prst="flowChartConnector">
            <a:avLst/>
          </a:prstGeom>
          <a:solidFill>
            <a:srgbClr val="EBA25F"/>
          </a:solidFill>
          <a:ln>
            <a:solidFill>
              <a:srgbClr val="EBA2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38" y="354369"/>
            <a:ext cx="1828959" cy="67671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696" y="354369"/>
            <a:ext cx="4151736" cy="65842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8031" y="488493"/>
            <a:ext cx="2054530" cy="5243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78870" y="2951018"/>
            <a:ext cx="6179129" cy="1648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370" b="1" dirty="0" err="1" smtClean="0">
                <a:latin typeface="Inter"/>
              </a:rPr>
              <a:t>MindWorld</a:t>
            </a:r>
            <a:r>
              <a:rPr lang="ru-RU" sz="3370" b="1" dirty="0" smtClean="0">
                <a:latin typeface="Inter"/>
              </a:rPr>
              <a:t>:Инновационная образовательная платформа</a:t>
            </a:r>
            <a:endParaRPr lang="ru-RU" sz="3370" b="1" dirty="0">
              <a:latin typeface="Inter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8870" y="5874327"/>
            <a:ext cx="56665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Arial Narrow" panose="020B0606020202030204" pitchFamily="34" charset="0"/>
              </a:rPr>
              <a:t>Лидер команды:</a:t>
            </a:r>
          </a:p>
          <a:p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Arial Narrow" panose="020B0606020202030204" pitchFamily="34" charset="0"/>
              </a:rPr>
              <a:t>Заводский Дмитрий</a:t>
            </a:r>
            <a:endParaRPr lang="ru-RU" sz="2800" dirty="0">
              <a:solidFill>
                <a:schemeClr val="bg2">
                  <a:lumMod val="2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Блок-схема: узел 6"/>
          <p:cNvSpPr/>
          <p:nvPr/>
        </p:nvSpPr>
        <p:spPr>
          <a:xfrm>
            <a:off x="9670473" y="-595745"/>
            <a:ext cx="6591299" cy="6470072"/>
          </a:xfrm>
          <a:prstGeom prst="flowChartConnector">
            <a:avLst/>
          </a:prstGeom>
          <a:solidFill>
            <a:srgbClr val="B19BDC"/>
          </a:solidFill>
          <a:ln>
            <a:solidFill>
              <a:srgbClr val="B19B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3378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7308" y="1012794"/>
            <a:ext cx="6605155" cy="660515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7643" y="52819"/>
            <a:ext cx="1593654" cy="1279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208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43400" y="2328231"/>
            <a:ext cx="5943600" cy="610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70" b="1" dirty="0" smtClean="0">
                <a:ea typeface="Inter"/>
              </a:rPr>
              <a:t>Что такое </a:t>
            </a:r>
            <a:r>
              <a:rPr lang="en-US" sz="3370" b="1" dirty="0" err="1" smtClean="0">
                <a:ea typeface="Inter"/>
              </a:rPr>
              <a:t>MindWorld</a:t>
            </a:r>
            <a:r>
              <a:rPr lang="en-US" sz="3370" b="1" dirty="0" smtClean="0">
                <a:ea typeface="Inter"/>
              </a:rPr>
              <a:t>?</a:t>
            </a:r>
            <a:endParaRPr lang="ru-RU" sz="3370" b="1" dirty="0" smtClean="0">
              <a:ea typeface="Inter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56509" y="3629891"/>
            <a:ext cx="109173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  <a:r>
              <a:rPr lang="ru-RU" dirty="0"/>
              <a:t>﻿</a:t>
            </a:r>
            <a:r>
              <a:rPr lang="ru-RU" dirty="0" err="1">
                <a:ea typeface="Inter"/>
              </a:rPr>
              <a:t>MindWorld</a:t>
            </a:r>
            <a:r>
              <a:rPr lang="ru-RU" dirty="0">
                <a:ea typeface="Inter"/>
              </a:rPr>
              <a:t> — это уникальная образовательная платформа, предназначенная для учителей, репетиторов, студентов и всех, кто хочет учиться и расти. Это инновационное решение, сочетающее в себе лучшее от </a:t>
            </a:r>
            <a:r>
              <a:rPr lang="ru-RU" dirty="0" err="1">
                <a:ea typeface="Inter"/>
              </a:rPr>
              <a:t>Twitch</a:t>
            </a:r>
            <a:r>
              <a:rPr lang="ru-RU" dirty="0">
                <a:ea typeface="Inter"/>
              </a:rPr>
              <a:t>, </a:t>
            </a:r>
            <a:r>
              <a:rPr lang="ru-RU" dirty="0" err="1">
                <a:ea typeface="Inter"/>
              </a:rPr>
              <a:t>YouTube</a:t>
            </a:r>
            <a:r>
              <a:rPr lang="ru-RU" dirty="0">
                <a:ea typeface="Inter"/>
              </a:rPr>
              <a:t>, HH.ru и Википедии, предоставляющее образовательное пространство всем, кто интересуется образованием.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4065"/>
            <a:ext cx="2627604" cy="9754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71" y="153485"/>
            <a:ext cx="2054530" cy="52430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0" y="73999"/>
            <a:ext cx="4151736" cy="6584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21588" y="7005926"/>
            <a:ext cx="1188823" cy="951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8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03963" y="1929143"/>
            <a:ext cx="7024254" cy="610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70" b="1" dirty="0" smtClean="0">
                <a:latin typeface="Inter"/>
              </a:rPr>
              <a:t>Наша миссия и цели</a:t>
            </a:r>
            <a:endParaRPr lang="ru-RU" sz="3370" b="1" dirty="0">
              <a:latin typeface="Inter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096" y="238823"/>
            <a:ext cx="4151736" cy="65842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645" y="238823"/>
            <a:ext cx="2054530" cy="52430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7248"/>
            <a:ext cx="2627604" cy="975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59029" y="3350303"/>
            <a:ext cx="438457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ea typeface="Inter"/>
              </a:rPr>
              <a:t>Наша цель в </a:t>
            </a:r>
            <a:r>
              <a:rPr lang="ru-RU" dirty="0" err="1" smtClean="0">
                <a:ea typeface="Inter"/>
              </a:rPr>
              <a:t>MindWorld</a:t>
            </a:r>
            <a:r>
              <a:rPr lang="ru-RU" dirty="0" smtClean="0">
                <a:ea typeface="Inter"/>
              </a:rPr>
              <a:t>-</a:t>
            </a:r>
          </a:p>
          <a:p>
            <a:r>
              <a:rPr lang="ru-RU" dirty="0" smtClean="0">
                <a:ea typeface="Inter"/>
              </a:rPr>
              <a:t>сделать </a:t>
            </a:r>
            <a:r>
              <a:rPr lang="ru-RU" dirty="0">
                <a:ea typeface="Inter"/>
              </a:rPr>
              <a:t>образование доступным, интересным и эффективным для всех. Мы считаем, что обучение должно быть делом всей жизни и что каждый должен иметь возможность расширять свои знания и навыки</a:t>
            </a:r>
            <a:r>
              <a:rPr lang="ru-RU" sz="1350" dirty="0">
                <a:ea typeface="Inter"/>
              </a:rPr>
              <a:t>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62801" y="3350303"/>
            <a:ext cx="461356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Наша миссия — создать инновационную платформу, сочетающую в себе лучшие аспекты </a:t>
            </a:r>
            <a:r>
              <a:rPr lang="ru-RU" dirty="0" err="1"/>
              <a:t>Twitch</a:t>
            </a:r>
            <a:r>
              <a:rPr lang="ru-RU" dirty="0"/>
              <a:t>, </a:t>
            </a:r>
            <a:r>
              <a:rPr lang="ru-RU" dirty="0" err="1"/>
              <a:t>YouTube</a:t>
            </a:r>
            <a:r>
              <a:rPr lang="ru-RU" dirty="0"/>
              <a:t>, HH.ru и Википедии, чтобы предоставить образовательное пространство всем, кто интересуется образованием.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6028" y="6950508"/>
            <a:ext cx="1188823" cy="951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463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4942"/>
            <a:ext cx="14630400" cy="8231624"/>
          </a:xfrm>
          <a:prstGeom prst="rect">
            <a:avLst/>
          </a:prstGeom>
          <a:solidFill>
            <a:srgbClr val="FFFFFF"/>
          </a:solidFill>
          <a:ln w="12383">
            <a:solidFill>
              <a:srgbClr val="E5E0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681407" y="787320"/>
            <a:ext cx="8340090" cy="61924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4876"/>
              </a:lnSpc>
              <a:buNone/>
            </a:pPr>
            <a:r>
              <a:rPr lang="en-US" sz="3901" b="1" kern="0" spc="-117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Ключевые особенности MindWorld</a:t>
            </a:r>
            <a:endParaRPr lang="en-US" sz="3901" dirty="0"/>
          </a:p>
        </p:txBody>
      </p:sp>
      <p:sp>
        <p:nvSpPr>
          <p:cNvPr id="5" name="Shape 3"/>
          <p:cNvSpPr/>
          <p:nvPr/>
        </p:nvSpPr>
        <p:spPr>
          <a:xfrm>
            <a:off x="2608778" y="4353639"/>
            <a:ext cx="9412724" cy="39529"/>
          </a:xfrm>
          <a:prstGeom prst="rect">
            <a:avLst/>
          </a:prstGeom>
          <a:solidFill>
            <a:srgbClr val="B5B7E3"/>
          </a:solidFill>
          <a:ln/>
        </p:spPr>
      </p:sp>
      <p:sp>
        <p:nvSpPr>
          <p:cNvPr id="6" name="Shape 4"/>
          <p:cNvSpPr/>
          <p:nvPr/>
        </p:nvSpPr>
        <p:spPr>
          <a:xfrm>
            <a:off x="3862864" y="4353639"/>
            <a:ext cx="39529" cy="693539"/>
          </a:xfrm>
          <a:prstGeom prst="rect">
            <a:avLst/>
          </a:prstGeom>
          <a:solidFill>
            <a:srgbClr val="B5B7E3"/>
          </a:solidFill>
          <a:ln/>
        </p:spPr>
      </p:sp>
      <p:sp>
        <p:nvSpPr>
          <p:cNvPr id="7" name="Shape 5"/>
          <p:cNvSpPr/>
          <p:nvPr/>
        </p:nvSpPr>
        <p:spPr>
          <a:xfrm>
            <a:off x="3659743" y="4130754"/>
            <a:ext cx="445770" cy="445770"/>
          </a:xfrm>
          <a:prstGeom prst="roundRect">
            <a:avLst>
              <a:gd name="adj" fmla="val 20004"/>
            </a:avLst>
          </a:prstGeom>
          <a:solidFill>
            <a:srgbClr val="DADBF1"/>
          </a:solidFill>
          <a:ln w="12383">
            <a:solidFill>
              <a:srgbClr val="B5B7E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15953" y="4167783"/>
            <a:ext cx="133231" cy="37159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926"/>
              </a:lnSpc>
              <a:buNone/>
            </a:pPr>
            <a:r>
              <a:rPr lang="en-US" sz="2341" b="1" kern="0" spc="-3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2341" dirty="0"/>
          </a:p>
        </p:txBody>
      </p:sp>
      <p:sp>
        <p:nvSpPr>
          <p:cNvPr id="9" name="Text 7"/>
          <p:cNvSpPr/>
          <p:nvPr/>
        </p:nvSpPr>
        <p:spPr>
          <a:xfrm>
            <a:off x="2806898" y="5245298"/>
            <a:ext cx="2151578" cy="95083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2497"/>
              </a:lnSpc>
              <a:buNone/>
            </a:pPr>
            <a:r>
              <a:rPr lang="en-US" sz="1560" kern="0" spc="-3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Ищите и выбирайте репетиторов по предметам и навыкам.</a:t>
            </a:r>
            <a:endParaRPr lang="en-US" sz="1560" dirty="0"/>
          </a:p>
        </p:txBody>
      </p:sp>
      <p:sp>
        <p:nvSpPr>
          <p:cNvPr id="10" name="Shape 8"/>
          <p:cNvSpPr/>
          <p:nvPr/>
        </p:nvSpPr>
        <p:spPr>
          <a:xfrm>
            <a:off x="5235773" y="3660100"/>
            <a:ext cx="39529" cy="693539"/>
          </a:xfrm>
          <a:prstGeom prst="rect">
            <a:avLst/>
          </a:prstGeom>
          <a:solidFill>
            <a:srgbClr val="B5B7E3"/>
          </a:solidFill>
          <a:ln/>
        </p:spPr>
      </p:sp>
      <p:sp>
        <p:nvSpPr>
          <p:cNvPr id="11" name="Shape 9"/>
          <p:cNvSpPr/>
          <p:nvPr/>
        </p:nvSpPr>
        <p:spPr>
          <a:xfrm>
            <a:off x="5032653" y="4130754"/>
            <a:ext cx="445770" cy="445770"/>
          </a:xfrm>
          <a:prstGeom prst="roundRect">
            <a:avLst>
              <a:gd name="adj" fmla="val 20004"/>
            </a:avLst>
          </a:prstGeom>
          <a:solidFill>
            <a:srgbClr val="DADBF1"/>
          </a:solidFill>
          <a:ln w="12383">
            <a:solidFill>
              <a:srgbClr val="B5B7E3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166003" y="4167783"/>
            <a:ext cx="178951" cy="37159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926"/>
              </a:lnSpc>
              <a:buNone/>
            </a:pPr>
            <a:r>
              <a:rPr lang="en-US" sz="2341" b="1" kern="0" spc="-3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2341" dirty="0"/>
          </a:p>
        </p:txBody>
      </p:sp>
      <p:sp>
        <p:nvSpPr>
          <p:cNvPr id="13" name="Text 11"/>
          <p:cNvSpPr/>
          <p:nvPr/>
        </p:nvSpPr>
        <p:spPr>
          <a:xfrm>
            <a:off x="4179808" y="2194203"/>
            <a:ext cx="2151578" cy="12677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2497"/>
              </a:lnSpc>
              <a:buNone/>
            </a:pPr>
            <a:r>
              <a:rPr lang="en-US" sz="1560" kern="0" spc="-3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Создавайте и участвуйте в онлайн-уроках, лекциях и вебинарах.</a:t>
            </a:r>
            <a:endParaRPr lang="en-US" sz="1560" dirty="0"/>
          </a:p>
        </p:txBody>
      </p:sp>
      <p:sp>
        <p:nvSpPr>
          <p:cNvPr id="14" name="Shape 12"/>
          <p:cNvSpPr/>
          <p:nvPr/>
        </p:nvSpPr>
        <p:spPr>
          <a:xfrm>
            <a:off x="6608802" y="4353639"/>
            <a:ext cx="39529" cy="693539"/>
          </a:xfrm>
          <a:prstGeom prst="rect">
            <a:avLst/>
          </a:prstGeom>
          <a:solidFill>
            <a:srgbClr val="B5B7E3"/>
          </a:solidFill>
          <a:ln/>
        </p:spPr>
      </p:sp>
      <p:sp>
        <p:nvSpPr>
          <p:cNvPr id="15" name="Shape 13"/>
          <p:cNvSpPr/>
          <p:nvPr/>
        </p:nvSpPr>
        <p:spPr>
          <a:xfrm>
            <a:off x="6405682" y="4130754"/>
            <a:ext cx="445770" cy="445770"/>
          </a:xfrm>
          <a:prstGeom prst="roundRect">
            <a:avLst>
              <a:gd name="adj" fmla="val 20004"/>
            </a:avLst>
          </a:prstGeom>
          <a:solidFill>
            <a:srgbClr val="DADBF1"/>
          </a:solidFill>
          <a:ln w="12383">
            <a:solidFill>
              <a:srgbClr val="B5B7E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31412" y="4167783"/>
            <a:ext cx="194191" cy="37159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926"/>
              </a:lnSpc>
              <a:buNone/>
            </a:pPr>
            <a:r>
              <a:rPr lang="en-US" sz="2341" b="1" kern="0" spc="-3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2341" dirty="0"/>
          </a:p>
        </p:txBody>
      </p:sp>
      <p:sp>
        <p:nvSpPr>
          <p:cNvPr id="17" name="Text 15"/>
          <p:cNvSpPr/>
          <p:nvPr/>
        </p:nvSpPr>
        <p:spPr>
          <a:xfrm>
            <a:off x="5552837" y="5245298"/>
            <a:ext cx="2151578" cy="12677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2497"/>
              </a:lnSpc>
              <a:buNone/>
            </a:pPr>
            <a:r>
              <a:rPr lang="en-US" sz="1560" kern="0" spc="-3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Обменивайтесь знаниями и опытом с преподавателями и учениками.</a:t>
            </a:r>
            <a:endParaRPr lang="en-US" sz="1560" dirty="0"/>
          </a:p>
        </p:txBody>
      </p:sp>
      <p:sp>
        <p:nvSpPr>
          <p:cNvPr id="18" name="Shape 16"/>
          <p:cNvSpPr/>
          <p:nvPr/>
        </p:nvSpPr>
        <p:spPr>
          <a:xfrm>
            <a:off x="7981712" y="3660100"/>
            <a:ext cx="39529" cy="693539"/>
          </a:xfrm>
          <a:prstGeom prst="rect">
            <a:avLst/>
          </a:prstGeom>
          <a:solidFill>
            <a:srgbClr val="B5B7E3"/>
          </a:solidFill>
          <a:ln/>
        </p:spPr>
      </p:sp>
      <p:sp>
        <p:nvSpPr>
          <p:cNvPr id="19" name="Shape 17"/>
          <p:cNvSpPr/>
          <p:nvPr/>
        </p:nvSpPr>
        <p:spPr>
          <a:xfrm>
            <a:off x="7778591" y="4130754"/>
            <a:ext cx="445770" cy="445770"/>
          </a:xfrm>
          <a:prstGeom prst="roundRect">
            <a:avLst>
              <a:gd name="adj" fmla="val 20004"/>
            </a:avLst>
          </a:prstGeom>
          <a:solidFill>
            <a:srgbClr val="DADBF1"/>
          </a:solidFill>
          <a:ln w="12383">
            <a:solidFill>
              <a:srgbClr val="B5B7E3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904321" y="4167783"/>
            <a:ext cx="194191" cy="37159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926"/>
              </a:lnSpc>
              <a:buNone/>
            </a:pPr>
            <a:r>
              <a:rPr lang="en-US" sz="2341" b="1" kern="0" spc="-3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</a:t>
            </a:r>
            <a:endParaRPr lang="en-US" sz="2341" dirty="0"/>
          </a:p>
        </p:txBody>
      </p:sp>
      <p:sp>
        <p:nvSpPr>
          <p:cNvPr id="21" name="Text 19"/>
          <p:cNvSpPr/>
          <p:nvPr/>
        </p:nvSpPr>
        <p:spPr>
          <a:xfrm>
            <a:off x="6925747" y="1560314"/>
            <a:ext cx="2151578" cy="190166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2497"/>
              </a:lnSpc>
              <a:buNone/>
            </a:pPr>
            <a:r>
              <a:rPr lang="en-US" sz="1560" kern="0" spc="-3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                                    Получите доступ к образовательным материалам и видеоконтенту из библиотеки.</a:t>
            </a:r>
            <a:endParaRPr lang="en-US" sz="1560" dirty="0"/>
          </a:p>
        </p:txBody>
      </p:sp>
      <p:sp>
        <p:nvSpPr>
          <p:cNvPr id="22" name="Shape 20"/>
          <p:cNvSpPr/>
          <p:nvPr/>
        </p:nvSpPr>
        <p:spPr>
          <a:xfrm>
            <a:off x="9354741" y="4353639"/>
            <a:ext cx="39529" cy="693539"/>
          </a:xfrm>
          <a:prstGeom prst="rect">
            <a:avLst/>
          </a:prstGeom>
          <a:solidFill>
            <a:srgbClr val="B5B7E3"/>
          </a:solidFill>
          <a:ln/>
        </p:spPr>
      </p:sp>
      <p:sp>
        <p:nvSpPr>
          <p:cNvPr id="23" name="Shape 21"/>
          <p:cNvSpPr/>
          <p:nvPr/>
        </p:nvSpPr>
        <p:spPr>
          <a:xfrm>
            <a:off x="9151620" y="4130754"/>
            <a:ext cx="445770" cy="445770"/>
          </a:xfrm>
          <a:prstGeom prst="roundRect">
            <a:avLst>
              <a:gd name="adj" fmla="val 20004"/>
            </a:avLst>
          </a:prstGeom>
          <a:solidFill>
            <a:srgbClr val="DADBF1"/>
          </a:solidFill>
          <a:ln w="12383">
            <a:solidFill>
              <a:srgbClr val="B5B7E3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9281160" y="4167783"/>
            <a:ext cx="186571" cy="37159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926"/>
              </a:lnSpc>
              <a:buNone/>
            </a:pPr>
            <a:r>
              <a:rPr lang="en-US" sz="2341" b="1" kern="0" spc="-3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</a:t>
            </a:r>
            <a:endParaRPr lang="en-US" sz="2341" dirty="0"/>
          </a:p>
        </p:txBody>
      </p:sp>
      <p:sp>
        <p:nvSpPr>
          <p:cNvPr id="25" name="Text 23"/>
          <p:cNvSpPr/>
          <p:nvPr/>
        </p:nvSpPr>
        <p:spPr>
          <a:xfrm>
            <a:off x="8298775" y="5245298"/>
            <a:ext cx="2151578" cy="190166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2497"/>
              </a:lnSpc>
              <a:buNone/>
            </a:pPr>
            <a:r>
              <a:rPr lang="en-US" sz="1560" kern="0" spc="-3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Отслеживайте прогресс и используйте аналитику обучения для повышения производительности.</a:t>
            </a:r>
            <a:endParaRPr lang="en-US" sz="1560" dirty="0"/>
          </a:p>
        </p:txBody>
      </p:sp>
      <p:sp>
        <p:nvSpPr>
          <p:cNvPr id="26" name="Shape 24"/>
          <p:cNvSpPr/>
          <p:nvPr/>
        </p:nvSpPr>
        <p:spPr>
          <a:xfrm>
            <a:off x="10727769" y="3660100"/>
            <a:ext cx="39529" cy="693539"/>
          </a:xfrm>
          <a:prstGeom prst="rect">
            <a:avLst/>
          </a:prstGeom>
          <a:solidFill>
            <a:srgbClr val="B5B7E3"/>
          </a:solidFill>
          <a:ln/>
        </p:spPr>
      </p:sp>
      <p:sp>
        <p:nvSpPr>
          <p:cNvPr id="27" name="Shape 25"/>
          <p:cNvSpPr/>
          <p:nvPr/>
        </p:nvSpPr>
        <p:spPr>
          <a:xfrm>
            <a:off x="10524649" y="4130754"/>
            <a:ext cx="445770" cy="445770"/>
          </a:xfrm>
          <a:prstGeom prst="roundRect">
            <a:avLst>
              <a:gd name="adj" fmla="val 20004"/>
            </a:avLst>
          </a:prstGeom>
          <a:solidFill>
            <a:srgbClr val="DADBF1"/>
          </a:solidFill>
          <a:ln w="12383">
            <a:solidFill>
              <a:srgbClr val="B5B7E3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0650379" y="4167783"/>
            <a:ext cx="194191" cy="37159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926"/>
              </a:lnSpc>
              <a:buNone/>
            </a:pPr>
            <a:r>
              <a:rPr lang="en-US" sz="2341" b="1" kern="0" spc="-3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</a:t>
            </a:r>
            <a:endParaRPr lang="en-US" sz="2341" dirty="0"/>
          </a:p>
        </p:txBody>
      </p:sp>
      <p:sp>
        <p:nvSpPr>
          <p:cNvPr id="29" name="Text 27"/>
          <p:cNvSpPr/>
          <p:nvPr/>
        </p:nvSpPr>
        <p:spPr>
          <a:xfrm>
            <a:off x="9671685" y="1560314"/>
            <a:ext cx="2151698" cy="190166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2497"/>
              </a:lnSpc>
              <a:buNone/>
            </a:pPr>
            <a:r>
              <a:rPr lang="en-US" sz="1560" kern="0" spc="-3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Общайтесь с коллегами и наставниками для получения рекомендаций и поддержки.</a:t>
            </a:r>
            <a:endParaRPr lang="en-US" sz="1560" dirty="0"/>
          </a:p>
        </p:txBody>
      </p:sp>
      <p:sp>
        <p:nvSpPr>
          <p:cNvPr id="30" name="Text 28"/>
          <p:cNvSpPr/>
          <p:nvPr/>
        </p:nvSpPr>
        <p:spPr>
          <a:xfrm>
            <a:off x="2608778" y="7369850"/>
            <a:ext cx="9412724" cy="31694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497"/>
              </a:lnSpc>
              <a:buNone/>
            </a:pPr>
            <a:endParaRPr lang="en-US" sz="1560" dirty="0"/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8664" y="48665"/>
            <a:ext cx="4151736" cy="658425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35" y="115726"/>
            <a:ext cx="2054530" cy="524301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826" y="749119"/>
            <a:ext cx="2627604" cy="97544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4715" y="7052793"/>
            <a:ext cx="1188823" cy="9510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0597">
            <a:solidFill>
              <a:srgbClr val="E5E0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362087" y="910234"/>
            <a:ext cx="6783467" cy="53411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4206"/>
              </a:lnSpc>
              <a:buNone/>
            </a:pPr>
            <a:r>
              <a:rPr lang="en-US" sz="3365" b="1" kern="0" spc="-10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Ищите и выбирайте репетиторов</a:t>
            </a:r>
            <a:endParaRPr lang="en-US" sz="3365" dirty="0"/>
          </a:p>
        </p:txBody>
      </p:sp>
      <p:sp>
        <p:nvSpPr>
          <p:cNvPr id="5" name="Text 3"/>
          <p:cNvSpPr/>
          <p:nvPr/>
        </p:nvSpPr>
        <p:spPr>
          <a:xfrm>
            <a:off x="3255764" y="1346002"/>
            <a:ext cx="8118753" cy="27348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153"/>
              </a:lnSpc>
              <a:buNone/>
            </a:pPr>
            <a:endParaRPr lang="en-US" sz="1346" dirty="0"/>
          </a:p>
        </p:txBody>
      </p:sp>
      <p:sp>
        <p:nvSpPr>
          <p:cNvPr id="6" name="Shape 4"/>
          <p:cNvSpPr/>
          <p:nvPr/>
        </p:nvSpPr>
        <p:spPr>
          <a:xfrm>
            <a:off x="3255764" y="1972032"/>
            <a:ext cx="384572" cy="384572"/>
          </a:xfrm>
          <a:prstGeom prst="roundRect">
            <a:avLst>
              <a:gd name="adj" fmla="val 20000"/>
            </a:avLst>
          </a:prstGeom>
          <a:solidFill>
            <a:srgbClr val="DADBF1"/>
          </a:solidFill>
          <a:ln w="10597">
            <a:solidFill>
              <a:srgbClr val="B5B7E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388757" y="2004060"/>
            <a:ext cx="118586" cy="32039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523"/>
              </a:lnSpc>
              <a:buNone/>
            </a:pPr>
            <a:r>
              <a:rPr lang="en-US" sz="2019" b="1" kern="0" spc="-2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2019" dirty="0"/>
          </a:p>
        </p:txBody>
      </p:sp>
      <p:sp>
        <p:nvSpPr>
          <p:cNvPr id="8" name="Text 6"/>
          <p:cNvSpPr/>
          <p:nvPr/>
        </p:nvSpPr>
        <p:spPr>
          <a:xfrm>
            <a:off x="3811191" y="2004060"/>
            <a:ext cx="4790599" cy="32039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23"/>
              </a:lnSpc>
              <a:buNone/>
            </a:pPr>
            <a:r>
              <a:rPr lang="en-US" sz="2019" b="1" kern="0" spc="-6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Найдите подходящего вам репетитора</a:t>
            </a:r>
            <a:endParaRPr lang="en-US" sz="2019" dirty="0"/>
          </a:p>
        </p:txBody>
      </p:sp>
      <p:sp>
        <p:nvSpPr>
          <p:cNvPr id="9" name="Text 7"/>
          <p:cNvSpPr/>
          <p:nvPr/>
        </p:nvSpPr>
        <p:spPr>
          <a:xfrm>
            <a:off x="3811191" y="2495312"/>
            <a:ext cx="7563326" cy="136743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153"/>
              </a:lnSpc>
              <a:buNone/>
            </a:pPr>
            <a:r>
              <a:rPr lang="en-US" sz="1346" kern="0" spc="-2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MindWorld предлагает широкий выбор репетиторов с опытом работы по различным предметам и навыкам. Наша поисковая система позволяет вам фильтровать репетиторов на основе ваших конкретных потребностей и предпочтений. Вы можете просматривать профили репетиторов, читать отзывы других студентов и выбирать того, который лучше всего соответствует вашему стилю обучения.</a:t>
            </a:r>
            <a:endParaRPr lang="en-US" sz="1346" dirty="0"/>
          </a:p>
        </p:txBody>
      </p:sp>
      <p:sp>
        <p:nvSpPr>
          <p:cNvPr id="10" name="Shape 8"/>
          <p:cNvSpPr/>
          <p:nvPr/>
        </p:nvSpPr>
        <p:spPr>
          <a:xfrm>
            <a:off x="3255764" y="4193858"/>
            <a:ext cx="384572" cy="384572"/>
          </a:xfrm>
          <a:prstGeom prst="roundRect">
            <a:avLst>
              <a:gd name="adj" fmla="val 20000"/>
            </a:avLst>
          </a:prstGeom>
          <a:solidFill>
            <a:srgbClr val="DADBF1"/>
          </a:solidFill>
          <a:ln w="10597">
            <a:solidFill>
              <a:srgbClr val="B5B7E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369707" y="4225885"/>
            <a:ext cx="156686" cy="32039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523"/>
              </a:lnSpc>
              <a:buNone/>
            </a:pPr>
            <a:r>
              <a:rPr lang="en-US" sz="2019" b="1" kern="0" spc="-2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2019" dirty="0"/>
          </a:p>
        </p:txBody>
      </p:sp>
      <p:sp>
        <p:nvSpPr>
          <p:cNvPr id="12" name="Text 10"/>
          <p:cNvSpPr/>
          <p:nvPr/>
        </p:nvSpPr>
        <p:spPr>
          <a:xfrm>
            <a:off x="3811191" y="4225885"/>
            <a:ext cx="6077783" cy="32039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23"/>
              </a:lnSpc>
              <a:buNone/>
            </a:pPr>
            <a:r>
              <a:rPr lang="en-US" sz="2019" b="1" kern="0" spc="-6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Проверенные и квалифицированные репетиторы</a:t>
            </a:r>
            <a:endParaRPr lang="en-US" sz="2019" dirty="0"/>
          </a:p>
        </p:txBody>
      </p:sp>
      <p:sp>
        <p:nvSpPr>
          <p:cNvPr id="13" name="Text 11"/>
          <p:cNvSpPr/>
          <p:nvPr/>
        </p:nvSpPr>
        <p:spPr>
          <a:xfrm>
            <a:off x="3811191" y="4717137"/>
            <a:ext cx="7563326" cy="8204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153"/>
              </a:lnSpc>
              <a:buNone/>
            </a:pPr>
            <a:r>
              <a:rPr lang="en-US" sz="1346" kern="0" spc="-2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Все преподаватели MindWorld проверены и прошли строгий отбор, чтобы гарантировать их квалификацию и опыт. Вы можете быть уверены, что учитесь у лучших и наиболее квалифицированных преподавателей в своей области обучения.</a:t>
            </a:r>
            <a:endParaRPr lang="en-US" sz="1346" dirty="0"/>
          </a:p>
        </p:txBody>
      </p:sp>
      <p:sp>
        <p:nvSpPr>
          <p:cNvPr id="14" name="Shape 12"/>
          <p:cNvSpPr/>
          <p:nvPr/>
        </p:nvSpPr>
        <p:spPr>
          <a:xfrm>
            <a:off x="3255764" y="5868710"/>
            <a:ext cx="384572" cy="384572"/>
          </a:xfrm>
          <a:prstGeom prst="roundRect">
            <a:avLst>
              <a:gd name="adj" fmla="val 20000"/>
            </a:avLst>
          </a:prstGeom>
          <a:solidFill>
            <a:srgbClr val="DADBF1"/>
          </a:solidFill>
          <a:ln w="10597">
            <a:solidFill>
              <a:srgbClr val="B5B7E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362087" y="5900738"/>
            <a:ext cx="171926" cy="32039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523"/>
              </a:lnSpc>
              <a:buNone/>
            </a:pPr>
            <a:r>
              <a:rPr lang="en-US" sz="2019" b="1" kern="0" spc="-2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2019" dirty="0"/>
          </a:p>
        </p:txBody>
      </p:sp>
      <p:sp>
        <p:nvSpPr>
          <p:cNvPr id="16" name="Text 14"/>
          <p:cNvSpPr/>
          <p:nvPr/>
        </p:nvSpPr>
        <p:spPr>
          <a:xfrm>
            <a:off x="3811191" y="5900738"/>
            <a:ext cx="2718911" cy="32039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23"/>
              </a:lnSpc>
              <a:buNone/>
            </a:pPr>
            <a:r>
              <a:rPr lang="en-US" sz="2019" b="1" kern="0" spc="-6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Гибкий график и цены</a:t>
            </a:r>
            <a:endParaRPr lang="en-US" sz="2019" dirty="0"/>
          </a:p>
        </p:txBody>
      </p:sp>
      <p:sp>
        <p:nvSpPr>
          <p:cNvPr id="17" name="Text 15"/>
          <p:cNvSpPr/>
          <p:nvPr/>
        </p:nvSpPr>
        <p:spPr>
          <a:xfrm>
            <a:off x="3811191" y="6391989"/>
            <a:ext cx="7563326" cy="136743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153"/>
              </a:lnSpc>
              <a:buNone/>
            </a:pPr>
            <a:r>
              <a:rPr lang="en-US" sz="1346" kern="0" spc="-2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MindWorld предлагает гибкие возможности планирования, подходящие для вашего напряженного образа жизни. Вы можете проводить индивидуальные занятия с преподавателем или присоединиться к групповому уроку или вебинару. Наши репетиторы также предлагают конкурентоспособные цены, поэтому вы можете получить лучшее соотношение цены и качества.</a:t>
            </a:r>
            <a:endParaRPr lang="en-US" sz="1346" dirty="0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5554" y="110843"/>
            <a:ext cx="4151736" cy="658425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17" y="177904"/>
            <a:ext cx="2054530" cy="524301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1337"/>
            <a:ext cx="2627604" cy="97544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8303" y="7105235"/>
            <a:ext cx="1188823" cy="9510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3811">
            <a:solidFill>
              <a:srgbClr val="E5E0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005938" y="1134963"/>
            <a:ext cx="7000518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kern="0" spc="-13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Онлайн-уроки и вебинары</a:t>
            </a:r>
            <a:endParaRPr lang="en-US" sz="4374" dirty="0"/>
          </a:p>
        </p:txBody>
      </p:sp>
      <p:sp>
        <p:nvSpPr>
          <p:cNvPr id="5" name="Text 3"/>
          <p:cNvSpPr/>
          <p:nvPr/>
        </p:nvSpPr>
        <p:spPr>
          <a:xfrm>
            <a:off x="2037993" y="1774269"/>
            <a:ext cx="10554414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endParaRPr lang="en-US" sz="1750" dirty="0"/>
          </a:p>
        </p:txBody>
      </p:sp>
      <p:sp>
        <p:nvSpPr>
          <p:cNvPr id="6" name="Shape 4"/>
          <p:cNvSpPr/>
          <p:nvPr/>
        </p:nvSpPr>
        <p:spPr>
          <a:xfrm>
            <a:off x="2037993" y="2587823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DADBF1"/>
          </a:solidFill>
          <a:ln w="13811">
            <a:solidFill>
              <a:srgbClr val="B5B7E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206347" y="2629495"/>
            <a:ext cx="163235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2624" dirty="0"/>
          </a:p>
        </p:txBody>
      </p:sp>
      <p:sp>
        <p:nvSpPr>
          <p:cNvPr id="8" name="Text 6"/>
          <p:cNvSpPr/>
          <p:nvPr/>
        </p:nvSpPr>
        <p:spPr>
          <a:xfrm>
            <a:off x="2760107" y="2629495"/>
            <a:ext cx="2647950" cy="8329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en-US" sz="2624" b="1" kern="0" spc="-7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Учитесь где угодно</a:t>
            </a:r>
            <a:endParaRPr lang="en-US" sz="2624" dirty="0"/>
          </a:p>
        </p:txBody>
      </p:sp>
      <p:sp>
        <p:nvSpPr>
          <p:cNvPr id="9" name="Text 7"/>
          <p:cNvSpPr/>
          <p:nvPr/>
        </p:nvSpPr>
        <p:spPr>
          <a:xfrm>
            <a:off x="2760107" y="3684627"/>
            <a:ext cx="2647950" cy="390941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MindWorld предлагает онлайн-уроки и вебинары, доступ к которым можно получить из любого места, где есть подключение к Интернету. Больше никаких проблем с поездками на работу или планированием.</a:t>
            </a:r>
            <a:endParaRPr lang="en-US" sz="1750" dirty="0"/>
          </a:p>
        </p:txBody>
      </p:sp>
      <p:sp>
        <p:nvSpPr>
          <p:cNvPr id="10" name="Shape 8"/>
          <p:cNvSpPr/>
          <p:nvPr/>
        </p:nvSpPr>
        <p:spPr>
          <a:xfrm>
            <a:off x="5630228" y="2587823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DADBF1"/>
          </a:solidFill>
          <a:ln w="13811">
            <a:solidFill>
              <a:srgbClr val="B5B7E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779532" y="2629495"/>
            <a:ext cx="201335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2624" dirty="0"/>
          </a:p>
        </p:txBody>
      </p:sp>
      <p:sp>
        <p:nvSpPr>
          <p:cNvPr id="12" name="Text 10"/>
          <p:cNvSpPr/>
          <p:nvPr/>
        </p:nvSpPr>
        <p:spPr>
          <a:xfrm>
            <a:off x="6352342" y="2629495"/>
            <a:ext cx="2647950" cy="8329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en-US" sz="2624" b="1" kern="0" spc="-7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Интерактивное обучение</a:t>
            </a:r>
            <a:endParaRPr lang="en-US" sz="2624" dirty="0"/>
          </a:p>
        </p:txBody>
      </p:sp>
      <p:sp>
        <p:nvSpPr>
          <p:cNvPr id="13" name="Text 11"/>
          <p:cNvSpPr/>
          <p:nvPr/>
        </p:nvSpPr>
        <p:spPr>
          <a:xfrm>
            <a:off x="6352342" y="3684627"/>
            <a:ext cx="2647950" cy="28432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Наш виртуальный класс обеспечивает интерактивное обучение с помощью таких инструментов, как виртуальная доска, чат и совместное использование экрана.</a:t>
            </a:r>
            <a:endParaRPr lang="en-US" sz="1750" dirty="0"/>
          </a:p>
        </p:txBody>
      </p:sp>
      <p:sp>
        <p:nvSpPr>
          <p:cNvPr id="14" name="Shape 12"/>
          <p:cNvSpPr/>
          <p:nvPr/>
        </p:nvSpPr>
        <p:spPr>
          <a:xfrm>
            <a:off x="9222462" y="2587823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DADBF1"/>
          </a:solidFill>
          <a:ln w="13811">
            <a:solidFill>
              <a:srgbClr val="B5B7E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367957" y="2629495"/>
            <a:ext cx="208955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2624" dirty="0"/>
          </a:p>
        </p:txBody>
      </p:sp>
      <p:sp>
        <p:nvSpPr>
          <p:cNvPr id="16" name="Text 14"/>
          <p:cNvSpPr/>
          <p:nvPr/>
        </p:nvSpPr>
        <p:spPr>
          <a:xfrm>
            <a:off x="9944576" y="2629495"/>
            <a:ext cx="2647950" cy="8329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en-US" sz="2624" b="1" kern="0" spc="-7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Опытные преподаватели</a:t>
            </a:r>
            <a:endParaRPr lang="en-US" sz="2624" dirty="0"/>
          </a:p>
        </p:txBody>
      </p:sp>
      <p:sp>
        <p:nvSpPr>
          <p:cNvPr id="17" name="Text 15"/>
          <p:cNvSpPr/>
          <p:nvPr/>
        </p:nvSpPr>
        <p:spPr>
          <a:xfrm>
            <a:off x="9944576" y="3684627"/>
            <a:ext cx="2647950" cy="21324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Наша платформа предлагает доступ к широкому кругу преподавателей-экспертов со всего мира. Учитесь у лучших.</a:t>
            </a:r>
            <a:endParaRPr lang="en-US" sz="1750" dirty="0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17" y="219313"/>
            <a:ext cx="2054530" cy="524301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2927"/>
            <a:ext cx="2627604" cy="97544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3950" y="110702"/>
            <a:ext cx="4151736" cy="658425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7006" y="7118515"/>
            <a:ext cx="1188823" cy="9510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30314"/>
          </a:xfrm>
          <a:prstGeom prst="rect">
            <a:avLst/>
          </a:prstGeom>
          <a:solidFill>
            <a:srgbClr val="FFFFFF"/>
          </a:solidFill>
          <a:ln w="11430">
            <a:solidFill>
              <a:srgbClr val="E5E0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967871" y="503277"/>
            <a:ext cx="3660934" cy="57209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4504"/>
              </a:lnSpc>
              <a:buNone/>
            </a:pPr>
            <a:endParaRPr lang="en-US" sz="3603" dirty="0"/>
          </a:p>
        </p:txBody>
      </p:sp>
      <p:sp>
        <p:nvSpPr>
          <p:cNvPr id="5" name="Shape 3"/>
          <p:cNvSpPr/>
          <p:nvPr/>
        </p:nvSpPr>
        <p:spPr>
          <a:xfrm>
            <a:off x="981387" y="2326335"/>
            <a:ext cx="3747634" cy="4559374"/>
          </a:xfrm>
          <a:prstGeom prst="roundRect">
            <a:avLst>
              <a:gd name="adj" fmla="val 2967"/>
            </a:avLst>
          </a:prstGeom>
          <a:solidFill>
            <a:srgbClr val="DADBF1"/>
          </a:solidFill>
          <a:ln w="11430">
            <a:solidFill>
              <a:srgbClr val="B5B7E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46358" y="2707550"/>
            <a:ext cx="3832827" cy="686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02"/>
              </a:lnSpc>
              <a:buNone/>
            </a:pPr>
            <a:r>
              <a:rPr lang="en-US" sz="2162" b="1" kern="0" spc="-6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Обмен знаниями и опытом</a:t>
            </a:r>
            <a:endParaRPr lang="en-US" sz="2162" b="1" dirty="0"/>
          </a:p>
        </p:txBody>
      </p:sp>
      <p:sp>
        <p:nvSpPr>
          <p:cNvPr id="7" name="Text 5"/>
          <p:cNvSpPr/>
          <p:nvPr/>
        </p:nvSpPr>
        <p:spPr>
          <a:xfrm>
            <a:off x="1016218" y="3335416"/>
            <a:ext cx="3734677" cy="31752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306"/>
              </a:lnSpc>
              <a:buNone/>
            </a:pPr>
            <a:r>
              <a:rPr lang="en-US" sz="1441" kern="0" spc="-2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 MindWorld мы считаем, что обучение — это совместный процесс. Именно поэтому мы создали платформу, на которой студенты и преподаватели могут обмениваться знаниями и опытом друг с другом. Наше сообщество состоит из страстных учеников и преподавателей, которые стремятся помогать друг другу расти и добиваться успеха.</a:t>
            </a:r>
            <a:endParaRPr lang="en-US" sz="1441" dirty="0"/>
          </a:p>
        </p:txBody>
      </p:sp>
      <p:sp>
        <p:nvSpPr>
          <p:cNvPr id="8" name="Shape 6"/>
          <p:cNvSpPr/>
          <p:nvPr/>
        </p:nvSpPr>
        <p:spPr>
          <a:xfrm>
            <a:off x="5366119" y="2326335"/>
            <a:ext cx="3900714" cy="4559374"/>
          </a:xfrm>
          <a:prstGeom prst="roundRect">
            <a:avLst>
              <a:gd name="adj" fmla="val 2967"/>
            </a:avLst>
          </a:prstGeom>
          <a:solidFill>
            <a:srgbClr val="DADBF1"/>
          </a:solidFill>
          <a:ln w="11430">
            <a:solidFill>
              <a:srgbClr val="B5B7E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795670" y="2624483"/>
            <a:ext cx="3757425" cy="9361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02"/>
              </a:lnSpc>
              <a:buNone/>
            </a:pPr>
            <a:r>
              <a:rPr lang="en-US" sz="2162" b="1" kern="0" spc="-6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Обмен с коллегами и наставниками</a:t>
            </a:r>
            <a:endParaRPr lang="en-US" sz="2162" dirty="0"/>
          </a:p>
        </p:txBody>
      </p:sp>
      <p:sp>
        <p:nvSpPr>
          <p:cNvPr id="10" name="Text 8"/>
          <p:cNvSpPr/>
          <p:nvPr/>
        </p:nvSpPr>
        <p:spPr>
          <a:xfrm>
            <a:off x="5585128" y="3441172"/>
            <a:ext cx="3725453" cy="43916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306"/>
              </a:lnSpc>
              <a:buNone/>
            </a:pPr>
            <a:r>
              <a:rPr lang="en-US" sz="1441" kern="0" spc="-2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MindWorld предоставляет студентам и преподавателям место для общения со сверстниками и наставниками. Ищете ли вы отзывы о проекте, совет по определенной теме или просто хотите поделиться своим опытом, наша платформа позволяет легко связаться с другими людьми, которые разделяют ваши интересы и цели.</a:t>
            </a:r>
            <a:endParaRPr lang="en-US" sz="1441" dirty="0"/>
          </a:p>
        </p:txBody>
      </p:sp>
      <p:sp>
        <p:nvSpPr>
          <p:cNvPr id="11" name="Shape 9"/>
          <p:cNvSpPr/>
          <p:nvPr/>
        </p:nvSpPr>
        <p:spPr>
          <a:xfrm>
            <a:off x="9942389" y="2326335"/>
            <a:ext cx="3974186" cy="4559374"/>
          </a:xfrm>
          <a:prstGeom prst="roundRect">
            <a:avLst>
              <a:gd name="adj" fmla="val 2967"/>
            </a:avLst>
          </a:prstGeom>
          <a:solidFill>
            <a:srgbClr val="DADBF1"/>
          </a:solidFill>
          <a:ln w="11430">
            <a:solidFill>
              <a:srgbClr val="B5B7E3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118230" y="2577843"/>
            <a:ext cx="4626217" cy="102941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02"/>
              </a:lnSpc>
              <a:buNone/>
            </a:pPr>
            <a:r>
              <a:rPr lang="en-US" sz="2162" b="1" kern="0" spc="-6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Доступ к образовательным материалам</a:t>
            </a:r>
            <a:endParaRPr lang="en-US" sz="2162" dirty="0"/>
          </a:p>
        </p:txBody>
      </p:sp>
      <p:sp>
        <p:nvSpPr>
          <p:cNvPr id="13" name="Text 11"/>
          <p:cNvSpPr/>
          <p:nvPr/>
        </p:nvSpPr>
        <p:spPr>
          <a:xfrm>
            <a:off x="10161979" y="3455026"/>
            <a:ext cx="3617023" cy="35738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306"/>
              </a:lnSpc>
              <a:buNone/>
            </a:pPr>
            <a:r>
              <a:rPr lang="en-US" sz="1441" kern="0" spc="-2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Помимо общения с другими людьми, MindWorld также предоставляет доступ к широкому спектру образовательных материалов. Наша библиотека включает ресурсы по самым разным предметам: от истории и литературы до науки и техники. Вы также можете найти видео, подкасты и другой мультимедийный контент, который улучшит качество обучения.</a:t>
            </a:r>
            <a:endParaRPr lang="en-US" sz="1441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5470" y="175530"/>
            <a:ext cx="4151736" cy="65842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4" y="175530"/>
            <a:ext cx="2054530" cy="524301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1" y="933672"/>
            <a:ext cx="2627604" cy="97544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4590" y="7010561"/>
            <a:ext cx="1188823" cy="9510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3811">
            <a:solidFill>
              <a:srgbClr val="E5E0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037993" y="2668191"/>
            <a:ext cx="10554414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Доступ к образовательным материалам MindWorld предоставляет своим пользователям доступ к обширной библиотеке образовательных материалов и видеоконтента. Независимо от того, являетесь ли вы студентом, учителем или просто человеком, который любит учиться, в MindWorld каждый найдет что-то для себя. Наша библиотека постоянно пополняется новым и актуальным контентом, благодаря чему наши пользователи всегда будут в курсе самой последней информации.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2037993" y="4695111"/>
            <a:ext cx="10554414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Доступ к обширной библиотеке образовательных материалов и видеоконтента. Постоянно обновляется новым и актуальным контентом. Материалы и контент доступны для всех предметов и уровней навыков.</a:t>
            </a:r>
            <a:endParaRPr lang="en-US" sz="175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1659" y="0"/>
            <a:ext cx="4151736" cy="65842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16" y="199907"/>
            <a:ext cx="2054530" cy="52430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6075"/>
            <a:ext cx="2627604" cy="9754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4572" y="6964362"/>
            <a:ext cx="1188823" cy="9510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3811">
            <a:solidFill>
              <a:srgbClr val="E5E0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037993" y="1598890"/>
            <a:ext cx="10554414" cy="13887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kern="0" spc="-13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Отслеживание прогресса и аналитика </a:t>
            </a:r>
            <a:r>
              <a:rPr lang="en-US" sz="4374" b="1" kern="0" spc="-131" dirty="0" err="1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обучения</a:t>
            </a:r>
            <a:r>
              <a:rPr lang="en-US" sz="4374" b="1" kern="0" spc="-13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ru-RU" sz="4374" b="1" kern="0" spc="-131" dirty="0" smtClean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 </a:t>
            </a:r>
            <a:r>
              <a:rPr lang="en-US" sz="4374" b="1" kern="0" spc="-131" dirty="0" err="1" smtClean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MindWorld</a:t>
            </a:r>
            <a:r>
              <a:rPr lang="en-US" sz="4374" b="1" kern="0" spc="-131" dirty="0" smtClean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endParaRPr lang="en-US" sz="4374" dirty="0"/>
          </a:p>
        </p:txBody>
      </p:sp>
      <p:sp>
        <p:nvSpPr>
          <p:cNvPr id="5" name="Text 3"/>
          <p:cNvSpPr/>
          <p:nvPr/>
        </p:nvSpPr>
        <p:spPr>
          <a:xfrm>
            <a:off x="2037993" y="3431977"/>
            <a:ext cx="10554414" cy="319861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Мы считаем, что </a:t>
            </a:r>
            <a:r>
              <a:rPr lang="en-US" sz="1750" kern="0" spc="-35" dirty="0">
                <a:solidFill>
                  <a:srgbClr val="272525"/>
                </a:solidFill>
                <a:highlight>
                  <a:srgbClr val="D8AFF8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отслеживание прогресса и анализ результатов обучения необходимы для эффективного образования.</a:t>
            </a:r>
            <a:r>
              <a:rPr lang="en-US" sz="175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Наша платформа предоставляет учителям и учащимся инструменты для отслеживания их прогресса и определения областей для улучшения. Учащиеся могут просматривать свои оценки, результаты тестов и другие показатели успеваемости в режиме реального времени, а учителя могут использовать эти данные, чтобы адаптировать свои уроки и предоставлять персонализированную обратную связь. Кроме того, </a:t>
            </a:r>
            <a:r>
              <a:rPr lang="en-US" sz="1750" kern="0" spc="-35" dirty="0">
                <a:solidFill>
                  <a:srgbClr val="272525"/>
                </a:solidFill>
                <a:highlight>
                  <a:srgbClr val="D8AFF8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функция анализа обучения MindWorld позволяет пользователям отслеживать процесс обучения с течением времени, выявляя закономерности и тенденции в их прогрессе</a:t>
            </a:r>
            <a:r>
              <a:rPr lang="en-US" sz="175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 Это помогает пользователям ставить реалистичные цели, сохранять мотивацию и в конечном итоге полностью реализовать свой потенциал.</a:t>
            </a:r>
            <a:endParaRPr lang="en-US" sz="175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63" y="175500"/>
            <a:ext cx="2054530" cy="52430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5300"/>
            <a:ext cx="2627604" cy="9754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7805" y="0"/>
            <a:ext cx="4151736" cy="65842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7591" y="7102907"/>
            <a:ext cx="1188823" cy="9510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3811">
            <a:solidFill>
              <a:srgbClr val="E5E0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037993" y="1840514"/>
            <a:ext cx="10192941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kern="0" spc="-13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Общение с коллегами и наставниками</a:t>
            </a:r>
            <a:endParaRPr lang="en-US" sz="4374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4307" y="3289874"/>
            <a:ext cx="592455" cy="59245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2037993" y="4076045"/>
            <a:ext cx="2709982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en-US" sz="2624" b="1" kern="0" spc="-79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Сотрудничество</a:t>
            </a:r>
            <a:endParaRPr lang="en-US" sz="2624" dirty="0"/>
          </a:p>
        </p:txBody>
      </p:sp>
      <p:sp>
        <p:nvSpPr>
          <p:cNvPr id="7" name="Text 4"/>
          <p:cNvSpPr/>
          <p:nvPr/>
        </p:nvSpPr>
        <p:spPr>
          <a:xfrm>
            <a:off x="2037993" y="5044467"/>
            <a:ext cx="3157538" cy="21324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MindWorld предоставляет учащимся-единомышленникам платформу для общения и совместной работы над проектами и заданиями.</a:t>
            </a:r>
            <a:endParaRPr lang="en-US" sz="175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7869" y="3289874"/>
            <a:ext cx="555427" cy="555427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705772" y="4076045"/>
            <a:ext cx="2679502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en-US" sz="2624" b="1" kern="0" spc="-79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Наставничество</a:t>
            </a:r>
            <a:endParaRPr lang="en-US" sz="2624" b="1" dirty="0"/>
          </a:p>
        </p:txBody>
      </p:sp>
      <p:sp>
        <p:nvSpPr>
          <p:cNvPr id="10" name="Text 6"/>
          <p:cNvSpPr/>
          <p:nvPr/>
        </p:nvSpPr>
        <p:spPr>
          <a:xfrm>
            <a:off x="5745123" y="5014020"/>
            <a:ext cx="3156347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Получите персональные рекомендации и поддержку от опытных наставников, которые помогут вам достичь ваших целей обучения.</a:t>
            </a:r>
            <a:endParaRPr lang="en-US" sz="175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21576" y="3248101"/>
            <a:ext cx="543044" cy="543044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9451062" y="3982402"/>
            <a:ext cx="3156347" cy="8329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en-US" sz="2624" b="1" kern="0" spc="-79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Одноранговое обучение</a:t>
            </a:r>
            <a:endParaRPr lang="en-US" sz="2624" dirty="0"/>
          </a:p>
        </p:txBody>
      </p:sp>
      <p:sp>
        <p:nvSpPr>
          <p:cNvPr id="13" name="Text 8"/>
          <p:cNvSpPr/>
          <p:nvPr/>
        </p:nvSpPr>
        <p:spPr>
          <a:xfrm>
            <a:off x="9451062" y="5018247"/>
            <a:ext cx="3156347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Учитесь у своих коллег и делитесь своими знаниями и опытом, чтобы создать динамичную и увлекательную среду обучения</a:t>
            </a:r>
            <a:endParaRPr lang="en-US" sz="1750" dirty="0"/>
          </a:p>
        </p:txBody>
      </p:sp>
      <p:sp>
        <p:nvSpPr>
          <p:cNvPr id="14" name="Text 9"/>
          <p:cNvSpPr/>
          <p:nvPr/>
        </p:nvSpPr>
        <p:spPr>
          <a:xfrm>
            <a:off x="2037993" y="6613327"/>
            <a:ext cx="10554414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endParaRPr lang="en-US" sz="1750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1576" y="121688"/>
            <a:ext cx="4151736" cy="65842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99" y="171474"/>
            <a:ext cx="2054530" cy="524301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6066"/>
            <a:ext cx="2627604" cy="9754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4489" y="6958105"/>
            <a:ext cx="1188823" cy="9510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3811">
            <a:solidFill>
              <a:srgbClr val="E5E0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037993" y="1873925"/>
            <a:ext cx="444388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kern="0" spc="-13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Учителям</a:t>
            </a:r>
            <a:endParaRPr lang="en-US" sz="4374" b="1" dirty="0"/>
          </a:p>
        </p:txBody>
      </p:sp>
      <p:sp>
        <p:nvSpPr>
          <p:cNvPr id="5" name="Text 3"/>
          <p:cNvSpPr/>
          <p:nvPr/>
        </p:nvSpPr>
        <p:spPr>
          <a:xfrm>
            <a:off x="2037993" y="3012638"/>
            <a:ext cx="10554414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72525"/>
                </a:solidFill>
                <a:highlight>
                  <a:srgbClr val="D8AFF8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MindWorld </a:t>
            </a:r>
            <a:r>
              <a:rPr lang="en-US" sz="175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— это не только платформа для обучения, но и возможность для учителей найти работу и привлечь студентов. Благодаря нашему удобному интерфейсу преподаватели могут создавать свои профили и демонстрировать свои знания, опыт и стиль преподавания. Они также могут общаться с потенциальными студентами и рекламировать себя с помощью следующих функций: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2037993" y="4684157"/>
            <a:ext cx="10554414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База данных репетиторов с возможностью поиска и подробными профилями и рейтингами. Возможность создавать и проводить онлайн-уроки, вебинары и курсы. Доступ к сообществу коллег и наставников для обмена знаниями и опытом.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2037993" y="6000274"/>
            <a:ext cx="10554414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endParaRPr lang="en-US" sz="175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0823" y="169551"/>
            <a:ext cx="4151736" cy="65842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080" y="188583"/>
            <a:ext cx="2054530" cy="52430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5252"/>
            <a:ext cx="2627604" cy="9754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3736" y="7005925"/>
            <a:ext cx="1188823" cy="9510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0835">
            <a:solidFill>
              <a:srgbClr val="E5E0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383227" y="838103"/>
            <a:ext cx="3470315" cy="54209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4270"/>
              </a:lnSpc>
              <a:buNone/>
            </a:pPr>
            <a:r>
              <a:rPr lang="en-US" sz="3416" b="1" kern="0" spc="-102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Студентам</a:t>
            </a:r>
            <a:endParaRPr lang="en-US" sz="3416" b="1" dirty="0"/>
          </a:p>
        </p:txBody>
      </p:sp>
      <p:sp>
        <p:nvSpPr>
          <p:cNvPr id="5" name="Text 3"/>
          <p:cNvSpPr/>
          <p:nvPr/>
        </p:nvSpPr>
        <p:spPr>
          <a:xfrm>
            <a:off x="465188" y="1756075"/>
            <a:ext cx="7964567" cy="21852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459"/>
              </a:lnSpc>
              <a:buSzPct val="100000"/>
              <a:buChar char="•"/>
            </a:pPr>
            <a:r>
              <a:rPr lang="en-US" sz="1200" kern="0" spc="-2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Онлайн-уроки и вебинары MindWorld предоставляет студентам уникальную возможность учиться у ведущих преподавателей и экспертов отрасли посредством онлайн-уроков и вебинаров. Наша платформа позволяет посещать занятия из любой точки мира, в любое время и на любом устройстве. Вы можете выбирать из множества предметов и тем и учиться в своем собственном темпе. Наши интерактивные занятия обеспечивают опыт совместного обучения, где вы можете задавать вопросы, делиться своими мыслями и общаться с другими учениками и преподавателями</a:t>
            </a:r>
            <a:r>
              <a:rPr lang="en-US" sz="1366" kern="0" spc="-2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366" dirty="0"/>
          </a:p>
        </p:txBody>
      </p:sp>
      <p:sp>
        <p:nvSpPr>
          <p:cNvPr id="6" name="Text 4"/>
          <p:cNvSpPr/>
          <p:nvPr/>
        </p:nvSpPr>
        <p:spPr>
          <a:xfrm>
            <a:off x="6103988" y="3595807"/>
            <a:ext cx="7964567" cy="18730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459"/>
              </a:lnSpc>
              <a:buSzPct val="100000"/>
              <a:buChar char="•"/>
            </a:pPr>
            <a:r>
              <a:rPr lang="en-US" sz="1200" kern="0" spc="-2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Доступ к образовательным материалам MindWorld предлагает обширную библиотеку образовательных материалов, включая учебники, статьи, видео и подкасты. Вы можете получить доступ к этим ресурсам бесплатно и использовать их в дополнение к своему обучению. Наши материалы охватывают широкий спектр тем и тем и курируются экспертами в этой области. Вы также можете внести свой вклад в нашу библиотеку, поделившись собственным образовательным контентом и помогая другим учащимся учиться и расти.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65350" y="5678567"/>
            <a:ext cx="7964567" cy="21852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459"/>
              </a:lnSpc>
              <a:buSzPct val="100000"/>
              <a:buChar char="•"/>
            </a:pPr>
            <a:r>
              <a:rPr lang="en-US" sz="1200" kern="0" spc="-2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Отслеживание прогресса и аналитика обучения MindWorld позволяет вам отслеживать ваш прогресс и отслеживать аналитику обучения. Вы можете увидеть, сколько времени вы потратили на каждый предмет, насколько хорошо вы справились с тестами и заданиями и как вы сравниваетесь с другими учениками. Эта информация может помочь вам определить области, в которых вам необходимо совершенствоваться, и соответствующим образом скорректировать свою стратегию обучения. Вы также можете поделиться своим прогрессом с учителями и коллегами, а также получить обратную связь и поддержку.</a:t>
            </a:r>
            <a:endParaRPr lang="en-US" sz="12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285" y="179678"/>
            <a:ext cx="4151736" cy="65842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9609"/>
            <a:ext cx="2627604" cy="9754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17" y="173032"/>
            <a:ext cx="2054530" cy="52430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29198" y="6912782"/>
            <a:ext cx="1188823" cy="9510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-1" y="0"/>
            <a:ext cx="14630400" cy="8229600"/>
          </a:xfrm>
          <a:prstGeom prst="rect">
            <a:avLst/>
          </a:prstGeom>
          <a:solidFill>
            <a:srgbClr val="FFFFFF"/>
          </a:solidFill>
          <a:ln w="13811">
            <a:solidFill>
              <a:srgbClr val="E5E0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037993" y="1643420"/>
            <a:ext cx="444388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kern="0" spc="-13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Родителям</a:t>
            </a:r>
            <a:endParaRPr lang="en-US" sz="4374" b="1" dirty="0"/>
          </a:p>
        </p:txBody>
      </p:sp>
      <p:sp>
        <p:nvSpPr>
          <p:cNvPr id="5" name="Text 3"/>
          <p:cNvSpPr/>
          <p:nvPr/>
        </p:nvSpPr>
        <p:spPr>
          <a:xfrm>
            <a:off x="2037993" y="2782133"/>
            <a:ext cx="10554414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Обеспечение качественного образования.Как родитель, вы хотите дать своему ребенку лучшее образование. </a:t>
            </a:r>
            <a:r>
              <a:rPr lang="en-US" sz="1750" kern="0" spc="-35" dirty="0">
                <a:solidFill>
                  <a:srgbClr val="272525"/>
                </a:solidFill>
                <a:highlight>
                  <a:srgbClr val="D8AFF8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MindWorld здесь, чтобы помочь вам гарантировать, что ваш ребенок получит качественное образование </a:t>
            </a:r>
            <a:r>
              <a:rPr lang="en-US" sz="175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 следующими характеристиками: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2037993" y="4098250"/>
            <a:ext cx="10554414" cy="248781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Доступ к широкому спектру репетиторов и учебных материалов, чтобы найти то, что лучше всего соответствует потребностям вашего ребенка. Онлайн-уроки и вебинары, которые позволяют вашему ребенку учиться, не выходя из собственного дома, экономя ваше время и деньги на транспорте и других расходах. Возможности для обмена знаниями и опытом между вашим ребенком и другими учениками и учителями, способствующие развитию чувства общности и сотрудничества. Отслеживание прогресса и аналитика обучения, чтобы держать вас в курсе успеваемости вашего ребенка и помочь вам определить области для улучшения.</a:t>
            </a:r>
            <a:endParaRPr lang="en-US" sz="1750" dirty="0"/>
          </a:p>
        </p:txBody>
      </p:sp>
      <p:pic>
        <p:nvPicPr>
          <p:cNvPr id="7" name="Image 0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8664" y="118593"/>
            <a:ext cx="4151736" cy="65842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27" y="142711"/>
            <a:ext cx="2054530" cy="52430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8110"/>
            <a:ext cx="2627604" cy="97544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2156831" y="7589520"/>
            <a:ext cx="2382129" cy="5486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47895" y="7187102"/>
            <a:ext cx="1188823" cy="9510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-269631"/>
            <a:ext cx="14630400" cy="8229600"/>
          </a:xfrm>
          <a:prstGeom prst="rect">
            <a:avLst/>
          </a:prstGeom>
          <a:solidFill>
            <a:srgbClr val="FFFFFF"/>
          </a:solidFill>
          <a:ln w="13811">
            <a:solidFill>
              <a:srgbClr val="E5E0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037993" y="1821180"/>
            <a:ext cx="9479518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kern="0" spc="-13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Влияние MindWorld на образование</a:t>
            </a:r>
            <a:endParaRPr lang="en-US" sz="4374" b="1" dirty="0"/>
          </a:p>
        </p:txBody>
      </p:sp>
      <p:sp>
        <p:nvSpPr>
          <p:cNvPr id="5" name="Text 3"/>
          <p:cNvSpPr/>
          <p:nvPr/>
        </p:nvSpPr>
        <p:spPr>
          <a:xfrm>
            <a:off x="2037993" y="2959894"/>
            <a:ext cx="10554414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 MindWorld мы считаем, что образование должно быть доступно каждому. Наша </a:t>
            </a:r>
            <a:r>
              <a:rPr lang="en-US" sz="1750" kern="0" spc="-35" dirty="0">
                <a:solidFill>
                  <a:srgbClr val="272525"/>
                </a:solidFill>
                <a:highlight>
                  <a:srgbClr val="D8AFF8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платформа создана для демократизации образования</a:t>
            </a:r>
            <a:r>
              <a:rPr lang="en-US" sz="175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предоставляя преподавателям и учащимся пространство для общения, обучения и роста. Предлагая широкий спектр образовательных ресурсов, мы стремимся сделать обучение более увлекательным, эффективным и приятным.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2037993" y="4631412"/>
            <a:ext cx="10554414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Наша платформа также может революционизировать наше представление об образовании. </a:t>
            </a:r>
            <a:r>
              <a:rPr lang="en-US" sz="1750" kern="0" spc="-35" dirty="0">
                <a:solidFill>
                  <a:srgbClr val="272525"/>
                </a:solidFill>
                <a:highlight>
                  <a:srgbClr val="D8AFF8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Разрушая традиционные барьеры и укрепляя чувство общности и сотрудничества, мы надеемся создать более инклюзивную и справедливую образовательную среду.</a:t>
            </a:r>
            <a:r>
              <a:rPr lang="en-US" sz="175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Мы верим, что, предоставив людям возможность контролировать свое обучение, мы сможем создать более светлое будущее для всех.</a:t>
            </a:r>
            <a:endParaRPr lang="en-US" sz="1750" dirty="0"/>
          </a:p>
        </p:txBody>
      </p:sp>
      <p:pic>
        <p:nvPicPr>
          <p:cNvPr id="7" name="Image 0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489" y="129724"/>
            <a:ext cx="2054530" cy="52430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9879"/>
            <a:ext cx="2627604" cy="97544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12039600" y="7280031"/>
            <a:ext cx="2499360" cy="85812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3649" y="7022551"/>
            <a:ext cx="1188823" cy="95105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7224" y="11152"/>
            <a:ext cx="4151736" cy="6584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48548" y="0"/>
            <a:ext cx="14630400" cy="8734663"/>
          </a:xfrm>
          <a:prstGeom prst="rect">
            <a:avLst/>
          </a:prstGeom>
          <a:solidFill>
            <a:srgbClr val="FFFFFF"/>
          </a:solidFill>
          <a:ln w="9882">
            <a:solidFill>
              <a:srgbClr val="E5E0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905440" y="1373408"/>
            <a:ext cx="6846277" cy="4995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934"/>
              </a:lnSpc>
              <a:buNone/>
            </a:pPr>
            <a:r>
              <a:rPr lang="en-US" sz="3147" b="1" kern="0" spc="-94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Планы на будущее и развитие</a:t>
            </a:r>
            <a:endParaRPr lang="en-US" sz="3147" dirty="0"/>
          </a:p>
        </p:txBody>
      </p:sp>
      <p:sp>
        <p:nvSpPr>
          <p:cNvPr id="5" name="Text 3"/>
          <p:cNvSpPr/>
          <p:nvPr/>
        </p:nvSpPr>
        <p:spPr>
          <a:xfrm>
            <a:off x="3098203" y="2399053"/>
            <a:ext cx="8460752" cy="9986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1967"/>
              </a:lnSpc>
              <a:buNone/>
            </a:pPr>
            <a:r>
              <a:rPr lang="en-US" sz="1574" b="1" kern="0" spc="-4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</a:t>
            </a:r>
            <a:r>
              <a:rPr lang="en-US" sz="1574" b="1" kern="0" spc="-47" dirty="0">
                <a:solidFill>
                  <a:srgbClr val="4D4D4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аше стремление к постоянному совершенствованию В MindWorld мы стремимся постоянно улучшать и расширять нашу платформу, чтобы лучше обслуживать наших пользователей. Вот некоторые из наших планов на будущее развитие:</a:t>
            </a:r>
            <a:endParaRPr lang="en-US" sz="1574" dirty="0"/>
          </a:p>
        </p:txBody>
      </p:sp>
      <p:sp>
        <p:nvSpPr>
          <p:cNvPr id="6" name="Shape 4"/>
          <p:cNvSpPr/>
          <p:nvPr/>
        </p:nvSpPr>
        <p:spPr>
          <a:xfrm>
            <a:off x="2573516" y="3622181"/>
            <a:ext cx="9482715" cy="45719"/>
          </a:xfrm>
          <a:prstGeom prst="rect">
            <a:avLst/>
          </a:prstGeom>
          <a:solidFill>
            <a:srgbClr val="B5B7E3"/>
          </a:solidFill>
          <a:ln/>
        </p:spPr>
      </p:sp>
      <p:sp>
        <p:nvSpPr>
          <p:cNvPr id="7" name="Shape 5"/>
          <p:cNvSpPr/>
          <p:nvPr/>
        </p:nvSpPr>
        <p:spPr>
          <a:xfrm>
            <a:off x="4391501" y="2657237"/>
            <a:ext cx="31909" cy="0"/>
          </a:xfrm>
          <a:prstGeom prst="rect">
            <a:avLst/>
          </a:prstGeom>
          <a:solidFill>
            <a:srgbClr val="B5B7E3"/>
          </a:solidFill>
          <a:ln/>
        </p:spPr>
      </p:sp>
      <p:sp>
        <p:nvSpPr>
          <p:cNvPr id="10" name="Text 8"/>
          <p:cNvSpPr/>
          <p:nvPr/>
        </p:nvSpPr>
        <p:spPr>
          <a:xfrm>
            <a:off x="3112627" y="3837041"/>
            <a:ext cx="3706855" cy="9986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1967"/>
              </a:lnSpc>
              <a:buNone/>
            </a:pPr>
            <a:r>
              <a:rPr lang="en-US" sz="1574" b="1" kern="0" spc="-4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Расширение предметных областей и языков</a:t>
            </a:r>
            <a:endParaRPr lang="en-US" sz="1574" dirty="0"/>
          </a:p>
        </p:txBody>
      </p:sp>
      <p:sp>
        <p:nvSpPr>
          <p:cNvPr id="11" name="Text 9"/>
          <p:cNvSpPr/>
          <p:nvPr/>
        </p:nvSpPr>
        <p:spPr>
          <a:xfrm>
            <a:off x="3112627" y="4605450"/>
            <a:ext cx="3733324" cy="153215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014"/>
              </a:lnSpc>
              <a:buNone/>
            </a:pPr>
            <a:r>
              <a:rPr lang="en-US" sz="1259" kern="0" spc="-2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Мы планируем расширить спектр предметов и языков, доступных на нашей платформе, сделав образование более доступным для людей во всем мире.</a:t>
            </a:r>
            <a:endParaRPr lang="en-US" sz="1259" dirty="0"/>
          </a:p>
        </p:txBody>
      </p:sp>
      <p:sp>
        <p:nvSpPr>
          <p:cNvPr id="12" name="Shape 10"/>
          <p:cNvSpPr/>
          <p:nvPr/>
        </p:nvSpPr>
        <p:spPr>
          <a:xfrm>
            <a:off x="6329958" y="2657237"/>
            <a:ext cx="31909" cy="0"/>
          </a:xfrm>
          <a:prstGeom prst="rect">
            <a:avLst/>
          </a:prstGeom>
          <a:solidFill>
            <a:srgbClr val="B5B7E3"/>
          </a:solidFill>
          <a:ln/>
        </p:spPr>
      </p:sp>
      <p:sp>
        <p:nvSpPr>
          <p:cNvPr id="14" name="Text 12"/>
          <p:cNvSpPr/>
          <p:nvPr/>
        </p:nvSpPr>
        <p:spPr>
          <a:xfrm>
            <a:off x="6271260" y="2507456"/>
            <a:ext cx="149304" cy="29968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360"/>
              </a:lnSpc>
              <a:buNone/>
            </a:pPr>
            <a:endParaRPr lang="en-US" sz="1888" dirty="0"/>
          </a:p>
        </p:txBody>
      </p:sp>
      <p:sp>
        <p:nvSpPr>
          <p:cNvPr id="15" name="Text 13"/>
          <p:cNvSpPr/>
          <p:nvPr/>
        </p:nvSpPr>
        <p:spPr>
          <a:xfrm>
            <a:off x="3106951" y="6034526"/>
            <a:ext cx="3551149" cy="74902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1967"/>
              </a:lnSpc>
              <a:buNone/>
            </a:pPr>
            <a:r>
              <a:rPr lang="en-US" sz="1574" b="1" kern="0" spc="-4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Представляем новые функции</a:t>
            </a:r>
            <a:endParaRPr lang="en-US" sz="1574" dirty="0"/>
          </a:p>
        </p:txBody>
      </p:sp>
      <p:sp>
        <p:nvSpPr>
          <p:cNvPr id="16" name="Text 14"/>
          <p:cNvSpPr/>
          <p:nvPr/>
        </p:nvSpPr>
        <p:spPr>
          <a:xfrm>
            <a:off x="3098202" y="6521611"/>
            <a:ext cx="3706855" cy="3580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014"/>
              </a:lnSpc>
              <a:buNone/>
            </a:pPr>
            <a:r>
              <a:rPr lang="en-US" sz="1259" kern="0" spc="-2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Мы постоянно изучаем новые функции и инструменты для улучшения качества обучения для наших пользователей, такие как интерактивные викторины и симуляции виртуальной реальности.</a:t>
            </a:r>
            <a:endParaRPr lang="en-US" sz="1259" dirty="0"/>
          </a:p>
        </p:txBody>
      </p:sp>
      <p:sp>
        <p:nvSpPr>
          <p:cNvPr id="17" name="Shape 15"/>
          <p:cNvSpPr/>
          <p:nvPr/>
        </p:nvSpPr>
        <p:spPr>
          <a:xfrm>
            <a:off x="8268414" y="2657237"/>
            <a:ext cx="31909" cy="0"/>
          </a:xfrm>
          <a:prstGeom prst="rect">
            <a:avLst/>
          </a:prstGeom>
          <a:solidFill>
            <a:srgbClr val="B5B7E3"/>
          </a:solidFill>
          <a:ln/>
        </p:spPr>
      </p:sp>
      <p:sp>
        <p:nvSpPr>
          <p:cNvPr id="20" name="Text 18"/>
          <p:cNvSpPr/>
          <p:nvPr/>
        </p:nvSpPr>
        <p:spPr>
          <a:xfrm>
            <a:off x="7637489" y="3837041"/>
            <a:ext cx="3657810" cy="96295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1967"/>
              </a:lnSpc>
              <a:buNone/>
            </a:pPr>
            <a:r>
              <a:rPr lang="en-US" sz="1574" b="1" kern="0" spc="-4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Партнерство с образовательными учреждениями</a:t>
            </a:r>
            <a:endParaRPr lang="en-US" sz="1574" dirty="0"/>
          </a:p>
        </p:txBody>
      </p:sp>
      <p:sp>
        <p:nvSpPr>
          <p:cNvPr id="21" name="Text 19"/>
          <p:cNvSpPr/>
          <p:nvPr/>
        </p:nvSpPr>
        <p:spPr>
          <a:xfrm>
            <a:off x="7637489" y="4604745"/>
            <a:ext cx="4138969" cy="3580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014"/>
              </a:lnSpc>
              <a:buNone/>
            </a:pPr>
            <a:r>
              <a:rPr lang="en-US" sz="1259" kern="0" spc="-2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Мы планируем сотрудничать с образовательными учреждениями, чтобы предоставить студентам и преподавателям больше возможностей для общения и сотрудничества на нашей платформе.</a:t>
            </a:r>
            <a:endParaRPr lang="en-US" sz="1259" dirty="0"/>
          </a:p>
        </p:txBody>
      </p:sp>
      <p:sp>
        <p:nvSpPr>
          <p:cNvPr id="22" name="Shape 20"/>
          <p:cNvSpPr/>
          <p:nvPr/>
        </p:nvSpPr>
        <p:spPr>
          <a:xfrm>
            <a:off x="10206871" y="2657237"/>
            <a:ext cx="31909" cy="0"/>
          </a:xfrm>
          <a:prstGeom prst="rect">
            <a:avLst/>
          </a:prstGeom>
          <a:solidFill>
            <a:srgbClr val="B5B7E3"/>
          </a:solidFill>
          <a:ln/>
        </p:spPr>
      </p:sp>
      <p:sp>
        <p:nvSpPr>
          <p:cNvPr id="25" name="Text 23"/>
          <p:cNvSpPr/>
          <p:nvPr/>
        </p:nvSpPr>
        <p:spPr>
          <a:xfrm>
            <a:off x="7637489" y="5958214"/>
            <a:ext cx="2679858" cy="4993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1967"/>
              </a:lnSpc>
              <a:buNone/>
            </a:pPr>
            <a:r>
              <a:rPr lang="en-US" sz="1574" b="1" kern="0" spc="-4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Выход на новые рынки</a:t>
            </a:r>
            <a:endParaRPr lang="en-US" sz="1574" dirty="0"/>
          </a:p>
        </p:txBody>
      </p:sp>
      <p:sp>
        <p:nvSpPr>
          <p:cNvPr id="26" name="Text 24"/>
          <p:cNvSpPr/>
          <p:nvPr/>
        </p:nvSpPr>
        <p:spPr>
          <a:xfrm>
            <a:off x="7637489" y="6462988"/>
            <a:ext cx="4026048" cy="30689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014"/>
              </a:lnSpc>
              <a:buNone/>
            </a:pPr>
            <a:r>
              <a:rPr lang="en-US" sz="1259" kern="0" spc="-2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Мы стремимся расширить наше присутствие на новых рынках и демографических группах, включая младших школьников и взрослых, ищущих возможности профессионального развития.</a:t>
            </a:r>
            <a:endParaRPr lang="en-US" sz="1259" dirty="0"/>
          </a:p>
        </p:txBody>
      </p:sp>
      <p:pic>
        <p:nvPicPr>
          <p:cNvPr id="27" name="Image 0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5611" y="158441"/>
            <a:ext cx="4322439" cy="688908"/>
          </a:xfrm>
          <a:prstGeom prst="rect">
            <a:avLst/>
          </a:prstGeom>
        </p:spPr>
      </p:pic>
      <p:sp>
        <p:nvSpPr>
          <p:cNvPr id="33" name="Прямоугольник 32"/>
          <p:cNvSpPr/>
          <p:nvPr/>
        </p:nvSpPr>
        <p:spPr>
          <a:xfrm>
            <a:off x="12242153" y="7479323"/>
            <a:ext cx="2296807" cy="100818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9761" y="7479323"/>
            <a:ext cx="1188823" cy="951058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104" y="180690"/>
            <a:ext cx="2054530" cy="524301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349"/>
            <a:ext cx="2627604" cy="975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-31838" y="-269630"/>
            <a:ext cx="14630400" cy="8229600"/>
          </a:xfrm>
          <a:prstGeom prst="rect">
            <a:avLst/>
          </a:prstGeom>
          <a:solidFill>
            <a:srgbClr val="FFFFFF"/>
          </a:solidFill>
          <a:ln w="13811">
            <a:solidFill>
              <a:srgbClr val="E5E0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113603" y="2263167"/>
            <a:ext cx="8403074" cy="55542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4374"/>
              </a:lnSpc>
              <a:buNone/>
            </a:pPr>
            <a:r>
              <a:rPr lang="en-US" sz="3499" b="1" kern="0" spc="-105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Присоединяйтесь к MindWorld сегодня</a:t>
            </a:r>
            <a:endParaRPr lang="en-US" sz="3499" b="1" dirty="0"/>
          </a:p>
        </p:txBody>
      </p:sp>
      <p:sp>
        <p:nvSpPr>
          <p:cNvPr id="5" name="Text 3"/>
          <p:cNvSpPr/>
          <p:nvPr/>
        </p:nvSpPr>
        <p:spPr>
          <a:xfrm>
            <a:off x="2143501" y="3281660"/>
            <a:ext cx="10554414" cy="1666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4374"/>
              </a:lnSpc>
              <a:buNone/>
            </a:pPr>
            <a:r>
              <a:rPr lang="en-US" sz="3499" b="1" kern="0" spc="-105" dirty="0">
                <a:solidFill>
                  <a:srgbClr val="272525"/>
                </a:solidFill>
                <a:highlight>
                  <a:srgbClr val="D8AFF8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Начните свой путь к доступному, увлекательному и эффективному образованию сегодня вместе с MindWorld.</a:t>
            </a:r>
            <a:endParaRPr lang="en-US" sz="3499" dirty="0"/>
          </a:p>
        </p:txBody>
      </p:sp>
      <p:sp>
        <p:nvSpPr>
          <p:cNvPr id="6" name="Text 4"/>
          <p:cNvSpPr/>
          <p:nvPr/>
        </p:nvSpPr>
        <p:spPr>
          <a:xfrm>
            <a:off x="2143501" y="5411006"/>
            <a:ext cx="10554414" cy="22217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4374"/>
              </a:lnSpc>
              <a:buNone/>
            </a:pPr>
            <a:r>
              <a:rPr lang="en-US" sz="3499" kern="0" spc="-105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Присоединяйтесь</a:t>
            </a:r>
            <a:r>
              <a:rPr lang="en-US" sz="3499" b="1" kern="0" spc="-105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499" kern="0" spc="-105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 нашему сообществу учащихся, преподавателей и наставников, чтобы улучшить свой учебный опыт и достичь своих целей.</a:t>
            </a:r>
            <a:endParaRPr lang="en-US" sz="3499" dirty="0"/>
          </a:p>
        </p:txBody>
      </p:sp>
      <p:pic>
        <p:nvPicPr>
          <p:cNvPr id="7" name="Image 0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8604" y="143946"/>
            <a:ext cx="4151736" cy="65842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71" y="143946"/>
            <a:ext cx="2054530" cy="52430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76535"/>
            <a:ext cx="2627604" cy="97544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2277393" y="7550834"/>
            <a:ext cx="2332892" cy="58615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8076" y="7157183"/>
            <a:ext cx="1188823" cy="9510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1560</Words>
  <Application>Microsoft Office PowerPoint</Application>
  <PresentationFormat>Произвольный</PresentationFormat>
  <Paragraphs>98</Paragraphs>
  <Slides>16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Arial Narrow</vt:lpstr>
      <vt:lpstr>Calibri</vt:lpstr>
      <vt:lpstr>Inter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Profi</cp:lastModifiedBy>
  <cp:revision>10</cp:revision>
  <dcterms:created xsi:type="dcterms:W3CDTF">2023-12-05T00:35:39Z</dcterms:created>
  <dcterms:modified xsi:type="dcterms:W3CDTF">2023-12-05T01:56:28Z</dcterms:modified>
</cp:coreProperties>
</file>