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x="6858000" cy="9144000"/>
  <p:embeddedFontLst>
    <p:embeddedFont>
      <p:font typeface="Arial Black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gRryeCE1NaQYe6Zovfyc7IMJWB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0634121-437D-4766-9AFE-D4593760BD2F}">
  <a:tblStyle styleId="{50634121-437D-4766-9AFE-D4593760BD2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755ed472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755ed47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online.fasie.ru/m/contest-query/pages/246103/main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hyperlink" Target="https://portal.novsu.ru/dept/35493695" TargetMode="External"/><Relationship Id="rId6" Type="http://schemas.openxmlformats.org/officeDocument/2006/relationships/hyperlink" Target="https://portal.novsu.ru/dept/35493644" TargetMode="External"/><Relationship Id="rId7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hyperlink" Target="https://online.fasie.ru/m/contest-query/pages/246103/main" TargetMode="Externa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-369888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1" lang="ru-RU" sz="1800">
                <a:solidFill>
                  <a:schemeClr val="dk1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СтС-502319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69888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создание конструктора-ночника “котельная” — интерактивный светильник в индустриальном стиле для развития инженерного мышления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69888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Ермин Сергей Владимирович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6256" y="4060235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noFill/>
          <a:ln cap="rnd" cmpd="sng" w="1016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>
            <p:ph type="ctrTitle"/>
          </p:nvPr>
        </p:nvSpPr>
        <p:spPr>
          <a:xfrm>
            <a:off x="1225590" y="1759135"/>
            <a:ext cx="4203124" cy="17251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b="1" lang="ru-RU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 b="1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067944" y="3076211"/>
            <a:ext cx="1706284" cy="525971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очередь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1" name="Google Shape;101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 продукте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4462800" y="57725"/>
            <a:ext cx="4681200" cy="56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Проблема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Отсутствие практических инструментов для изучения работы котельных установок.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Сложность восприятия теоретических основ теплоэнергетики.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Решение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Физическая модель котельной с возможностью сборки и изучения ключевых узлов.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Описание продукта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Модульный конструктор из прочных материалов.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Реалистичные элементы: котёл, насосы, трубы, теплообменники.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Область применения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Учебные заведения (школы, колледжи, вузы).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Профориентационные мероприятия и кружки технического творчества.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5" y="1223864"/>
            <a:ext cx="4005624" cy="400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5755ed472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50" y="2499550"/>
            <a:ext cx="4804474" cy="35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5755ed472e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0625" y="177850"/>
            <a:ext cx="3838574" cy="383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3"/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123" name="Google Shape;123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3687" y="-207547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Технологичность стартап-проекта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175075" y="962875"/>
            <a:ext cx="3000000" cy="47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Техническое решение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Разборная конструкция с точной имитацией реальных узлов котельной.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Возможность демонстрации рабочих процессов (циркуляция теплоносителя, работа насосов).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Инновационность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Первый специализированный конструктор для изучения теплоэнергетики.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Преимущества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00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Простота сборки, наглядность, долговечность материалов.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2" name="Google Shape;132;p3"/>
          <p:cNvSpPr txBox="1"/>
          <p:nvPr/>
        </p:nvSpPr>
        <p:spPr>
          <a:xfrm>
            <a:off x="3175075" y="894725"/>
            <a:ext cx="47613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Конструктор-ночник «Котельная» представляет собой модульную систему для сборки упрощенной модели котельной установки с интерактивной LED-подсветкой, имитирующей работу реального оборудования.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Ключевые технические особенности: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1. Модульная конструкция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Разборные элементы: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Основные узлы: котёл, трубы, насосы, теплообменники (пластик/композит).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Соединения: магнитные крепления или пазы для удобной сборки без инструментов.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Варианты компоновки: 3–5 типовых схем (от простой к сложной).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2. Интерактивная подсветка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Светодиодные линии внутри труб: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Имитация движения воды/пара (эффект «бегущих огней»).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Разные цвета для температурных зон (синий → холодно, красный → горячо).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Управление: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Кнопки на корпусе котла для включения/смены режимов.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3. Дизайн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Стилистика: индустриальный лофт (металлизированное покрытие, «ржавые» текстуры).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Безопасность: скругленные углы, нет мелких деталей (для детей 10+).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Корпус – ударопрочный пластик, элементы декора – МДФ/фанера.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Электроника – готовые модули.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Производство: 3D-печать, лазерная резка, фрезерование.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Как это работает?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Пользователь собирает схему (например, «котёл → трубы → радиатор»).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Включает питание – светодиоды «запускают» поток по контуру, наблюдая эффекты.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latin typeface="Georgia"/>
                <a:ea typeface="Georgia"/>
                <a:cs typeface="Georgia"/>
                <a:sym typeface="Georgia"/>
              </a:rPr>
              <a:t>Использует инструкцию с задачами (например, «добейтесь КПД 80%»).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4"/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139" name="Google Shape;139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4" name="Google Shape;14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4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144375" y="1064800"/>
            <a:ext cx="3000000" cy="46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Аналоги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Образовательные конструкторы (например, Fischertechnik) – не специализированы на теплоэнергетике.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Макеты котельных – статичны, не позволяют взаимодействовать с элементами.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Конкурентные преимущества</a:t>
            </a: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Узкая специализация на теплоэнергетике.</a:t>
            </a:r>
            <a:endParaRPr>
              <a:solidFill>
                <a:srgbClr val="40404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900"/>
              </a:spcBef>
              <a:spcAft>
                <a:spcPts val="1000"/>
              </a:spcAft>
              <a:buNone/>
            </a:pPr>
            <a:r>
              <a:rPr lang="ru-RU">
                <a:solidFill>
                  <a:srgbClr val="404040"/>
                </a:solidFill>
                <a:latin typeface="Georgia"/>
                <a:ea typeface="Georgia"/>
                <a:cs typeface="Georgia"/>
                <a:sym typeface="Georgia"/>
              </a:rPr>
              <a:t>Практико-ориентированный подход к обучению.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3892175" y="1186425"/>
            <a:ext cx="45000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1. Уникальная комбинация функций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Образование + развлечение + дизайн – нет аналогов, объединяющих инженерный тренажер, конструктор и стильный светильник в одном продукте.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2. Практическое обучение инженерии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Тактильная сборка деталей (трубы, котлы, насосы) развивает моторные навыки и понимание работы реальных систем.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Интерактивная подсветка визуализирует процессы (например, поток теплоносителя), превращая теорию в наглядный эксперимент.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Расчеты показателей (КПД, теплопотери) через встроенные модули – связь математики с практикой.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3. Гибкость для разных аудиторий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Для школ и вузов: готовые лабораторные задания в комплекте.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Для детей и родителей: увлекательная игра с обучением.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Для дизайнеров: креативный светильник в индустриальном стиле.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4. Современный дизайн и технологичность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Стиль лофт/стимпанк – вписывается в интерьеры квартир, офисов, коворкингов.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Модульность.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5. Поддержка STEM-тренда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Соответствует госпрограммам развития инженерного образования («Кванториумы», «Точки роста»).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Интеграция с курсами по робототехнике и энергетике.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6. Отсутствие сложных требований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Не нужны VR-очки или дорогое ПО (в отличие от симуляторов).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latin typeface="Georgia"/>
                <a:ea typeface="Georgia"/>
                <a:cs typeface="Georgia"/>
                <a:sym typeface="Georgia"/>
              </a:rPr>
              <a:t>Работает от USB/батареек – безопасно для детей.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5"/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155" name="Google Shape;155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Рынок и потребитель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0" y="684638"/>
            <a:ext cx="91440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Продукт находит применение в следующих сферах: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1. Образование и наука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Школьное образование – наглядное пособие для уроков физики, технологии и проектной деятельности.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Среднее и высшее профессиональное образование – лабораторный инструмент для студентов колледжей и вузов по направлениям «Теплоэнергетика», «ЖКХ», «Инженерные системы».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Кружки технического творчества (Кванториумы, ЦМИТы) – платформа для изучения основ энергетики, 3D-моделирования и робототехники.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2. Индустрия развлечений и хобби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Интеллектуальные игры и конструкторы – альтернатива традиционным сборным моделям с образовательной составляющей.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Интерьерный дизайн – стильный светильник в индустриальном или стимпанк-стиле для кабинетов, лофтов, тематических кафе.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3. Профессиональная сфера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Тренинги для сотрудников ЖКХ и энергетических компаний – тренажёр для объяснения принципов работы котельных установок.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Выставки и профориентационные мероприятия – интерактивный экспонат для популяризации инженерных профессий.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4. Корпоративный сектор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Сувенирная продукция для энергетических компаний – нестандартный подарок партнёрам с фирменной символикой.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Уникальность: Продукт объединяет функции учебного пособия, конструктора и предмета интерьера, что расширяет границы его использования от классов до жилых помещений.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6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70" name="Google Shape;170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6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 реализации проекта</a:t>
            </a:r>
            <a:endParaRPr/>
          </a:p>
        </p:txBody>
      </p:sp>
      <p:pic>
        <p:nvPicPr>
          <p:cNvPr id="178" name="Google Shape;17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4000" y="116625"/>
            <a:ext cx="4500001" cy="533359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6"/>
          <p:cNvSpPr txBox="1"/>
          <p:nvPr/>
        </p:nvSpPr>
        <p:spPr>
          <a:xfrm>
            <a:off x="67650" y="812150"/>
            <a:ext cx="4576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Georgia"/>
                <a:ea typeface="Georgia"/>
                <a:cs typeface="Georgia"/>
                <a:sym typeface="Georgia"/>
              </a:rPr>
              <a:t>Предоставляемое оборудование НовГУ 3д принтеры, помещение, оборудованное принудительной вентиляцией, сушильный шкаф, лазерный станок, фрезерный станок, мфу и высококвалифицированные сотрудники. 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22038" y="1971900"/>
            <a:ext cx="47283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Для реализации проекта «Конструктор-ночник "Котельная"» будет собрана компактная команда из 4 ключевых специалистов. Основной акцент сделан на привлечение узкопрофильных экспертов на гибких условиях с минимальными фиксированными затратами.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Инженер-конструктор возьмет на себя разработку 3D-моделей, подбор материалов и расчет технических параметров.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Специалист по электронике займется проектированием схемы подсветки, подключением датчиков и программированием микроконтроллеров.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Маркетолог возьмет на себя продвижение через соцсети, организацию краудфандинг-кампании и переговоры с образовательными учреждениями. Важно найти специалиста с опытом в EdTech или продвижении нишевых конструкторов.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Сборщик будет заниматься комплектацией и контролем качества готовых изделий. Предпочтение отдадим кандидатам с опытом работы на мелкосерийном производстве, в том числе и сотрудники НовГУ им.Ярослава Мудрого.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latin typeface="Georgia"/>
                <a:ea typeface="Georgia"/>
                <a:cs typeface="Georgia"/>
                <a:sym typeface="Georgia"/>
              </a:rPr>
              <a:t>Промышленный дизайнер будет отвечать за эргономику, визуализацию сборки и подготовку инструкций.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7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87" name="Google Shape;187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7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Квалификация заявителя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195" name="Google Shape;195;p7"/>
          <p:cNvGraphicFramePr/>
          <p:nvPr/>
        </p:nvGraphicFramePr>
        <p:xfrm>
          <a:off x="80225" y="9915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{50634121-437D-4766-9AFE-D4593760BD2F}</a:tableStyleId>
              </a:tblPr>
              <a:tblGrid>
                <a:gridCol w="5532500"/>
              </a:tblGrid>
              <a:tr h="914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Студент магистратуры</a:t>
                      </a:r>
                      <a:endParaRPr b="1"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15.04.05, Конструкторско-технологическое обеспечение машиностроительных производств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Форма обучения: очная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Курс: 2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150" marB="57150" marR="57150" marL="5715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Выпускник бакалавриата</a:t>
                      </a:r>
                      <a:endParaRPr b="1"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Специальность: 13.03.01, Теплоэнергетика и теплотехника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150" marB="57150" marR="57150" marL="57150"/>
                </a:tc>
              </a:tr>
            </a:tbl>
          </a:graphicData>
        </a:graphic>
      </p:graphicFrame>
      <p:sp>
        <p:nvSpPr>
          <p:cNvPr id="196" name="Google Shape;196;p7"/>
          <p:cNvSpPr txBox="1"/>
          <p:nvPr/>
        </p:nvSpPr>
        <p:spPr>
          <a:xfrm>
            <a:off x="80225" y="4260425"/>
            <a:ext cx="4666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Calibri"/>
                <a:ea typeface="Calibri"/>
                <a:cs typeface="Calibri"/>
                <a:sym typeface="Calibri"/>
              </a:rPr>
              <a:t>Тема </a:t>
            </a:r>
            <a:r>
              <a:rPr lang="ru-RU">
                <a:latin typeface="Calibri"/>
                <a:ea typeface="Calibri"/>
                <a:cs typeface="Calibri"/>
                <a:sym typeface="Calibri"/>
              </a:rPr>
              <a:t>бакалаврской</a:t>
            </a:r>
            <a:r>
              <a:rPr lang="ru-RU">
                <a:latin typeface="Calibri"/>
                <a:ea typeface="Calibri"/>
                <a:cs typeface="Calibri"/>
                <a:sym typeface="Calibri"/>
              </a:rPr>
              <a:t> выпускной работы - проектирование отопительной котельной  для жк белый город г. Великий Новгород.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7" name="Google Shape;197;p7"/>
          <p:cNvGraphicFramePr/>
          <p:nvPr/>
        </p:nvGraphicFramePr>
        <p:xfrm>
          <a:off x="80225" y="314532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{50634121-437D-4766-9AFE-D4593760BD2F}</a:tableStyleId>
              </a:tblPr>
              <a:tblGrid>
                <a:gridCol w="5406175"/>
              </a:tblGrid>
              <a:tr h="24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Ассистент</a:t>
                      </a: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ru-RU">
                          <a:solidFill>
                            <a:srgbClr val="0085BD"/>
                          </a:solidFill>
                          <a:highlight>
                            <a:srgbClr val="FFFFFF"/>
                          </a:highlight>
                          <a:uFill>
                            <a:noFill/>
                          </a:u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Кафедра энергетики</a:t>
                      </a: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150" marB="57150" marR="57150" marL="57150"/>
                </a:tc>
              </a:tr>
              <a:tr h="24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Старший администратор</a:t>
                      </a: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>
                          <a:solidFill>
                            <a:srgbClr val="0085BD"/>
                          </a:solidFill>
                          <a:highlight>
                            <a:srgbClr val="FFFFFF"/>
                          </a:highlight>
                          <a:uFill>
                            <a:noFill/>
                          </a:u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Центр дополнительного образования детей Дом научной коллаборации имени С.В.Ковалевской</a:t>
                      </a:r>
                      <a:r>
                        <a:rPr lang="ru-RU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150" marB="57150" marR="57150" marL="57150"/>
                </a:tc>
              </a:tr>
            </a:tbl>
          </a:graphicData>
        </a:graphic>
      </p:graphicFrame>
      <p:pic>
        <p:nvPicPr>
          <p:cNvPr id="198" name="Google Shape;198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9242" y="448716"/>
            <a:ext cx="4339208" cy="4339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5508104" y="1988840"/>
            <a:ext cx="36723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Почта</a:t>
            </a:r>
            <a:r>
              <a:rPr b="1" lang="ru-RU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seregei.ermin@yandex.ru</a:t>
            </a:r>
            <a:endParaRPr b="1"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Телефон </a:t>
            </a:r>
            <a:r>
              <a:rPr b="1" lang="ru-RU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+7 911 615 63 34</a:t>
            </a:r>
            <a:endParaRPr b="1"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/>
          </a:p>
        </p:txBody>
      </p:sp>
      <p:pic>
        <p:nvPicPr>
          <p:cNvPr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6922" y="4794411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 id="212" name="Google Shape;212;p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884626" y="1895600"/>
            <a:ext cx="4033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9887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b="1" lang="ru-RU" sz="1800">
                <a:solidFill>
                  <a:schemeClr val="dk1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СтС-502319</a:t>
            </a:r>
            <a:endParaRPr/>
          </a:p>
          <a:p>
            <a:pPr indent="-369887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AutoNum type="arabicPeriod"/>
            </a:pPr>
            <a:r>
              <a:rPr lang="ru-RU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Ермин Сергей Владимирович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345" y="2913800"/>
            <a:ext cx="3240781" cy="242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2023-02-08T09:03:57Z</dcterms:created>
  <dc:creator>Позднякова Елена Николаевна</dc:creator>
</cp:coreProperties>
</file>