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0" r:id="rId2"/>
    <p:sldId id="281" r:id="rId3"/>
    <p:sldId id="286" r:id="rId4"/>
    <p:sldId id="291" r:id="rId5"/>
    <p:sldId id="296" r:id="rId6"/>
    <p:sldId id="311" r:id="rId7"/>
    <p:sldId id="306" r:id="rId8"/>
    <p:sldId id="312" r:id="rId9"/>
    <p:sldId id="307" r:id="rId10"/>
    <p:sldId id="310" r:id="rId11"/>
    <p:sldId id="314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ED1BA12-F98C-4353-B520-A50C5D478596}">
          <p14:sldIdLst>
            <p14:sldId id="270"/>
            <p14:sldId id="281"/>
            <p14:sldId id="286"/>
            <p14:sldId id="291"/>
          </p14:sldIdLst>
        </p14:section>
        <p14:section name="Раздел без заголовка" id="{5F67460D-8B03-449B-8257-4DB3DC15BA60}">
          <p14:sldIdLst>
            <p14:sldId id="296"/>
            <p14:sldId id="311"/>
            <p14:sldId id="306"/>
            <p14:sldId id="312"/>
            <p14:sldId id="307"/>
            <p14:sldId id="310"/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3C1"/>
    <a:srgbClr val="FCAF17"/>
    <a:srgbClr val="9F00FF"/>
    <a:srgbClr val="B5D8E1"/>
    <a:srgbClr val="FD493D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6" d="100"/>
          <a:sy n="106" d="100"/>
        </p:scale>
        <p:origin x="474" y="96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0CC3-C67E-16E5-DA31-A8316EE90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E85C159-2289-4F67-83AE-173F8E1363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0EE1F67-BBCE-E05A-833B-659CA004E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440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rime-radar.ru/krebpeleng#:~:text=%2A%20%D0%9F%D0%95%D0%9B%D0%95%D0%9D%D0%93" TargetMode="External"/><Relationship Id="rId2" Type="http://schemas.openxmlformats.org/officeDocument/2006/relationships/hyperlink" Target="https://prime-radar.ru/krebpeleng#:~:text=%D0%A1%D0%B8%D1%81%D1%82%D0%B5%D0%BC%D0%B0%20%D1%80%D0%B0%D0%B4%D0%B8%D0%BE%D0%BF%D0%B5%D0%BB%D0%B5%D0%BD%D0%B3%D0%B0%D1%86%D0%B8%D0%B8%20%D0%91%D0%9F%D0%9B%D0%90%20%C2%AB%D0%9F%D0%95%D0%9B%D0%95%D0%9D%D0%93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k-radio.ru/catalog/sistema_obnaruzheniya_bpla_stopdron_peleng/#:~:text=%D0%A1%D0%BA%D0%B0%D0%BD%D0%B8%D1%80%D1%83%D1%8E%D1%89%D0%B0%D1%8F%20%D0%B0%D0%BD%D1%82%D0%B5%D0%BD%D0%BD%D0%B0%2C%20%D0%BA%D0%BE%D1%82%D0%BE%D1%80%D0%B0%D1%8F%20%D0%BF%D0%BE%D0%B7%D0%B2%D0%BE%D0%BB%D1%8F%D0%B5%D1%82%20%D0%B7%D0%B0%D1%81%D0%B5%D0%BA%D0%B0%D1%82%D1%8C,%D0%B7%D0%B0%20%D0%B4%D0%B5%D1%80%D0%B5%D0%B2%D1%8C%D1%8F%D0%BC%D0%B8%20%D0%B8%20%D0%B4%D1%80%D1%83%D0%B3%D0%B8%D0%BC%D0%B8%20%D0%BF%D1%80%D0%B5%D0%BF%D1%8F%D1%82%D1%81%D1%82%D0%B2%D0%B8%D1%8F%D0%BC%D0%B8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rostislavant1995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solidFill>
                  <a:srgbClr val="00B0F0"/>
                </a:solidFill>
              </a:rPr>
              <a:t>ПЕЛЕНГАЦИЯ БПЛА В КОНТРОЛИРУЕМОЙ ЗОНЕ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>
              <a:solidFill>
                <a:srgbClr val="00B0F0"/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00B0F0"/>
                </a:solidFill>
              </a:rPr>
              <a:t>САУЛЯК АНДРЕЙ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00B0F0"/>
                </a:solidFill>
              </a:rPr>
              <a:t>ДЖАБАРОВ АРТЕМ</a:t>
            </a:r>
            <a:r>
              <a:rPr dirty="0"/>
              <a:t> </a:t>
            </a: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СТУДЕНТЫ КАФЕДРЫ </a:t>
            </a:r>
            <a:r>
              <a:rPr lang="ru-RU" dirty="0" err="1"/>
              <a:t>АРиУТС</a:t>
            </a:r>
            <a:endParaRPr dirty="0"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0BE5C4-088D-2B58-E2D0-B98B43592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2439" y="2326767"/>
            <a:ext cx="3380196" cy="455161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9E153FD-992C-F192-3B82-7FDC4C6AF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439" y="-2"/>
            <a:ext cx="3382223" cy="234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486684" y="151186"/>
            <a:ext cx="107924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solidFill>
                  <a:srgbClr val="00B0F0"/>
                </a:solidFill>
              </a:rPr>
              <a:t>Слепота на земле и в воздухе: современные угрозы предприятиям</a:t>
            </a:r>
            <a:endParaRPr lang="ru-RU" sz="3600" dirty="0">
              <a:solidFill>
                <a:srgbClr val="00B0F0"/>
              </a:solidFill>
            </a:endParaRPr>
          </a:p>
        </p:txBody>
      </p:sp>
      <p:sp>
        <p:nvSpPr>
          <p:cNvPr id="185" name="Текст 2"/>
          <p:cNvSpPr txBox="1"/>
          <p:nvPr/>
        </p:nvSpPr>
        <p:spPr>
          <a:xfrm>
            <a:off x="486684" y="1906399"/>
            <a:ext cx="4989789" cy="440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Для обеспечения эффективной безопасности необходима полная картина происходящего.</a:t>
            </a:r>
            <a:endParaRPr lang="ru-RU" sz="2000" dirty="0">
              <a:solidFill>
                <a:srgbClr val="FF0000"/>
              </a:solidFill>
            </a:endParaRPr>
          </a:p>
          <a:p>
            <a:pPr lvl="1"/>
            <a:r>
              <a:rPr lang="ru-RU" sz="2000" b="1" dirty="0"/>
              <a:t>Воздушные уязвимости:</a:t>
            </a:r>
            <a:r>
              <a:rPr lang="ru-RU" sz="2000" dirty="0"/>
              <a:t> БПЛА могут бесконтрольно залетать на территорию для съемки коммерческих тайн или доставки контрабанды.</a:t>
            </a:r>
          </a:p>
          <a:p>
            <a:pPr lvl="1"/>
            <a:r>
              <a:rPr lang="ru-RU" sz="2000" b="1" dirty="0"/>
              <a:t>Уязвимость с земли:</a:t>
            </a:r>
            <a:r>
              <a:rPr lang="ru-RU" sz="2000" dirty="0"/>
              <a:t> кражи оборудования и материалы сотрудниками остаются незамеченными среди слепых зон.</a:t>
            </a:r>
          </a:p>
          <a:p>
            <a:pPr lvl="1"/>
            <a:r>
              <a:rPr lang="ru-RU" sz="2000" b="1" dirty="0"/>
              <a:t>Риск кибератак</a:t>
            </a:r>
            <a:r>
              <a:rPr lang="ru-RU" sz="2000" dirty="0"/>
              <a:t> через «заброшенные» с дронов устройства, подключаемые к вашей сети.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513483" y="1906399"/>
            <a:ext cx="5191833" cy="3477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Существующие решения не обеспечивают должный уровень безопасности  против комплексных угроз.</a:t>
            </a:r>
            <a:endParaRPr lang="ru-RU" sz="2000" dirty="0">
              <a:solidFill>
                <a:srgbClr val="FF0000"/>
              </a:solidFill>
            </a:endParaRPr>
          </a:p>
          <a:p>
            <a:pPr lvl="1"/>
            <a:r>
              <a:rPr lang="ru-RU" sz="2000" b="1" dirty="0"/>
              <a:t>Забор и КПП</a:t>
            </a:r>
            <a:r>
              <a:rPr lang="ru-RU" sz="2000" dirty="0"/>
              <a:t> — не преграда для дронов. Нарушитель уже внутри, а вы его не видите.</a:t>
            </a:r>
          </a:p>
          <a:p>
            <a:pPr lvl="1"/>
            <a:r>
              <a:rPr lang="ru-RU" sz="2000" b="1" dirty="0"/>
              <a:t>Камеры видеонаблюдения</a:t>
            </a:r>
            <a:r>
              <a:rPr lang="ru-RU" sz="2000" dirty="0"/>
              <a:t> — не смотрят в небо, имеют слепые зоны, а их тотальное покрытие территории стоит запредельно дорого.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6218E0-EB68-7EB4-CCF0-CD01C6297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5733" y="5674578"/>
            <a:ext cx="1105054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1DDE4AED-F6DD-A527-4565-F40167CC4C2E}"/>
              </a:ext>
            </a:extLst>
          </p:cNvPr>
          <p:cNvSpPr txBox="1"/>
          <p:nvPr/>
        </p:nvSpPr>
        <p:spPr>
          <a:xfrm>
            <a:off x="486684" y="1911149"/>
            <a:ext cx="10949075" cy="415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400" b="1" dirty="0"/>
              <a:t>ВОЗДУХ: раннее </a:t>
            </a:r>
            <a:r>
              <a:rPr lang="ru-RU" sz="2400" b="1" dirty="0">
                <a:solidFill>
                  <a:srgbClr val="FF0000"/>
                </a:solidFill>
              </a:rPr>
              <a:t>обнаружение дронов-нарушителей</a:t>
            </a:r>
            <a:endParaRPr lang="ru-RU" sz="2400" dirty="0">
              <a:solidFill>
                <a:srgbClr val="FF0000"/>
              </a:solidFill>
            </a:endParaRPr>
          </a:p>
          <a:p>
            <a:pPr lvl="1"/>
            <a:r>
              <a:rPr lang="ru-RU" sz="2400" i="1" dirty="0">
                <a:solidFill>
                  <a:srgbClr val="00B0F0"/>
                </a:solidFill>
              </a:rPr>
              <a:t>Выгода</a:t>
            </a:r>
            <a:r>
              <a:rPr lang="ru-RU" sz="2400" i="1" dirty="0"/>
              <a:t>:</a:t>
            </a:r>
            <a:r>
              <a:rPr lang="ru-RU" sz="2400" dirty="0"/>
              <a:t> пресекаем шпионаж и диверсии до проникновения в критическую зону, а не после.</a:t>
            </a:r>
          </a:p>
          <a:p>
            <a:pPr lvl="1"/>
            <a:endParaRPr lang="ru-RU" sz="2400" dirty="0"/>
          </a:p>
          <a:p>
            <a:r>
              <a:rPr lang="ru-RU" sz="2400" b="1" dirty="0"/>
              <a:t>ЗЕМЛЯ: мгновенное </a:t>
            </a:r>
            <a:r>
              <a:rPr lang="ru-RU" sz="2400" b="1" dirty="0">
                <a:solidFill>
                  <a:srgbClr val="FF0000"/>
                </a:solidFill>
              </a:rPr>
              <a:t>обнаружение проникновения</a:t>
            </a:r>
            <a:r>
              <a:rPr lang="ru-RU" sz="2400" b="1" dirty="0"/>
              <a:t> через периметр</a:t>
            </a:r>
            <a:endParaRPr lang="ru-RU" sz="2400" dirty="0"/>
          </a:p>
          <a:p>
            <a:pPr lvl="1"/>
            <a:r>
              <a:rPr lang="ru-RU" sz="2400" i="1" dirty="0">
                <a:solidFill>
                  <a:srgbClr val="00B0F0"/>
                </a:solidFill>
              </a:rPr>
              <a:t>Выгода</a:t>
            </a:r>
            <a:r>
              <a:rPr lang="ru-RU" sz="2400" i="1" dirty="0"/>
              <a:t>:</a:t>
            </a:r>
            <a:r>
              <a:rPr lang="ru-RU" sz="2400" dirty="0"/>
              <a:t> ни один нарушитель не останется незамеченным. Знаем точку проникновения и маршрут движения в реальном времени.</a:t>
            </a:r>
          </a:p>
          <a:p>
            <a:pPr lvl="1"/>
            <a:endParaRPr lang="ru-RU" sz="2400" dirty="0"/>
          </a:p>
          <a:p>
            <a:r>
              <a:rPr lang="ru-RU" sz="2400" b="1" dirty="0"/>
              <a:t>ПЕРСОНАЛ: полная </a:t>
            </a:r>
            <a:r>
              <a:rPr lang="ru-RU" sz="2400" b="1" dirty="0">
                <a:solidFill>
                  <a:srgbClr val="FF0000"/>
                </a:solidFill>
              </a:rPr>
              <a:t>карта перемещений </a:t>
            </a:r>
            <a:r>
              <a:rPr lang="ru-RU" sz="2400" b="1" dirty="0"/>
              <a:t>и активностей</a:t>
            </a:r>
            <a:endParaRPr lang="ru-RU" sz="2400" dirty="0"/>
          </a:p>
          <a:p>
            <a:pPr lvl="1"/>
            <a:r>
              <a:rPr lang="ru-RU" sz="2400" i="1" dirty="0">
                <a:solidFill>
                  <a:srgbClr val="00B0F0"/>
                </a:solidFill>
              </a:rPr>
              <a:t>Выгода</a:t>
            </a:r>
            <a:r>
              <a:rPr lang="ru-RU" sz="2400" i="1" dirty="0"/>
              <a:t>:</a:t>
            </a:r>
            <a:r>
              <a:rPr lang="ru-RU" sz="2400" dirty="0"/>
              <a:t> пресекаем несанкционированные действия, кражи и нарушения режима. Повышаем дисциплину и предотвращаем инсайдерские угрозы.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486684" y="284045"/>
            <a:ext cx="11064863" cy="1261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b="1" dirty="0">
                <a:solidFill>
                  <a:srgbClr val="00B0F0"/>
                </a:solidFill>
              </a:rPr>
              <a:t>Единый </a:t>
            </a:r>
            <a:r>
              <a:rPr lang="ru-RU" b="1" dirty="0" err="1">
                <a:solidFill>
                  <a:srgbClr val="00B0F0"/>
                </a:solidFill>
              </a:rPr>
              <a:t>радиопортрет</a:t>
            </a:r>
            <a:r>
              <a:rPr lang="ru-RU" b="1" dirty="0">
                <a:solidFill>
                  <a:srgbClr val="00B0F0"/>
                </a:solidFill>
              </a:rPr>
              <a:t> всей территории</a:t>
            </a:r>
          </a:p>
          <a:p>
            <a:pPr algn="l"/>
            <a:r>
              <a:rPr lang="ru-RU" sz="2800" dirty="0">
                <a:solidFill>
                  <a:srgbClr val="00B0F0"/>
                </a:solidFill>
              </a:rPr>
              <a:t>Панорамный мониторинг безопасности через анализ радиоэфира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1477C7E-709A-24B7-6D74-20F761D81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8886" y="5657682"/>
            <a:ext cx="1114581" cy="120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2">
            <a:extLst>
              <a:ext uri="{FF2B5EF4-FFF2-40B4-BE49-F238E27FC236}">
                <a16:creationId xmlns:a16="http://schemas.microsoft.com/office/drawing/2014/main" id="{9CBAEBE7-B3E4-9EF2-2D39-353A67DD765E}"/>
              </a:ext>
            </a:extLst>
          </p:cNvPr>
          <p:cNvSpPr txBox="1"/>
          <p:nvPr/>
        </p:nvSpPr>
        <p:spPr>
          <a:xfrm>
            <a:off x="498427" y="230004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00B0F0"/>
                </a:solidFill>
              </a:rPr>
              <a:t>Особенность нашей разработки</a:t>
            </a:r>
          </a:p>
        </p:txBody>
      </p:sp>
      <p:grpSp>
        <p:nvGrpSpPr>
          <p:cNvPr id="17" name="Прямоугольник 16">
            <a:extLst>
              <a:ext uri="{FF2B5EF4-FFF2-40B4-BE49-F238E27FC236}">
                <a16:creationId xmlns:a16="http://schemas.microsoft.com/office/drawing/2014/main" id="{D0AC4939-3E75-879F-2D62-A1A70AEE2485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8" name="Прямоугольник">
              <a:extLst>
                <a:ext uri="{FF2B5EF4-FFF2-40B4-BE49-F238E27FC236}">
                  <a16:creationId xmlns:a16="http://schemas.microsoft.com/office/drawing/2014/main" id="{8C07383D-A779-999E-0905-118699854C4B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9" name="7">
              <a:extLst>
                <a:ext uri="{FF2B5EF4-FFF2-40B4-BE49-F238E27FC236}">
                  <a16:creationId xmlns:a16="http://schemas.microsoft.com/office/drawing/2014/main" id="{9AB41EF7-860D-FD06-CFAA-82A2016AC80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" name="Текст 2">
            <a:extLst>
              <a:ext uri="{FF2B5EF4-FFF2-40B4-BE49-F238E27FC236}">
                <a16:creationId xmlns:a16="http://schemas.microsoft.com/office/drawing/2014/main" id="{3F3E9ED4-610A-3511-2B8B-69AB71EDDD74}"/>
              </a:ext>
            </a:extLst>
          </p:cNvPr>
          <p:cNvSpPr txBox="1"/>
          <p:nvPr/>
        </p:nvSpPr>
        <p:spPr>
          <a:xfrm>
            <a:off x="673166" y="992602"/>
            <a:ext cx="9705426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Совмещение </a:t>
            </a:r>
            <a:r>
              <a:rPr lang="en-US" sz="2800" dirty="0" err="1"/>
              <a:t>TDoA</a:t>
            </a:r>
            <a:r>
              <a:rPr lang="en-US" sz="2800" dirty="0"/>
              <a:t> </a:t>
            </a:r>
            <a:r>
              <a:rPr lang="ru-RU" sz="2800" dirty="0"/>
              <a:t>и интерферометрии </a:t>
            </a:r>
            <a:endParaRPr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8AB25C-67A2-CB38-0041-6444165B4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96" y="1487593"/>
            <a:ext cx="4719622" cy="486391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70EA16-118F-F687-131D-B5733A9B6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738" y="1254210"/>
            <a:ext cx="4871457" cy="5071234"/>
          </a:xfrm>
          <a:prstGeom prst="rect">
            <a:avLst/>
          </a:prstGeom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id="{0700BB47-09E8-3C6D-2DD1-5EBDD6D49E72}"/>
              </a:ext>
            </a:extLst>
          </p:cNvPr>
          <p:cNvSpPr txBox="1"/>
          <p:nvPr/>
        </p:nvSpPr>
        <p:spPr>
          <a:xfrm>
            <a:off x="6235430" y="6197481"/>
            <a:ext cx="1096384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800" dirty="0"/>
              <a:t>Интерферометрическая пеленгация </a:t>
            </a:r>
            <a:endParaRPr sz="2800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3F9DE536-F964-C45A-D158-C98DA1D01DCC}"/>
              </a:ext>
            </a:extLst>
          </p:cNvPr>
          <p:cNvSpPr txBox="1"/>
          <p:nvPr/>
        </p:nvSpPr>
        <p:spPr>
          <a:xfrm>
            <a:off x="1424739" y="6198443"/>
            <a:ext cx="8889492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sz="2800" dirty="0" err="1"/>
              <a:t>TDoA</a:t>
            </a:r>
            <a:r>
              <a:rPr lang="en-US" sz="2800" dirty="0"/>
              <a:t> </a:t>
            </a:r>
            <a:r>
              <a:rPr lang="ru-RU" sz="2800" dirty="0"/>
              <a:t>пеленгация 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4214374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5AE7BC-BB27-CB8C-A959-17C57A1FE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60A3F205-9578-CF94-7092-1400F601C8D1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D5CA97BE-F13C-452B-AB08-E629876F7B54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1C138934-0F09-1C12-B60E-F8669A1B6027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7DA271B1-E3E2-B470-7FBD-BF2F39D0553F}"/>
              </a:ext>
            </a:extLst>
          </p:cNvPr>
          <p:cNvSpPr txBox="1"/>
          <p:nvPr/>
        </p:nvSpPr>
        <p:spPr>
          <a:xfrm>
            <a:off x="535483" y="257183"/>
            <a:ext cx="936553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00B0F0"/>
                </a:solidFill>
              </a:rPr>
              <a:t>Почему это эффективно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BD19498-3AC1-E7BD-F10F-AA687918D8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357034"/>
              </p:ext>
            </p:extLst>
          </p:nvPr>
        </p:nvGraphicFramePr>
        <p:xfrm>
          <a:off x="578498" y="890689"/>
          <a:ext cx="11035639" cy="588543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99113">
                  <a:extLst>
                    <a:ext uri="{9D8B030D-6E8A-4147-A177-3AD203B41FA5}">
                      <a16:colId xmlns:a16="http://schemas.microsoft.com/office/drawing/2014/main" val="4260893785"/>
                    </a:ext>
                  </a:extLst>
                </a:gridCol>
                <a:gridCol w="1710707">
                  <a:extLst>
                    <a:ext uri="{9D8B030D-6E8A-4147-A177-3AD203B41FA5}">
                      <a16:colId xmlns:a16="http://schemas.microsoft.com/office/drawing/2014/main" val="1218165400"/>
                    </a:ext>
                  </a:extLst>
                </a:gridCol>
                <a:gridCol w="1136392">
                  <a:extLst>
                    <a:ext uri="{9D8B030D-6E8A-4147-A177-3AD203B41FA5}">
                      <a16:colId xmlns:a16="http://schemas.microsoft.com/office/drawing/2014/main" val="1080417383"/>
                    </a:ext>
                  </a:extLst>
                </a:gridCol>
                <a:gridCol w="1770022">
                  <a:extLst>
                    <a:ext uri="{9D8B030D-6E8A-4147-A177-3AD203B41FA5}">
                      <a16:colId xmlns:a16="http://schemas.microsoft.com/office/drawing/2014/main" val="1707251589"/>
                    </a:ext>
                  </a:extLst>
                </a:gridCol>
                <a:gridCol w="1783696">
                  <a:extLst>
                    <a:ext uri="{9D8B030D-6E8A-4147-A177-3AD203B41FA5}">
                      <a16:colId xmlns:a16="http://schemas.microsoft.com/office/drawing/2014/main" val="4010723734"/>
                    </a:ext>
                  </a:extLst>
                </a:gridCol>
                <a:gridCol w="2635709">
                  <a:extLst>
                    <a:ext uri="{9D8B030D-6E8A-4147-A177-3AD203B41FA5}">
                      <a16:colId xmlns:a16="http://schemas.microsoft.com/office/drawing/2014/main" val="441740022"/>
                    </a:ext>
                  </a:extLst>
                </a:gridCol>
              </a:tblGrid>
              <a:tr h="6099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100">
                          <a:effectLst/>
                        </a:rPr>
                        <a:t> </a:t>
                      </a:r>
                      <a:endParaRPr lang="ru-RU" sz="13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Амплитудная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100" dirty="0">
                          <a:effectLst/>
                        </a:rPr>
                        <a:t> </a:t>
                      </a:r>
                      <a:endParaRPr lang="ru-RU" sz="13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Фазовая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100" dirty="0">
                          <a:effectLst/>
                        </a:rPr>
                        <a:t> </a:t>
                      </a:r>
                      <a:endParaRPr lang="ru-RU" sz="13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Доплеровская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100" dirty="0">
                          <a:effectLst/>
                        </a:rPr>
                        <a:t> </a:t>
                      </a:r>
                      <a:endParaRPr lang="ru-RU" sz="13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B0F0"/>
                          </a:solidFill>
                          <a:effectLst/>
                        </a:rPr>
                        <a:t>Временная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100" dirty="0">
                          <a:effectLst/>
                        </a:rPr>
                        <a:t> </a:t>
                      </a:r>
                      <a:endParaRPr lang="ru-RU" sz="13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rgbClr val="00B0F0"/>
                          </a:solidFill>
                          <a:effectLst/>
                        </a:rPr>
                        <a:t>Интерферометрическая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100" dirty="0">
                          <a:effectLst/>
                        </a:rPr>
                        <a:t> </a:t>
                      </a:r>
                      <a:endParaRPr lang="ru-RU" sz="13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7354853"/>
                  </a:ext>
                </a:extLst>
              </a:tr>
              <a:tr h="6051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B0F0"/>
                          </a:solidFill>
                          <a:effectLst/>
                        </a:rPr>
                        <a:t>Точность пеленгации</a:t>
                      </a:r>
                      <a:endParaRPr lang="ru-RU" sz="1800" b="1" kern="100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Низкая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(3°-15°)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Средняя (1°- 5°)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Средняя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(1° - 3°)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B050"/>
                          </a:solidFill>
                          <a:effectLst/>
                        </a:rPr>
                        <a:t>Высокая (0.5°-2°)</a:t>
                      </a:r>
                      <a:endParaRPr lang="ru-RU" sz="1800" b="1" kern="1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B050"/>
                          </a:solidFill>
                          <a:effectLst/>
                        </a:rPr>
                        <a:t>Высокая (&lt;1°)</a:t>
                      </a:r>
                      <a:endParaRPr lang="ru-RU" sz="1800" b="1" kern="1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4392519"/>
                  </a:ext>
                </a:extLst>
              </a:tr>
              <a:tr h="6051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Техническая сложность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Низкая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Средняя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Высокая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Высокая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Высокая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9064913"/>
                  </a:ext>
                </a:extLst>
              </a:tr>
              <a:tr h="6051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Стоимость установки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Низкая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Средняя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Средняя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Высокая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Высокая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6691423"/>
                  </a:ext>
                </a:extLst>
              </a:tr>
              <a:tr h="7238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Требования к вычислительным мощностям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Низкая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Средняя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 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Средняя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Высокая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Высокая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3628189"/>
                  </a:ext>
                </a:extLst>
              </a:tr>
              <a:tr h="970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Одновременное количество отслеживаемых устройств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1-3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1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1-3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 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Ограничено вычислительными мощностями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Ограничено вычислительными мощностями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8084006"/>
                  </a:ext>
                </a:extLst>
              </a:tr>
              <a:tr h="8520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B0F0"/>
                          </a:solidFill>
                          <a:effectLst/>
                        </a:rPr>
                        <a:t>Диапазон рабочих частот</a:t>
                      </a:r>
                      <a:endParaRPr lang="ru-RU" sz="1800" b="1" kern="100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СВЧ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(1ГГц-30ГГц)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УВЧ, СВЧ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(3МГц-300ГГц)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УВЧ, СВЧ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(30МГц – 3ГГц)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B050"/>
                          </a:solidFill>
                          <a:effectLst/>
                        </a:rPr>
                        <a:t>СВЧ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B050"/>
                          </a:solidFill>
                          <a:effectLst/>
                        </a:rPr>
                        <a:t>(0.5 - 6 ГГц)</a:t>
                      </a:r>
                      <a:endParaRPr lang="ru-RU" sz="1800" b="1" kern="1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B050"/>
                          </a:solidFill>
                          <a:effectLst/>
                        </a:rPr>
                        <a:t>СЧ, ВЧ, СВЧ, УВЧ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B050"/>
                          </a:solidFill>
                          <a:effectLst/>
                        </a:rPr>
                        <a:t>(10МГц-300ГГц)</a:t>
                      </a:r>
                      <a:endParaRPr lang="ru-RU" sz="1800" b="1" kern="1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6913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233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6226F-1DC8-BA47-4560-005964CDD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3132C8-C70E-4791-203E-81322A30D0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71" y="6139368"/>
            <a:ext cx="2145252" cy="981081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00C10852-3465-D1CB-8154-A3D2713CC818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57AD36ED-8F09-D0E0-5970-0BC38674D517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30030E-0781-0763-18F7-AAC97DC23505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9" name="Текст 2">
            <a:extLst>
              <a:ext uri="{FF2B5EF4-FFF2-40B4-BE49-F238E27FC236}">
                <a16:creationId xmlns:a16="http://schemas.microsoft.com/office/drawing/2014/main" id="{9B15CD06-A7DA-6A6A-7474-B5E760F89999}"/>
              </a:ext>
            </a:extLst>
          </p:cNvPr>
          <p:cNvSpPr txBox="1"/>
          <p:nvPr/>
        </p:nvSpPr>
        <p:spPr>
          <a:xfrm>
            <a:off x="498427" y="183600"/>
            <a:ext cx="9365538" cy="1107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6600" dirty="0">
                <a:solidFill>
                  <a:srgbClr val="00B0F0"/>
                </a:solidFill>
              </a:rPr>
              <a:t>Почему это эффективно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3C33E0-7B69-401F-3977-1F1A09143DD5}"/>
              </a:ext>
            </a:extLst>
          </p:cNvPr>
          <p:cNvSpPr txBox="1"/>
          <p:nvPr/>
        </p:nvSpPr>
        <p:spPr>
          <a:xfrm>
            <a:off x="264351" y="1445460"/>
            <a:ext cx="5493172" cy="40934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571500" marR="0" indent="-5715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"/>
              </a:rPr>
              <a:t>Обеспечение</a:t>
            </a:r>
            <a:r>
              <a:rPr lang="ru-RU" sz="3600" dirty="0"/>
              <a:t> физической</a:t>
            </a:r>
            <a:r>
              <a:rPr kumimoji="0" lang="ru-RU" sz="3600" b="0" i="0" u="none" strike="noStrike" cap="none" spc="0" normalizeH="0" baseline="0" dirty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безопасности контролируемой зоны</a:t>
            </a:r>
          </a:p>
          <a:p>
            <a:pPr marL="571500" marR="0" indent="-5715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sz="3600" dirty="0"/>
              <a:t>Радиус действия 10 километров</a:t>
            </a:r>
          </a:p>
          <a:p>
            <a:pPr marL="571500" marR="0" indent="-5715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Точность до </a:t>
            </a:r>
            <a:r>
              <a:rPr lang="ru-RU" sz="3600" dirty="0"/>
              <a:t>метра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E6E03E-D863-A44E-1887-8651AA792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552" y="1166326"/>
            <a:ext cx="5493172" cy="568941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E96DFF6-CC10-CA28-3701-8983B63A8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6940" y="5064118"/>
            <a:ext cx="1741612" cy="177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34773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2">
            <a:extLst>
              <a:ext uri="{FF2B5EF4-FFF2-40B4-BE49-F238E27FC236}">
                <a16:creationId xmlns:a16="http://schemas.microsoft.com/office/drawing/2014/main" id="{21FF62E7-FC14-63FA-D2C4-4AD458155A21}"/>
              </a:ext>
            </a:extLst>
          </p:cNvPr>
          <p:cNvSpPr txBox="1"/>
          <p:nvPr/>
        </p:nvSpPr>
        <p:spPr>
          <a:xfrm>
            <a:off x="535483" y="1284877"/>
            <a:ext cx="4989789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ru-RU" sz="2000" b="1" dirty="0">
                <a:solidFill>
                  <a:schemeClr val="accent6"/>
                </a:solidFill>
              </a:rPr>
              <a:t>Крупные инфраструктурные объекты</a:t>
            </a:r>
            <a:r>
              <a:rPr lang="en-US" sz="2000" b="1" dirty="0">
                <a:solidFill>
                  <a:schemeClr val="accent6"/>
                </a:solidFill>
              </a:rPr>
              <a:t> </a:t>
            </a:r>
            <a:r>
              <a:rPr lang="ru-RU" sz="2000" b="1" dirty="0">
                <a:solidFill>
                  <a:schemeClr val="accent6"/>
                </a:solidFill>
              </a:rPr>
              <a:t> </a:t>
            </a:r>
            <a:endParaRPr lang="en-US" sz="2000" b="1" dirty="0">
              <a:solidFill>
                <a:schemeClr val="accent6"/>
              </a:solidFill>
            </a:endParaRPr>
          </a:p>
          <a:p>
            <a:r>
              <a:rPr lang="ru-RU" sz="2000" b="1" dirty="0"/>
              <a:t>Порты, атомные и гидроэлектростанции, нефтехранилища</a:t>
            </a:r>
            <a:endParaRPr lang="ru-RU" sz="2000" dirty="0"/>
          </a:p>
          <a:p>
            <a:pPr lvl="1"/>
            <a:r>
              <a:rPr lang="ru-RU" sz="2000" b="1" dirty="0">
                <a:solidFill>
                  <a:schemeClr val="accent6"/>
                </a:solidFill>
              </a:rPr>
              <a:t>Почему заплатят:</a:t>
            </a:r>
            <a:r>
              <a:rPr lang="ru-RU" sz="2000" dirty="0">
                <a:solidFill>
                  <a:schemeClr val="accent6"/>
                </a:solidFill>
              </a:rPr>
              <a:t> </a:t>
            </a:r>
            <a:r>
              <a:rPr lang="ru-RU" sz="2000" dirty="0"/>
              <a:t>Наша система закрывает </a:t>
            </a:r>
            <a:r>
              <a:rPr lang="ru-RU" sz="2000" dirty="0">
                <a:solidFill>
                  <a:srgbClr val="FF0000"/>
                </a:solidFill>
              </a:rPr>
              <a:t>требования </a:t>
            </a:r>
            <a:r>
              <a:rPr lang="ru-RU" sz="2000" b="1" dirty="0">
                <a:solidFill>
                  <a:srgbClr val="FF0000"/>
                </a:solidFill>
              </a:rPr>
              <a:t>ФСТЭК и ФСБ </a:t>
            </a:r>
            <a:r>
              <a:rPr lang="ru-RU" sz="2000" b="1" dirty="0"/>
              <a:t>по защите КИИ</a:t>
            </a:r>
            <a:r>
              <a:rPr lang="ru-RU" sz="2000" dirty="0"/>
              <a:t>. Бюджеты на безопасность уже заложены в их инвестиционные программы.</a:t>
            </a:r>
          </a:p>
          <a:p>
            <a:pPr lvl="1"/>
            <a:r>
              <a:rPr lang="ru-RU" sz="2000" b="1" dirty="0">
                <a:solidFill>
                  <a:schemeClr val="accent6"/>
                </a:solidFill>
              </a:rPr>
              <a:t>Подтверждение:</a:t>
            </a:r>
            <a:r>
              <a:rPr lang="ru-RU" sz="2000" dirty="0"/>
              <a:t> Ведутся переговоры с АМТП — их интерес подтверждает наличие реального спроса и бюджета.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7F069A5F-4696-88B0-02DE-3C26EECCC1AC}"/>
              </a:ext>
            </a:extLst>
          </p:cNvPr>
          <p:cNvSpPr txBox="1"/>
          <p:nvPr/>
        </p:nvSpPr>
        <p:spPr>
          <a:xfrm>
            <a:off x="264351" y="146108"/>
            <a:ext cx="11506694" cy="1138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00B0F0"/>
                </a:solidFill>
              </a:rPr>
              <a:t>Бизнес-модель</a:t>
            </a:r>
          </a:p>
          <a:p>
            <a:pPr algn="l"/>
            <a:r>
              <a:rPr lang="ru-RU" sz="3200" i="1" dirty="0">
                <a:solidFill>
                  <a:srgbClr val="00B0F0"/>
                </a:solidFill>
              </a:rPr>
              <a:t>B2B </a:t>
            </a:r>
            <a:endParaRPr lang="ru-RU" sz="3200" dirty="0">
              <a:solidFill>
                <a:srgbClr val="00B0F0"/>
              </a:solidFill>
            </a:endParaRPr>
          </a:p>
        </p:txBody>
      </p:sp>
      <p:grpSp>
        <p:nvGrpSpPr>
          <p:cNvPr id="19" name="Прямоугольник 16">
            <a:extLst>
              <a:ext uri="{FF2B5EF4-FFF2-40B4-BE49-F238E27FC236}">
                <a16:creationId xmlns:a16="http://schemas.microsoft.com/office/drawing/2014/main" id="{2E5AE94E-E90D-E173-A00A-18964D62909E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20" name="Прямоугольник">
              <a:extLst>
                <a:ext uri="{FF2B5EF4-FFF2-40B4-BE49-F238E27FC236}">
                  <a16:creationId xmlns:a16="http://schemas.microsoft.com/office/drawing/2014/main" id="{000382F8-A895-A166-51BB-13EC465BAB70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21" name="7">
              <a:extLst>
                <a:ext uri="{FF2B5EF4-FFF2-40B4-BE49-F238E27FC236}">
                  <a16:creationId xmlns:a16="http://schemas.microsoft.com/office/drawing/2014/main" id="{37AE1662-C7F3-3A92-F4F2-ED5719E92166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6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98DFCB5-4583-CAB4-A817-910F90AE2536}"/>
              </a:ext>
            </a:extLst>
          </p:cNvPr>
          <p:cNvSpPr txBox="1"/>
          <p:nvPr/>
        </p:nvSpPr>
        <p:spPr>
          <a:xfrm>
            <a:off x="6017698" y="1296708"/>
            <a:ext cx="5831649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Частные операторы критической инфраструктуры</a:t>
            </a:r>
            <a:endParaRPr lang="ru-RU" dirty="0">
              <a:solidFill>
                <a:schemeClr val="accent6"/>
              </a:solidFill>
            </a:endParaRPr>
          </a:p>
          <a:p>
            <a:pPr lvl="1"/>
            <a:r>
              <a:rPr lang="ru-RU" b="1" dirty="0"/>
              <a:t>Крупные логистические хабы, частные энергокомпании, карьеры, металлургические комбинаты, химические производства</a:t>
            </a:r>
            <a:endParaRPr lang="ru-RU" dirty="0"/>
          </a:p>
          <a:p>
            <a:pPr lvl="1"/>
            <a:r>
              <a:rPr lang="ru-RU" b="1" dirty="0">
                <a:solidFill>
                  <a:schemeClr val="accent6"/>
                </a:solidFill>
              </a:rPr>
              <a:t>Почему заплатят:</a:t>
            </a:r>
            <a:r>
              <a:rPr lang="ru-RU" dirty="0">
                <a:solidFill>
                  <a:schemeClr val="accent6"/>
                </a:solidFill>
              </a:rPr>
              <a:t> </a:t>
            </a:r>
            <a:r>
              <a:rPr lang="ru-RU" dirty="0"/>
              <a:t>Страховые компании требуют внедрения современных систем безопасности для </a:t>
            </a:r>
            <a:r>
              <a:rPr lang="ru-RU" b="1" dirty="0">
                <a:solidFill>
                  <a:srgbClr val="FF0000"/>
                </a:solidFill>
              </a:rPr>
              <a:t>снижения страховых премий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67B53C-30BD-5AE9-76FA-95479DBCE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0044" y="5733893"/>
            <a:ext cx="1047896" cy="112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39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">
            <a:extLst>
              <a:ext uri="{FF2B5EF4-FFF2-40B4-BE49-F238E27FC236}">
                <a16:creationId xmlns:a16="http://schemas.microsoft.com/office/drawing/2014/main" id="{7615DC8D-D4B4-E0EB-52C4-3055190C7740}"/>
              </a:ext>
            </a:extLst>
          </p:cNvPr>
          <p:cNvSpPr/>
          <p:nvPr/>
        </p:nvSpPr>
        <p:spPr>
          <a:xfrm>
            <a:off x="6096000" y="0"/>
            <a:ext cx="6096000" cy="68732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00639E2F-6BCB-D6BD-96FD-ED6BA872F990}"/>
              </a:ext>
            </a:extLst>
          </p:cNvPr>
          <p:cNvSpPr txBox="1"/>
          <p:nvPr/>
        </p:nvSpPr>
        <p:spPr>
          <a:xfrm>
            <a:off x="6615058" y="5175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40ECE85A-89B4-B034-BBCD-C51FD33B6118}"/>
              </a:ext>
            </a:extLst>
          </p:cNvPr>
          <p:cNvSpPr txBox="1"/>
          <p:nvPr/>
        </p:nvSpPr>
        <p:spPr>
          <a:xfrm>
            <a:off x="6506864" y="2989415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4DFDD2C4-A9D5-4F3A-4266-393EF2C2CFE8}"/>
              </a:ext>
            </a:extLst>
          </p:cNvPr>
          <p:cNvSpPr txBox="1"/>
          <p:nvPr/>
        </p:nvSpPr>
        <p:spPr>
          <a:xfrm>
            <a:off x="9684871" y="145017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A0B350F-B5B5-5B17-0C85-C204DA452869}"/>
              </a:ext>
            </a:extLst>
          </p:cNvPr>
          <p:cNvSpPr txBox="1"/>
          <p:nvPr/>
        </p:nvSpPr>
        <p:spPr>
          <a:xfrm>
            <a:off x="10197670" y="3912844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49CD20-430A-7DD9-ED27-9D1F7DA327CE}"/>
              </a:ext>
            </a:extLst>
          </p:cNvPr>
          <p:cNvSpPr txBox="1"/>
          <p:nvPr/>
        </p:nvSpPr>
        <p:spPr>
          <a:xfrm>
            <a:off x="6572539" y="4562803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Сертификация и лицензирование (12.2026 – 03.2027)</a:t>
            </a:r>
            <a:endParaRPr dirty="0"/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27BAC03B-EB46-314B-DC45-E7AD5C314E3C}"/>
              </a:ext>
            </a:extLst>
          </p:cNvPr>
          <p:cNvSpPr txBox="1"/>
          <p:nvPr/>
        </p:nvSpPr>
        <p:spPr>
          <a:xfrm>
            <a:off x="6420255" y="1560522"/>
            <a:ext cx="180728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Разработка теоретической базы</a:t>
            </a:r>
          </a:p>
          <a:p>
            <a:r>
              <a:rPr lang="ru-RU" dirty="0"/>
              <a:t>(10.2025 – 12.2025)</a:t>
            </a:r>
            <a:endParaRPr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00D3CE4-34EE-E26E-E7A2-678BFE00736C}"/>
              </a:ext>
            </a:extLst>
          </p:cNvPr>
          <p:cNvSpPr txBox="1"/>
          <p:nvPr/>
        </p:nvSpPr>
        <p:spPr>
          <a:xfrm>
            <a:off x="9718283" y="2977844"/>
            <a:ext cx="1565011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Создание </a:t>
            </a:r>
            <a:r>
              <a:rPr lang="en-US" dirty="0"/>
              <a:t>MVP</a:t>
            </a:r>
            <a:r>
              <a:rPr lang="ru-RU" dirty="0"/>
              <a:t> и тестирование (12.2025 – 11.2026)</a:t>
            </a:r>
            <a:endParaRPr dirty="0"/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6F96AD-EABC-03A5-50C6-42E5F6853235}"/>
              </a:ext>
            </a:extLst>
          </p:cNvPr>
          <p:cNvSpPr txBox="1"/>
          <p:nvPr/>
        </p:nvSpPr>
        <p:spPr>
          <a:xfrm>
            <a:off x="10266423" y="5438847"/>
            <a:ext cx="1565011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rPr lang="ru-RU" dirty="0"/>
              <a:t>Предоставление потенциальным заказчикам и выход на рынок (04.2027)</a:t>
            </a:r>
            <a:endParaRPr dirty="0"/>
          </a:p>
        </p:txBody>
      </p:sp>
      <p:sp>
        <p:nvSpPr>
          <p:cNvPr id="29" name="Соединительная линия уступом 2">
            <a:extLst>
              <a:ext uri="{FF2B5EF4-FFF2-40B4-BE49-F238E27FC236}">
                <a16:creationId xmlns:a16="http://schemas.microsoft.com/office/drawing/2014/main" id="{9428A32D-CAF8-886B-9A02-19EBCAA4CFE9}"/>
              </a:ext>
            </a:extLst>
          </p:cNvPr>
          <p:cNvSpPr/>
          <p:nvPr/>
        </p:nvSpPr>
        <p:spPr>
          <a:xfrm>
            <a:off x="7477146" y="1011301"/>
            <a:ext cx="2162014" cy="132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0" name="Соединительная линия уступом 26">
            <a:extLst>
              <a:ext uri="{FF2B5EF4-FFF2-40B4-BE49-F238E27FC236}">
                <a16:creationId xmlns:a16="http://schemas.microsoft.com/office/drawing/2014/main" id="{7901E5FE-4CBA-7A96-46EB-10221AA8CFD0}"/>
              </a:ext>
            </a:extLst>
          </p:cNvPr>
          <p:cNvSpPr/>
          <p:nvPr/>
        </p:nvSpPr>
        <p:spPr>
          <a:xfrm flipH="1">
            <a:off x="7663413" y="2702913"/>
            <a:ext cx="1828805" cy="1066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1" name="Соединительная линия уступом 29">
            <a:extLst>
              <a:ext uri="{FF2B5EF4-FFF2-40B4-BE49-F238E27FC236}">
                <a16:creationId xmlns:a16="http://schemas.microsoft.com/office/drawing/2014/main" id="{601636D4-6453-1D84-B08B-B46065B512D9}"/>
              </a:ext>
            </a:extLst>
          </p:cNvPr>
          <p:cNvSpPr/>
          <p:nvPr/>
        </p:nvSpPr>
        <p:spPr>
          <a:xfrm>
            <a:off x="7663413" y="4171270"/>
            <a:ext cx="2319868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CB5DF538-1EDC-5349-F002-B4735B6B0626}"/>
              </a:ext>
            </a:extLst>
          </p:cNvPr>
          <p:cNvGrpSpPr/>
          <p:nvPr/>
        </p:nvGrpSpPr>
        <p:grpSpPr>
          <a:xfrm>
            <a:off x="-6778" y="6365338"/>
            <a:ext cx="542260" cy="506841"/>
            <a:chOff x="0" y="0"/>
            <a:chExt cx="542258" cy="506839"/>
          </a:xfrm>
        </p:grpSpPr>
        <p:sp>
          <p:nvSpPr>
            <p:cNvPr id="16" name="Прямоугольник">
              <a:extLst>
                <a:ext uri="{FF2B5EF4-FFF2-40B4-BE49-F238E27FC236}">
                  <a16:creationId xmlns:a16="http://schemas.microsoft.com/office/drawing/2014/main" id="{39179E90-F735-31E8-C444-C4534593C3B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BB3C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7" name="7">
              <a:extLst>
                <a:ext uri="{FF2B5EF4-FFF2-40B4-BE49-F238E27FC236}">
                  <a16:creationId xmlns:a16="http://schemas.microsoft.com/office/drawing/2014/main" id="{22FF4839-9270-E971-069A-1D9472A4EA5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7</a:t>
              </a:r>
              <a:endParaRPr dirty="0"/>
            </a:p>
          </p:txBody>
        </p:sp>
      </p:grpSp>
      <p:sp>
        <p:nvSpPr>
          <p:cNvPr id="18" name="Текст 2">
            <a:extLst>
              <a:ext uri="{FF2B5EF4-FFF2-40B4-BE49-F238E27FC236}">
                <a16:creationId xmlns:a16="http://schemas.microsoft.com/office/drawing/2014/main" id="{CC68C9A4-3E4B-D871-8F70-73B8389772C2}"/>
              </a:ext>
            </a:extLst>
          </p:cNvPr>
          <p:cNvSpPr txBox="1"/>
          <p:nvPr/>
        </p:nvSpPr>
        <p:spPr>
          <a:xfrm>
            <a:off x="204887" y="1667195"/>
            <a:ext cx="4989789" cy="1631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sz="2000" dirty="0"/>
              <a:t>Для </a:t>
            </a:r>
            <a:r>
              <a:rPr lang="en-US" sz="2000" dirty="0"/>
              <a:t>B2B </a:t>
            </a:r>
            <a:r>
              <a:rPr lang="ru-RU" sz="2000" dirty="0"/>
              <a:t>решения будет разработана демонстрационная модель, которая будет предоставляться заказчикам, в качестве тестового образца, после чего система будет дорабатываться под требования заказчика.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14D9CDDC-EAA7-CCEE-B2CE-A4EA9C0A161E}"/>
              </a:ext>
            </a:extLst>
          </p:cNvPr>
          <p:cNvSpPr txBox="1"/>
          <p:nvPr/>
        </p:nvSpPr>
        <p:spPr>
          <a:xfrm>
            <a:off x="264351" y="341986"/>
            <a:ext cx="5947174" cy="107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200" dirty="0">
                <a:solidFill>
                  <a:srgbClr val="00B0F0"/>
                </a:solidFill>
              </a:rPr>
              <a:t>План выхода на рынок/масштабирования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F9ECB1-3DA6-14CD-AB84-A8E253636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419" y="-9182"/>
            <a:ext cx="1114581" cy="122889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054D125-ACD9-EBDC-211A-F034EFFE2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608" y="3546402"/>
            <a:ext cx="3033392" cy="323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5688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3104046" y="312644"/>
            <a:ext cx="651893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00B0F0"/>
                </a:solidFill>
              </a:rPr>
              <a:t>Анализ конкурентов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8</a:t>
              </a:r>
              <a:endParaRPr dirty="0"/>
            </a:p>
          </p:txBody>
        </p:sp>
      </p:grp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A82B127-4C3C-D729-6DF7-9FAD8B090E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542611"/>
              </p:ext>
            </p:extLst>
          </p:nvPr>
        </p:nvGraphicFramePr>
        <p:xfrm>
          <a:off x="597158" y="1128129"/>
          <a:ext cx="11327364" cy="529032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31841">
                  <a:extLst>
                    <a:ext uri="{9D8B030D-6E8A-4147-A177-3AD203B41FA5}">
                      <a16:colId xmlns:a16="http://schemas.microsoft.com/office/drawing/2014/main" val="1905687272"/>
                    </a:ext>
                  </a:extLst>
                </a:gridCol>
                <a:gridCol w="2831841">
                  <a:extLst>
                    <a:ext uri="{9D8B030D-6E8A-4147-A177-3AD203B41FA5}">
                      <a16:colId xmlns:a16="http://schemas.microsoft.com/office/drawing/2014/main" val="2115510174"/>
                    </a:ext>
                  </a:extLst>
                </a:gridCol>
                <a:gridCol w="2831841">
                  <a:extLst>
                    <a:ext uri="{9D8B030D-6E8A-4147-A177-3AD203B41FA5}">
                      <a16:colId xmlns:a16="http://schemas.microsoft.com/office/drawing/2014/main" val="694556214"/>
                    </a:ext>
                  </a:extLst>
                </a:gridCol>
                <a:gridCol w="2831841">
                  <a:extLst>
                    <a:ext uri="{9D8B030D-6E8A-4147-A177-3AD203B41FA5}">
                      <a16:colId xmlns:a16="http://schemas.microsoft.com/office/drawing/2014/main" val="1743598431"/>
                    </a:ext>
                  </a:extLst>
                </a:gridCol>
              </a:tblGrid>
              <a:tr h="5783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Конкурент/система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Принцип работы и функциональность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характеристики (пеленгация/подавление)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64552539"/>
                  </a:ext>
                </a:extLst>
              </a:tr>
              <a:tr h="26055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000" dirty="0">
                          <a:effectLst/>
                        </a:rPr>
                        <a:t>Пеленг‑БПЛА (ПК «Прайм‑Радар»)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Радиотехнический комплекс. Сканирует спектр 600‑6000 МГц, обнаруживает сигнал управления и телеметрии дронов, определяет тип БВС, направление, координаты, отслеживает траекторию и выдаёт частоты управления. Работает в автоматическом или ручном режиме, интегрируется через API, поддерживает «чёрный/белый список».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Дальность обнаружения 1–5 км в зависимости от условий; горизонтальное покрытие – 360°, вертикальное – 60°; точность определения направления ±10°; одновременно контролирует до трёх дронов; определяет более 400 моделей; масса блока ~20 кг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u="sng" dirty="0">
                          <a:effectLst/>
                          <a:hlinkClick r:id="rId2"/>
                        </a:rPr>
                        <a:t>prime-radar.ru</a:t>
                      </a:r>
                      <a:r>
                        <a:rPr lang="ru-RU" sz="1200" u="sng" dirty="0">
                          <a:effectLst/>
                          <a:hlinkClick r:id="rId3"/>
                        </a:rPr>
                        <a:t>prime-radar.ru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Один из самых детализированных радиопеленгаторов. Предназначен для стационарных или мобильных объектов; требует внешних антенн и электропитания.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02749486"/>
                  </a:ext>
                </a:extLst>
              </a:tr>
              <a:tr h="2046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dirty="0" err="1">
                          <a:effectLst/>
                        </a:rPr>
                        <a:t>Stopdron</a:t>
                      </a:r>
                      <a:r>
                        <a:rPr lang="ru-RU" sz="2400" dirty="0">
                          <a:effectLst/>
                        </a:rPr>
                        <a:t>‑Пеленг (K‑Radio)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</a:rPr>
                        <a:t>Пассивная радиопеленгация. Одна направленная антенна определяет направление на БПЛА, три антенны дают координаты. Система идентифицирует модель и протокол связи, может работать при нахождении дрона за препятствием или на земле.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Горизонтальный сектор 360°, вертикальный 60°; дальность обнаружения до 7 км; масса блока около 8 кг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u="sng" dirty="0">
                          <a:effectLst/>
                          <a:hlinkClick r:id="rId4"/>
                        </a:rPr>
                        <a:t>k-radio.ru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Используется как альтернатива радарам – небольшая масса, возможность установки на мобильных объектах. Нет функции подавления, но может интегрироваться с другими средствами.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64843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062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215552" y="151790"/>
            <a:ext cx="6518934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>
                <a:solidFill>
                  <a:srgbClr val="00B0F0"/>
                </a:solidFill>
              </a:rPr>
              <a:t>Текущий статус: фаза обоснования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313842" y="1817831"/>
            <a:ext cx="11564315" cy="37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lang="ru-RU" sz="2400" b="1" dirty="0"/>
              <a:t>✅ </a:t>
            </a:r>
            <a:r>
              <a:rPr lang="ru-RU" sz="2400" b="1" dirty="0">
                <a:solidFill>
                  <a:schemeClr val="accent6"/>
                </a:solidFill>
              </a:rPr>
              <a:t>Подтверждена принципиальная осуществимость:</a:t>
            </a:r>
            <a:endParaRPr lang="ru-RU" sz="2400" dirty="0">
              <a:solidFill>
                <a:schemeClr val="accent6"/>
              </a:solidFill>
            </a:endParaRPr>
          </a:p>
          <a:p>
            <a:pPr marL="342900" lvl="1" indent="-342900">
              <a:buFont typeface="Wingdings" panose="05000000000000000000" pitchFamily="2" charset="2"/>
              <a:buChar char="ü"/>
            </a:pPr>
            <a:r>
              <a:rPr lang="ru-RU" sz="2400" dirty="0"/>
              <a:t>завершена</a:t>
            </a:r>
            <a:r>
              <a:rPr lang="ru-RU" sz="2400" b="1" dirty="0"/>
              <a:t> НИР</a:t>
            </a:r>
            <a:r>
              <a:rPr lang="ru-RU" sz="2400" dirty="0"/>
              <a:t>, доказывающая эффективность гибридной пеленгации для задач безопасности;</a:t>
            </a:r>
          </a:p>
          <a:p>
            <a:pPr marL="342900" lvl="1" indent="-342900">
              <a:buFont typeface="Wingdings" panose="05000000000000000000" pitchFamily="2" charset="2"/>
              <a:buChar char="ü"/>
            </a:pPr>
            <a:r>
              <a:rPr lang="ru-RU" sz="2400" dirty="0"/>
              <a:t>разработана </a:t>
            </a:r>
            <a:r>
              <a:rPr lang="ru-RU" sz="2400" b="1" dirty="0"/>
              <a:t>архитектура системы.</a:t>
            </a:r>
            <a:endParaRPr lang="ru-RU" sz="2400" dirty="0"/>
          </a:p>
          <a:p>
            <a:r>
              <a:rPr lang="ru-RU" sz="2400" b="1" dirty="0"/>
              <a:t>✅ </a:t>
            </a:r>
            <a:r>
              <a:rPr lang="ru-RU" sz="2400" b="1" dirty="0">
                <a:solidFill>
                  <a:schemeClr val="accent6"/>
                </a:solidFill>
              </a:rPr>
              <a:t>Первое рыночное признание:</a:t>
            </a:r>
            <a:endParaRPr lang="ru-RU" sz="2400" dirty="0">
              <a:solidFill>
                <a:schemeClr val="accent6"/>
              </a:solidFill>
            </a:endParaRPr>
          </a:p>
          <a:p>
            <a:pPr marL="342900" lvl="1" indent="-342900">
              <a:buFont typeface="Wingdings" panose="05000000000000000000" pitchFamily="2" charset="2"/>
              <a:buChar char="ü"/>
            </a:pPr>
            <a:r>
              <a:rPr lang="ru-RU" sz="2400" dirty="0"/>
              <a:t>Мы уже заручились </a:t>
            </a:r>
            <a:r>
              <a:rPr lang="ru-RU" sz="2400" b="1" dirty="0"/>
              <a:t>предварительным интересом от одного из инвесторов.</a:t>
            </a:r>
          </a:p>
          <a:p>
            <a:r>
              <a:rPr lang="ru-RU" sz="2400" b="1" dirty="0">
                <a:solidFill>
                  <a:srgbClr val="00B0F0"/>
                </a:solidFill>
              </a:rPr>
              <a:t>Что это значит?</a:t>
            </a:r>
            <a:r>
              <a:rPr lang="ru-RU" sz="2400" dirty="0">
                <a:solidFill>
                  <a:srgbClr val="00B0F0"/>
                </a:solidFill>
              </a:rPr>
              <a:t> </a:t>
            </a:r>
            <a:r>
              <a:rPr lang="ru-RU" sz="2400" dirty="0"/>
              <a:t>Мы прошли стадию идеи. У нас есть </a:t>
            </a:r>
            <a:r>
              <a:rPr lang="ru-RU" sz="2400" b="1" dirty="0"/>
              <a:t>научный задел, уникальная концепция и подтвержденный спрос</a:t>
            </a:r>
            <a:r>
              <a:rPr lang="ru-RU" sz="2400" dirty="0"/>
              <a:t>. Мы готовы к созданию прототипа.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  <a:solidFill>
            <a:srgbClr val="FBB3C1"/>
          </a:solidFill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endParaRPr dirty="0"/>
            </a:p>
          </p:txBody>
        </p:sp>
      </p:grpSp>
      <p:sp>
        <p:nvSpPr>
          <p:cNvPr id="2" name="7">
            <a:extLst>
              <a:ext uri="{FF2B5EF4-FFF2-40B4-BE49-F238E27FC236}">
                <a16:creationId xmlns:a16="http://schemas.microsoft.com/office/drawing/2014/main" id="{E3917B6D-9494-7319-C9D6-66C4E7365D3D}"/>
              </a:ext>
            </a:extLst>
          </p:cNvPr>
          <p:cNvSpPr txBox="1"/>
          <p:nvPr/>
        </p:nvSpPr>
        <p:spPr>
          <a:xfrm>
            <a:off x="-18523" y="6512394"/>
            <a:ext cx="468151" cy="199104"/>
          </a:xfrm>
          <a:prstGeom prst="rect">
            <a:avLst/>
          </a:prstGeom>
          <a:solidFill>
            <a:srgbClr val="FBB3C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noAutofit/>
          </a:bodyPr>
          <a:lstStyle>
            <a:lvl1pPr algn="ctr">
              <a:defRPr sz="1200">
                <a:solidFill>
                  <a:srgbClr val="FFFFFF"/>
                </a:solidFill>
                <a:latin typeface="Gilroy-Bold"/>
                <a:ea typeface="Gilroy-Bold"/>
                <a:cs typeface="Gilroy-Bold"/>
                <a:sym typeface="Gilroy-Bold"/>
              </a:defRPr>
            </a:lvl1pPr>
          </a:lstStyle>
          <a:p>
            <a:r>
              <a:rPr lang="ru-RU" dirty="0"/>
              <a:t>11</a:t>
            </a:r>
            <a:endParaRPr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F1314B1-AA2B-5076-B819-FE79B1A70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3630" y="5724367"/>
            <a:ext cx="1038370" cy="11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19284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C25B1-8447-EEFA-4A1E-C9D449CEA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>
            <a:extLst>
              <a:ext uri="{FF2B5EF4-FFF2-40B4-BE49-F238E27FC236}">
                <a16:creationId xmlns:a16="http://schemas.microsoft.com/office/drawing/2014/main" id="{180C06EC-388B-FAC6-AEA7-6810BA714C39}"/>
              </a:ext>
            </a:extLst>
          </p:cNvPr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>
            <a:extLst>
              <a:ext uri="{FF2B5EF4-FFF2-40B4-BE49-F238E27FC236}">
                <a16:creationId xmlns:a16="http://schemas.microsoft.com/office/drawing/2014/main" id="{3626B8F1-0453-46EB-F5B4-F03A9BC72093}"/>
              </a:ext>
            </a:extLst>
          </p:cNvPr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>
            <a:extLst>
              <a:ext uri="{FF2B5EF4-FFF2-40B4-BE49-F238E27FC236}">
                <a16:creationId xmlns:a16="http://schemas.microsoft.com/office/drawing/2014/main" id="{0B1DEC0D-8FCB-32E5-4265-8D56D8C7CD62}"/>
              </a:ext>
            </a:extLst>
          </p:cNvPr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>
            <a:extLst>
              <a:ext uri="{FF2B5EF4-FFF2-40B4-BE49-F238E27FC236}">
                <a16:creationId xmlns:a16="http://schemas.microsoft.com/office/drawing/2014/main" id="{81ABABD2-FAC7-9D26-C927-60110158683C}"/>
              </a:ext>
            </a:extLst>
          </p:cNvPr>
          <p:cNvSpPr txBox="1"/>
          <p:nvPr/>
        </p:nvSpPr>
        <p:spPr>
          <a:xfrm>
            <a:off x="589159" y="1230069"/>
            <a:ext cx="4831212" cy="5958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>
                <a:solidFill>
                  <a:srgbClr val="00B0F0"/>
                </a:solidFill>
              </a:rPr>
              <a:t>ПЕЛЕНГАЦИЯ БПЛА В КОНТРОЛИРУЕМОЙ ЗОНЕ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>
              <a:solidFill>
                <a:srgbClr val="00B0F0"/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00B050"/>
                </a:solidFill>
              </a:rPr>
              <a:t>САУЛЯК АНДРЕЙ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00B050"/>
                </a:solidFill>
              </a:rPr>
              <a:t>ДЖАБАРОВ АРТЕМ</a:t>
            </a:r>
            <a:r>
              <a:rPr dirty="0">
                <a:solidFill>
                  <a:srgbClr val="00B050"/>
                </a:solidFill>
              </a:rPr>
              <a:t> </a:t>
            </a:r>
            <a:endParaRPr lang="ru-RU" dirty="0">
              <a:solidFill>
                <a:srgbClr val="00B050"/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b="1" dirty="0">
                <a:solidFill>
                  <a:schemeClr val="tx1"/>
                </a:solidFill>
              </a:rPr>
              <a:t>Контакты</a:t>
            </a:r>
            <a:r>
              <a:rPr lang="en-US" b="1" dirty="0">
                <a:solidFill>
                  <a:schemeClr val="tx1"/>
                </a:solidFill>
              </a:rPr>
              <a:t>:</a:t>
            </a:r>
            <a:r>
              <a:rPr lang="ru-RU" b="1" dirty="0">
                <a:solidFill>
                  <a:schemeClr val="tx1"/>
                </a:solidFill>
              </a:rPr>
              <a:t>+7 960 006 07 60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b="1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rostislavant1995@gmail.com</a:t>
            </a:r>
            <a:endParaRPr lang="ru-RU" b="1" dirty="0">
              <a:solidFill>
                <a:schemeClr val="tx1"/>
              </a:solidFill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6900" dirty="0">
              <a:latin typeface="Gilroy-ExtraBold"/>
              <a:ea typeface="Gilroy-ExtraBold"/>
              <a:cs typeface="Gilroy-ExtraBold"/>
              <a:sym typeface="Gilroy-ExtraBold"/>
            </a:endParaRPr>
          </a:p>
        </p:txBody>
      </p:sp>
      <p:pic>
        <p:nvPicPr>
          <p:cNvPr id="153" name="Рисунок 22" descr="Рисунок 22">
            <a:extLst>
              <a:ext uri="{FF2B5EF4-FFF2-40B4-BE49-F238E27FC236}">
                <a16:creationId xmlns:a16="http://schemas.microsoft.com/office/drawing/2014/main" id="{ABBBBDE8-C520-851C-D1C7-E2930514E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869589EE-38CC-D3DD-49B9-45B60B213364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6F43F2-8714-676D-98AA-C93C1A0A19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2439" y="2326767"/>
            <a:ext cx="3380196" cy="455161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B50148E-DC57-6B49-BDAB-D6B368C0E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439" y="-2"/>
            <a:ext cx="3382223" cy="234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76859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3575</TotalTime>
  <Words>844</Words>
  <Application>Microsoft Office PowerPoint</Application>
  <PresentationFormat>Широкоэкранный</PresentationFormat>
  <Paragraphs>148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Gilroy-ExtraBold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Андрей Сауляк</cp:lastModifiedBy>
  <cp:revision>31</cp:revision>
  <dcterms:modified xsi:type="dcterms:W3CDTF">2025-11-28T12:33:48Z</dcterms:modified>
</cp:coreProperties>
</file>