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Roboto"/>
      <p:regular r:id="rId13"/>
      <p:bold r:id="rId14"/>
      <p:italic r:id="rId15"/>
      <p:boldItalic r:id="rId16"/>
    </p:embeddedFont>
    <p:embeddedFont>
      <p:font typeface="Nuni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italic.fntdata"/><Relationship Id="rId14" Type="http://schemas.openxmlformats.org/officeDocument/2006/relationships/font" Target="fonts/Roboto-bold.fntdata"/><Relationship Id="rId17" Type="http://schemas.openxmlformats.org/officeDocument/2006/relationships/font" Target="fonts/Nunito-regular.fntdata"/><Relationship Id="rId16" Type="http://schemas.openxmlformats.org/officeDocument/2006/relationships/font" Target="fonts/Roboto-boldItalic.fntdata"/><Relationship Id="rId5" Type="http://schemas.openxmlformats.org/officeDocument/2006/relationships/notesMaster" Target="notesMasters/notesMaster1.xml"/><Relationship Id="rId19" Type="http://schemas.openxmlformats.org/officeDocument/2006/relationships/font" Target="fonts/Nunito-italic.fntdata"/><Relationship Id="rId6" Type="http://schemas.openxmlformats.org/officeDocument/2006/relationships/slide" Target="slides/slide1.xml"/><Relationship Id="rId18" Type="http://schemas.openxmlformats.org/officeDocument/2006/relationships/font" Target="fonts/Nuni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I8yR2ZVy5DTYRL2LU6x8u6SMIoL468aMmEEJc3rRjfA/edit?usp=drive_link"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otion.so/intensive2035/e16bcedd0635425083043cee40507eff?pvs=4" TargetMode="External"/><Relationship Id="rId3" Type="http://schemas.openxmlformats.org/officeDocument/2006/relationships/hyperlink" Target="https://www.notion.so/intensive2035/08ff407807a14bdd940722bd2c2f5fe5?pvs=4"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2">
                  <a:extLst>
                    <a:ext uri="{A12FA001-AC4F-418D-AE19-62706E023703}">
                      <ahyp:hlinkClr val="tx"/>
                    </a:ext>
                  </a:extLst>
                </a:hlinkClick>
              </a:rPr>
              <a:t>Шаблон К1 Заказная</a:t>
            </a:r>
            <a:endParaRPr>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0e606b433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0e606b433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 name="Google Shape;6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2">
                  <a:extLst>
                    <a:ext uri="{A12FA001-AC4F-418D-AE19-62706E023703}">
                      <ahyp:hlinkCl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3">
                  <a:extLst>
                    <a:ext uri="{A12FA001-AC4F-418D-AE19-62706E023703}">
                      <ahyp:hlinkCl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indent="0" lvl="0" marL="457200" rtl="0" algn="l">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b="1" lang="ru">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b="1" lang="ru">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indent="0" lvl="0" marL="457200" rtl="0" algn="l">
              <a:lnSpc>
                <a:spcPct val="100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b="1" lang="ru">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i="1" lang="ru">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indent="-298450" lvl="0" marL="914400" rtl="0" algn="l">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indent="-298450" lvl="0" marL="914400" rtl="0" algn="l">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indent="-298450" lvl="0" marL="914400" rtl="0" algn="l">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indent="-298450" lvl="0" marL="914400" rtl="0" algn="l">
              <a:lnSpc>
                <a:spcPct val="100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b="1" lang="ru">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b="1" lang="ru">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b="1" lang="ru">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b="1" lang="ru">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b="1" lang="ru">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b="1" lang="ru">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indent="-298450" lvl="0" marL="914400" rtl="0" algn="l">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indent="-298450" lvl="0" marL="914400" rtl="0" algn="l">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i="1" lang="ru">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 name="Google Shape;15;p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7.jpg"/><Relationship Id="rId5" Type="http://schemas.openxmlformats.org/officeDocument/2006/relationships/image" Target="../media/image4.jpg"/><Relationship Id="rId6"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ru"/>
              <a:t>Тафтинговые ковры </a:t>
            </a:r>
            <a:endParaRPr/>
          </a:p>
          <a:p>
            <a:pPr indent="0" lvl="0" marL="0" rtl="0" algn="ctr">
              <a:lnSpc>
                <a:spcPct val="100000"/>
              </a:lnSpc>
              <a:spcBef>
                <a:spcPts val="0"/>
              </a:spcBef>
              <a:spcAft>
                <a:spcPts val="0"/>
              </a:spcAft>
              <a:buSzPts val="5200"/>
              <a:buNone/>
            </a:pPr>
            <a:r>
              <a:rPr lang="ru"/>
              <a:t>“TuftDream”</a:t>
            </a:r>
            <a:endParaRPr/>
          </a:p>
        </p:txBody>
      </p:sp>
      <p:sp>
        <p:nvSpPr>
          <p:cNvPr id="55" name="Google Shape;55;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ctr">
              <a:lnSpc>
                <a:spcPct val="100000"/>
              </a:lnSpc>
              <a:spcBef>
                <a:spcPts val="0"/>
              </a:spcBef>
              <a:spcAft>
                <a:spcPts val="0"/>
              </a:spcAft>
              <a:buSzPct val="100000"/>
              <a:buNone/>
            </a:pPr>
            <a:r>
              <a:rPr lang="ru"/>
              <a:t>УДГУ</a:t>
            </a:r>
            <a:endParaRPr/>
          </a:p>
          <a:p>
            <a:pPr indent="0" lvl="0" marL="0" rtl="0" algn="ctr">
              <a:lnSpc>
                <a:spcPct val="100000"/>
              </a:lnSpc>
              <a:spcBef>
                <a:spcPts val="0"/>
              </a:spcBef>
              <a:spcAft>
                <a:spcPts val="0"/>
              </a:spcAft>
              <a:buSzPct val="100000"/>
              <a:buNone/>
            </a:pPr>
            <a:r>
              <a:t/>
            </a:r>
            <a:endParaRPr/>
          </a:p>
        </p:txBody>
      </p:sp>
      <p:sp>
        <p:nvSpPr>
          <p:cNvPr id="56" name="Google Shape;56;p13"/>
          <p:cNvSpPr txBox="1"/>
          <p:nvPr>
            <p:ph idx="1" type="subTitle"/>
          </p:nvPr>
        </p:nvSpPr>
        <p:spPr>
          <a:xfrm>
            <a:off x="311700" y="416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ru"/>
              <a:t>Инициативная разработка</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161800"/>
            <a:ext cx="8520600" cy="697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500"/>
              <a:t>Что такое тафтинговые ковры?</a:t>
            </a:r>
            <a:endParaRPr sz="2500"/>
          </a:p>
        </p:txBody>
      </p:sp>
      <p:sp>
        <p:nvSpPr>
          <p:cNvPr id="62" name="Google Shape;62;p14"/>
          <p:cNvSpPr txBox="1"/>
          <p:nvPr>
            <p:ph idx="1" type="body"/>
          </p:nvPr>
        </p:nvSpPr>
        <p:spPr>
          <a:xfrm>
            <a:off x="311700" y="859725"/>
            <a:ext cx="4821000" cy="4041600"/>
          </a:xfrm>
          <a:prstGeom prst="rect">
            <a:avLst/>
          </a:prstGeom>
        </p:spPr>
        <p:txBody>
          <a:bodyPr anchorCtr="0" anchor="t" bIns="91425" lIns="91425" spcFirstLastPara="1" rIns="91425" wrap="square" tIns="91425">
            <a:normAutofit fontScale="25000" lnSpcReduction="20000"/>
          </a:bodyPr>
          <a:lstStyle/>
          <a:p>
            <a:pPr indent="-311150" lvl="0" marL="457200" marR="76200" rtl="0" algn="l">
              <a:lnSpc>
                <a:spcPct val="150000"/>
              </a:lnSpc>
              <a:spcBef>
                <a:spcPts val="100"/>
              </a:spcBef>
              <a:spcAft>
                <a:spcPts val="0"/>
              </a:spcAft>
              <a:buSzPct val="100000"/>
              <a:buChar char="●"/>
            </a:pPr>
            <a:r>
              <a:rPr lang="ru" sz="5200">
                <a:solidFill>
                  <a:srgbClr val="333333"/>
                </a:solidFill>
                <a:highlight>
                  <a:srgbClr val="FFFFFF"/>
                </a:highlight>
              </a:rPr>
              <a:t> </a:t>
            </a:r>
            <a:r>
              <a:rPr b="1" lang="ru" sz="5200">
                <a:solidFill>
                  <a:srgbClr val="333333"/>
                </a:solidFill>
                <a:highlight>
                  <a:srgbClr val="FFFFFF"/>
                </a:highlight>
              </a:rPr>
              <a:t>Это напольные и настенные изделия, </a:t>
            </a:r>
            <a:r>
              <a:rPr lang="ru" sz="5200">
                <a:solidFill>
                  <a:srgbClr val="333333"/>
                </a:solidFill>
                <a:highlight>
                  <a:srgbClr val="FFFFFF"/>
                </a:highlight>
              </a:rPr>
              <a:t>которые создаются с помощью ткачества пучками</a:t>
            </a:r>
            <a:r>
              <a:rPr lang="ru" sz="5200">
                <a:highlight>
                  <a:srgbClr val="FFFFFF"/>
                </a:highlight>
              </a:rPr>
              <a:t>. </a:t>
            </a:r>
            <a:endParaRPr sz="5200">
              <a:highlight>
                <a:srgbClr val="FFFFFF"/>
              </a:highlight>
            </a:endParaRPr>
          </a:p>
          <a:p>
            <a:pPr indent="-311150" lvl="0" marL="457200" marR="76200" rtl="0" algn="l">
              <a:lnSpc>
                <a:spcPct val="150000"/>
              </a:lnSpc>
              <a:spcBef>
                <a:spcPts val="0"/>
              </a:spcBef>
              <a:spcAft>
                <a:spcPts val="0"/>
              </a:spcAft>
              <a:buSzPct val="100000"/>
              <a:buChar char="●"/>
            </a:pPr>
            <a:r>
              <a:rPr b="1" lang="ru" sz="5200">
                <a:solidFill>
                  <a:srgbClr val="333333"/>
                </a:solidFill>
                <a:highlight>
                  <a:srgbClr val="FFFFFF"/>
                </a:highlight>
              </a:rPr>
              <a:t>Принцип изготовления</a:t>
            </a:r>
            <a:r>
              <a:rPr lang="ru" sz="5200">
                <a:solidFill>
                  <a:srgbClr val="333333"/>
                </a:solidFill>
                <a:highlight>
                  <a:srgbClr val="FFFFFF"/>
                </a:highlight>
              </a:rPr>
              <a:t> </a:t>
            </a:r>
            <a:r>
              <a:rPr lang="ru" sz="5200">
                <a:highlight>
                  <a:srgbClr val="FFFFFF"/>
                </a:highlight>
              </a:rPr>
              <a:t>тафтинговых ковриков заключается в том, что </a:t>
            </a:r>
            <a:r>
              <a:rPr b="1" lang="ru" sz="5200">
                <a:solidFill>
                  <a:srgbClr val="333333"/>
                </a:solidFill>
                <a:highlight>
                  <a:srgbClr val="FFFFFF"/>
                </a:highlight>
              </a:rPr>
              <a:t>ворс состоит из пучков, набитых на первичную основу</a:t>
            </a:r>
            <a:r>
              <a:rPr lang="ru" sz="5200">
                <a:highlight>
                  <a:srgbClr val="FFFFFF"/>
                </a:highlight>
              </a:rPr>
              <a:t>, которая затем крепится ко вторичной основе, закрывающей обратную сторону.</a:t>
            </a:r>
            <a:r>
              <a:rPr lang="ru" sz="5200">
                <a:solidFill>
                  <a:srgbClr val="333333"/>
                </a:solidFill>
                <a:highlight>
                  <a:srgbClr val="FFFFFF"/>
                </a:highlight>
              </a:rPr>
              <a:t> </a:t>
            </a:r>
            <a:endParaRPr sz="5200">
              <a:solidFill>
                <a:srgbClr val="333333"/>
              </a:solidFill>
              <a:highlight>
                <a:srgbClr val="FFFFFF"/>
              </a:highlight>
            </a:endParaRPr>
          </a:p>
          <a:p>
            <a:pPr indent="-311150" lvl="0" marL="457200" marR="76200" rtl="0" algn="l">
              <a:lnSpc>
                <a:spcPct val="150000"/>
              </a:lnSpc>
              <a:spcBef>
                <a:spcPts val="0"/>
              </a:spcBef>
              <a:spcAft>
                <a:spcPts val="0"/>
              </a:spcAft>
              <a:buSzPct val="100000"/>
              <a:buChar char="●"/>
            </a:pPr>
            <a:r>
              <a:rPr b="1" lang="ru" sz="5200">
                <a:solidFill>
                  <a:srgbClr val="333333"/>
                </a:solidFill>
                <a:highlight>
                  <a:srgbClr val="FFFFFF"/>
                </a:highlight>
              </a:rPr>
              <a:t>Изготавливают такие коврики вручную или машинным способом</a:t>
            </a:r>
            <a:r>
              <a:rPr lang="ru" sz="5200">
                <a:solidFill>
                  <a:srgbClr val="333333"/>
                </a:solidFill>
                <a:highlight>
                  <a:srgbClr val="FFFFFF"/>
                </a:highlight>
              </a:rPr>
              <a:t>. </a:t>
            </a:r>
            <a:r>
              <a:rPr lang="ru" sz="5200">
                <a:highlight>
                  <a:srgbClr val="FFFFFF"/>
                </a:highlight>
              </a:rPr>
              <a:t>Ворс бывает натуральным, синтетическим или смешанным. Наиболее </a:t>
            </a:r>
            <a:r>
              <a:rPr lang="ru" sz="5200">
                <a:highlight>
                  <a:srgbClr val="FFFFFF"/>
                </a:highlight>
              </a:rPr>
              <a:t>распространённые</a:t>
            </a:r>
            <a:r>
              <a:rPr lang="ru" sz="5200">
                <a:highlight>
                  <a:srgbClr val="FFFFFF"/>
                </a:highlight>
              </a:rPr>
              <a:t> материалы — полипропилен, шерсть, акрил, хлопок, вискоза.</a:t>
            </a:r>
            <a:endParaRPr sz="5200">
              <a:highlight>
                <a:srgbClr val="FFFFFF"/>
              </a:highlight>
            </a:endParaRPr>
          </a:p>
          <a:p>
            <a:pPr indent="-311150" lvl="0" marL="457200" rtl="0" algn="l">
              <a:lnSpc>
                <a:spcPct val="150000"/>
              </a:lnSpc>
              <a:spcBef>
                <a:spcPts val="0"/>
              </a:spcBef>
              <a:spcAft>
                <a:spcPts val="0"/>
              </a:spcAft>
              <a:buSzPct val="100000"/>
              <a:buChar char="●"/>
            </a:pPr>
            <a:r>
              <a:rPr b="1" lang="ru" sz="5200">
                <a:solidFill>
                  <a:srgbClr val="333333"/>
                </a:solidFill>
                <a:highlight>
                  <a:srgbClr val="FFFFFF"/>
                </a:highlight>
              </a:rPr>
              <a:t>Тафтинговые коврики универсальны</a:t>
            </a:r>
            <a:r>
              <a:rPr lang="ru" sz="5200">
                <a:highlight>
                  <a:srgbClr val="FFFFFF"/>
                </a:highlight>
              </a:rPr>
              <a:t> и могут использоваться как в жилых комнатах, так и в общественных местах.</a:t>
            </a:r>
            <a:endParaRPr sz="5200">
              <a:solidFill>
                <a:srgbClr val="333333"/>
              </a:solidFill>
              <a:highlight>
                <a:srgbClr val="FFFFFF"/>
              </a:highlight>
            </a:endParaRPr>
          </a:p>
          <a:p>
            <a:pPr indent="0" lvl="0" marL="0" rtl="0" algn="l">
              <a:spcBef>
                <a:spcPts val="600"/>
              </a:spcBef>
              <a:spcAft>
                <a:spcPts val="0"/>
              </a:spcAft>
              <a:buNone/>
            </a:pPr>
            <a:r>
              <a:t/>
            </a:r>
            <a:endParaRPr/>
          </a:p>
        </p:txBody>
      </p:sp>
      <p:pic>
        <p:nvPicPr>
          <p:cNvPr id="63" name="Google Shape;63;p14"/>
          <p:cNvPicPr preferRelativeResize="0"/>
          <p:nvPr/>
        </p:nvPicPr>
        <p:blipFill>
          <a:blip r:embed="rId3">
            <a:alphaModFix/>
          </a:blip>
          <a:stretch>
            <a:fillRect/>
          </a:stretch>
        </p:blipFill>
        <p:spPr>
          <a:xfrm>
            <a:off x="4572000" y="3257325"/>
            <a:ext cx="2493399" cy="1886167"/>
          </a:xfrm>
          <a:prstGeom prst="rect">
            <a:avLst/>
          </a:prstGeom>
          <a:noFill/>
          <a:ln>
            <a:noFill/>
          </a:ln>
        </p:spPr>
      </p:pic>
      <p:pic>
        <p:nvPicPr>
          <p:cNvPr id="64" name="Google Shape;64;p14"/>
          <p:cNvPicPr preferRelativeResize="0"/>
          <p:nvPr/>
        </p:nvPicPr>
        <p:blipFill rotWithShape="1">
          <a:blip r:embed="rId4">
            <a:alphaModFix/>
          </a:blip>
          <a:srcRect b="-11831" l="0" r="-11831" t="0"/>
          <a:stretch/>
        </p:blipFill>
        <p:spPr>
          <a:xfrm>
            <a:off x="4886050" y="161800"/>
            <a:ext cx="2493400" cy="2607152"/>
          </a:xfrm>
          <a:prstGeom prst="rect">
            <a:avLst/>
          </a:prstGeom>
          <a:noFill/>
          <a:ln>
            <a:noFill/>
          </a:ln>
        </p:spPr>
      </p:pic>
      <p:pic>
        <p:nvPicPr>
          <p:cNvPr id="65" name="Google Shape;65;p14"/>
          <p:cNvPicPr preferRelativeResize="0"/>
          <p:nvPr/>
        </p:nvPicPr>
        <p:blipFill>
          <a:blip r:embed="rId5">
            <a:alphaModFix/>
          </a:blip>
          <a:stretch>
            <a:fillRect/>
          </a:stretch>
        </p:blipFill>
        <p:spPr>
          <a:xfrm>
            <a:off x="6577112" y="1"/>
            <a:ext cx="2493388" cy="42838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0"/>
            <a:ext cx="8520600" cy="588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t>Пользователь и проблема</a:t>
            </a:r>
            <a:endParaRPr/>
          </a:p>
        </p:txBody>
      </p:sp>
      <p:sp>
        <p:nvSpPr>
          <p:cNvPr id="71" name="Google Shape;71;p15"/>
          <p:cNvSpPr txBox="1"/>
          <p:nvPr>
            <p:ph idx="1" type="body"/>
          </p:nvPr>
        </p:nvSpPr>
        <p:spPr>
          <a:xfrm>
            <a:off x="311700" y="588900"/>
            <a:ext cx="8520600" cy="4280400"/>
          </a:xfrm>
          <a:prstGeom prst="rect">
            <a:avLst/>
          </a:prstGeom>
          <a:noFill/>
          <a:ln>
            <a:noFill/>
          </a:ln>
        </p:spPr>
        <p:txBody>
          <a:bodyPr anchorCtr="0" anchor="t" bIns="18000" lIns="18000" spcFirstLastPara="1" rIns="18000" wrap="square" tIns="18000">
            <a:noAutofit/>
          </a:bodyPr>
          <a:lstStyle/>
          <a:p>
            <a:pPr indent="0" lvl="0" marL="0" rtl="0" algn="just">
              <a:lnSpc>
                <a:spcPct val="115000"/>
              </a:lnSpc>
              <a:spcBef>
                <a:spcPts val="0"/>
              </a:spcBef>
              <a:spcAft>
                <a:spcPts val="0"/>
              </a:spcAft>
              <a:buSzPts val="450"/>
              <a:buNone/>
            </a:pPr>
            <a:r>
              <a:rPr lang="ru">
                <a:solidFill>
                  <a:schemeClr val="dk1"/>
                </a:solidFill>
                <a:highlight>
                  <a:schemeClr val="lt1"/>
                </a:highlight>
              </a:rPr>
              <a:t>Пользователь</a:t>
            </a:r>
            <a:r>
              <a:rPr lang="ru">
                <a:solidFill>
                  <a:schemeClr val="dk1"/>
                </a:solidFill>
                <a:highlight>
                  <a:schemeClr val="lt1"/>
                </a:highlight>
              </a:rPr>
              <a:t>:</a:t>
            </a:r>
            <a:endParaRPr>
              <a:solidFill>
                <a:schemeClr val="dk1"/>
              </a:solidFill>
              <a:highlight>
                <a:schemeClr val="lt1"/>
              </a:highlight>
            </a:endParaRPr>
          </a:p>
          <a:p>
            <a:pPr indent="-342900" lvl="0" marL="457200" rtl="0" algn="just">
              <a:lnSpc>
                <a:spcPct val="115000"/>
              </a:lnSpc>
              <a:spcBef>
                <a:spcPts val="0"/>
              </a:spcBef>
              <a:spcAft>
                <a:spcPts val="0"/>
              </a:spcAft>
              <a:buSzPts val="1800"/>
              <a:buAutoNum type="arabicPeriod"/>
            </a:pPr>
            <a:r>
              <a:rPr lang="ru">
                <a:highlight>
                  <a:schemeClr val="lt1"/>
                </a:highlight>
              </a:rPr>
              <a:t>Премиум-клиенты и любители эксклюзива.</a:t>
            </a:r>
            <a:endParaRPr>
              <a:highlight>
                <a:schemeClr val="lt1"/>
              </a:highlight>
            </a:endParaRPr>
          </a:p>
          <a:p>
            <a:pPr indent="-342900" lvl="0" marL="457200" rtl="0" algn="just">
              <a:lnSpc>
                <a:spcPct val="115000"/>
              </a:lnSpc>
              <a:spcBef>
                <a:spcPts val="0"/>
              </a:spcBef>
              <a:spcAft>
                <a:spcPts val="0"/>
              </a:spcAft>
              <a:buSzPts val="1800"/>
              <a:buAutoNum type="arabicPeriod"/>
            </a:pPr>
            <a:r>
              <a:rPr lang="ru">
                <a:highlight>
                  <a:schemeClr val="lt1"/>
                </a:highlight>
              </a:rPr>
              <a:t>Дизайнеры интерьеров.</a:t>
            </a:r>
            <a:endParaRPr>
              <a:highlight>
                <a:schemeClr val="lt1"/>
              </a:highlight>
            </a:endParaRPr>
          </a:p>
          <a:p>
            <a:pPr indent="0" lvl="0" marL="0" rtl="0" algn="just">
              <a:lnSpc>
                <a:spcPct val="115000"/>
              </a:lnSpc>
              <a:spcBef>
                <a:spcPts val="0"/>
              </a:spcBef>
              <a:spcAft>
                <a:spcPts val="0"/>
              </a:spcAft>
              <a:buSzPts val="450"/>
              <a:buNone/>
            </a:pPr>
            <a:r>
              <a:rPr lang="ru">
                <a:solidFill>
                  <a:schemeClr val="dk1"/>
                </a:solidFill>
                <a:highlight>
                  <a:schemeClr val="lt1"/>
                </a:highlight>
              </a:rPr>
              <a:t>Проблема: </a:t>
            </a:r>
            <a:endParaRPr>
              <a:solidFill>
                <a:schemeClr val="dk1"/>
              </a:solidFill>
              <a:highlight>
                <a:schemeClr val="lt1"/>
              </a:highlight>
            </a:endParaRPr>
          </a:p>
          <a:p>
            <a:pPr indent="0" lvl="0" marL="0" rtl="0" algn="just">
              <a:lnSpc>
                <a:spcPct val="115000"/>
              </a:lnSpc>
              <a:spcBef>
                <a:spcPts val="0"/>
              </a:spcBef>
              <a:spcAft>
                <a:spcPts val="0"/>
              </a:spcAft>
              <a:buSzPts val="450"/>
              <a:buNone/>
            </a:pPr>
            <a:r>
              <a:rPr lang="ru">
                <a:highlight>
                  <a:schemeClr val="lt1"/>
                </a:highlight>
              </a:rPr>
              <a:t>Премиум-клиенты и любители эксклюзива, которые </a:t>
            </a:r>
            <a:r>
              <a:rPr lang="ru">
                <a:highlight>
                  <a:schemeClr val="lt1"/>
                </a:highlight>
              </a:rPr>
              <a:t>хотят приобрести ковры, соответствующие их требованиям,</a:t>
            </a:r>
            <a:r>
              <a:rPr lang="ru">
                <a:highlight>
                  <a:schemeClr val="lt1"/>
                </a:highlight>
              </a:rPr>
              <a:t> или сделать </a:t>
            </a:r>
            <a:r>
              <a:rPr lang="ru">
                <a:highlight>
                  <a:schemeClr val="lt1"/>
                </a:highlight>
              </a:rPr>
              <a:t>необычный</a:t>
            </a:r>
            <a:r>
              <a:rPr lang="ru">
                <a:highlight>
                  <a:schemeClr val="lt1"/>
                </a:highlight>
              </a:rPr>
              <a:t> </a:t>
            </a:r>
            <a:r>
              <a:rPr lang="ru">
                <a:highlight>
                  <a:schemeClr val="lt1"/>
                </a:highlight>
              </a:rPr>
              <a:t>подарок</a:t>
            </a:r>
            <a:r>
              <a:rPr lang="ru">
                <a:highlight>
                  <a:schemeClr val="lt1"/>
                </a:highlight>
              </a:rPr>
              <a:t> своим родным или друзьям в городе Ижевск, но не могут, потому что товары в магазине имеют низкое качество, не </a:t>
            </a:r>
            <a:r>
              <a:rPr lang="ru">
                <a:highlight>
                  <a:schemeClr val="lt1"/>
                </a:highlight>
              </a:rPr>
              <a:t>соответствующий</a:t>
            </a:r>
            <a:r>
              <a:rPr lang="ru">
                <a:highlight>
                  <a:schemeClr val="lt1"/>
                </a:highlight>
              </a:rPr>
              <a:t> дизайн и размер, а существующие решения, такие как машинные ковры, имеют дизайн, </a:t>
            </a:r>
            <a:r>
              <a:rPr lang="ru">
                <a:highlight>
                  <a:schemeClr val="lt1"/>
                </a:highlight>
              </a:rPr>
              <a:t>определённый</a:t>
            </a:r>
            <a:r>
              <a:rPr lang="ru">
                <a:highlight>
                  <a:schemeClr val="lt1"/>
                </a:highlight>
              </a:rPr>
              <a:t> лишь производителем, персидские и турецкие, сложно найти качественные и оригинальные.</a:t>
            </a:r>
            <a:endParaRPr>
              <a:highlight>
                <a:schemeClr val="lt1"/>
              </a:highlight>
            </a:endParaRPr>
          </a:p>
          <a:p>
            <a:pPr indent="0" lvl="0" marL="0" rtl="0" algn="l">
              <a:lnSpc>
                <a:spcPct val="115000"/>
              </a:lnSpc>
              <a:spcBef>
                <a:spcPts val="0"/>
              </a:spcBef>
              <a:spcAft>
                <a:spcPts val="0"/>
              </a:spcAft>
              <a:buSzPts val="450"/>
              <a:buNone/>
            </a:pPr>
            <a:r>
              <a:rPr lang="ru"/>
              <a:t>Дизайнеры, которые часто сотрудничали с зарубежными </a:t>
            </a:r>
            <a:r>
              <a:rPr lang="ru"/>
              <a:t>фирмами</a:t>
            </a:r>
            <a:r>
              <a:rPr lang="ru"/>
              <a:t>, но сейчас когда те ушли с нашего рынка, </a:t>
            </a:r>
            <a:r>
              <a:rPr lang="ru"/>
              <a:t>нуждаются</a:t>
            </a:r>
            <a:r>
              <a:rPr lang="ru"/>
              <a:t>  новых необычных решениях для обустройства интерьера</a:t>
            </a:r>
            <a:endParaRPr/>
          </a:p>
          <a:p>
            <a:pPr indent="0" lvl="0" marL="0" rtl="0" algn="just">
              <a:lnSpc>
                <a:spcPct val="130000"/>
              </a:lnSpc>
              <a:spcBef>
                <a:spcPts val="1200"/>
              </a:spcBef>
              <a:spcAft>
                <a:spcPts val="0"/>
              </a:spcAft>
              <a:buClr>
                <a:schemeClr val="dk1"/>
              </a:buClr>
              <a:buSzPts val="450"/>
              <a:buFont typeface="Arial"/>
              <a:buNone/>
            </a:pPr>
            <a:r>
              <a:t/>
            </a:r>
            <a:endParaRPr>
              <a:highlight>
                <a:schemeClr val="lt1"/>
              </a:highlight>
            </a:endParaRPr>
          </a:p>
          <a:p>
            <a:pPr indent="0" lvl="0" marL="0" rtl="0" algn="l">
              <a:lnSpc>
                <a:spcPct val="95000"/>
              </a:lnSpc>
              <a:spcBef>
                <a:spcPts val="0"/>
              </a:spcBef>
              <a:spcAft>
                <a:spcPts val="1200"/>
              </a:spcAft>
              <a:buSzPts val="450"/>
              <a:buNone/>
            </a:pPr>
            <a:r>
              <a:t/>
            </a:r>
            <a:endParaRPr sz="135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235500" y="250650"/>
            <a:ext cx="8520600" cy="7371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ru"/>
              <a:t>Как уже решается проблема:</a:t>
            </a:r>
            <a:endParaRPr/>
          </a:p>
        </p:txBody>
      </p:sp>
      <p:sp>
        <p:nvSpPr>
          <p:cNvPr id="77" name="Google Shape;77;p16"/>
          <p:cNvSpPr txBox="1"/>
          <p:nvPr>
            <p:ph idx="1" type="body"/>
          </p:nvPr>
        </p:nvSpPr>
        <p:spPr>
          <a:xfrm>
            <a:off x="311700" y="987650"/>
            <a:ext cx="8520600" cy="3838500"/>
          </a:xfrm>
          <a:prstGeom prst="rect">
            <a:avLst/>
          </a:prstGeom>
          <a:noFill/>
          <a:ln>
            <a:noFill/>
          </a:ln>
        </p:spPr>
        <p:txBody>
          <a:bodyPr anchorCtr="0" anchor="t" bIns="18000" lIns="18000" spcFirstLastPara="1" rIns="18000" wrap="square" tIns="18000">
            <a:normAutofit fontScale="25000" lnSpcReduction="10000"/>
          </a:bodyPr>
          <a:lstStyle/>
          <a:p>
            <a:pPr indent="0" lvl="0" marL="457200" rtl="0" algn="l">
              <a:lnSpc>
                <a:spcPct val="150000"/>
              </a:lnSpc>
              <a:spcBef>
                <a:spcPts val="0"/>
              </a:spcBef>
              <a:spcAft>
                <a:spcPts val="0"/>
              </a:spcAft>
              <a:buNone/>
            </a:pPr>
            <a:r>
              <a:t/>
            </a:r>
            <a:endParaRPr sz="5200">
              <a:highlight>
                <a:schemeClr val="lt1"/>
              </a:highlight>
            </a:endParaRPr>
          </a:p>
          <a:p>
            <a:pPr indent="-342900" lvl="0" marL="457200" rtl="0" algn="l">
              <a:lnSpc>
                <a:spcPct val="150000"/>
              </a:lnSpc>
              <a:spcBef>
                <a:spcPts val="0"/>
              </a:spcBef>
              <a:spcAft>
                <a:spcPts val="0"/>
              </a:spcAft>
              <a:buSzPct val="100000"/>
              <a:buAutoNum type="arabicPeriod"/>
            </a:pPr>
            <a:r>
              <a:rPr lang="ru" sz="7200">
                <a:highlight>
                  <a:schemeClr val="lt1"/>
                </a:highlight>
              </a:rPr>
              <a:t>В Ижевске нет производителей тафтинговых ковров.</a:t>
            </a:r>
            <a:endParaRPr sz="7200">
              <a:highlight>
                <a:schemeClr val="lt1"/>
              </a:highlight>
            </a:endParaRPr>
          </a:p>
          <a:p>
            <a:pPr indent="-342900" lvl="0" marL="457200" rtl="0" algn="l">
              <a:lnSpc>
                <a:spcPct val="150000"/>
              </a:lnSpc>
              <a:spcBef>
                <a:spcPts val="0"/>
              </a:spcBef>
              <a:spcAft>
                <a:spcPts val="0"/>
              </a:spcAft>
              <a:buSzPct val="100000"/>
              <a:buAutoNum type="arabicPeriod"/>
            </a:pPr>
            <a:r>
              <a:rPr lang="ru" sz="7200">
                <a:highlight>
                  <a:schemeClr val="lt1"/>
                </a:highlight>
              </a:rPr>
              <a:t>Самый популярный бренд находится в Санкт-Петербурге и Москве, но зачастую люди предпочитают прийти посмотреть и пощупать </a:t>
            </a:r>
            <a:r>
              <a:rPr lang="ru" sz="7200">
                <a:highlight>
                  <a:schemeClr val="lt1"/>
                </a:highlight>
              </a:rPr>
              <a:t>вживую</a:t>
            </a:r>
            <a:r>
              <a:rPr lang="ru" sz="7200">
                <a:highlight>
                  <a:schemeClr val="lt1"/>
                </a:highlight>
              </a:rPr>
              <a:t>, прежде чем заказать.</a:t>
            </a:r>
            <a:endParaRPr sz="7200">
              <a:highlight>
                <a:schemeClr val="lt1"/>
              </a:highlight>
            </a:endParaRPr>
          </a:p>
          <a:p>
            <a:pPr indent="-342900" lvl="0" marL="457200" rtl="0" algn="l">
              <a:lnSpc>
                <a:spcPct val="150000"/>
              </a:lnSpc>
              <a:spcBef>
                <a:spcPts val="0"/>
              </a:spcBef>
              <a:spcAft>
                <a:spcPts val="0"/>
              </a:spcAft>
              <a:buSzPct val="100000"/>
              <a:buAutoNum type="arabicPeriod"/>
            </a:pPr>
            <a:r>
              <a:rPr lang="ru" sz="7200">
                <a:highlight>
                  <a:schemeClr val="lt1"/>
                </a:highlight>
              </a:rPr>
              <a:t>Маркетплейсы (Wildberries, OZON). Нет гарантии качества, сложно оформить возврат. Также имеют готовые дизайны и размеры.</a:t>
            </a:r>
            <a:endParaRPr sz="7200">
              <a:highlight>
                <a:schemeClr val="lt1"/>
              </a:highlight>
            </a:endParaRPr>
          </a:p>
          <a:p>
            <a:pPr indent="-342900" lvl="0" marL="457200" rtl="0" algn="l">
              <a:lnSpc>
                <a:spcPct val="150000"/>
              </a:lnSpc>
              <a:spcBef>
                <a:spcPts val="0"/>
              </a:spcBef>
              <a:spcAft>
                <a:spcPts val="0"/>
              </a:spcAft>
              <a:buSzPct val="100000"/>
              <a:buAutoNum type="arabicPeriod"/>
            </a:pPr>
            <a:r>
              <a:rPr lang="ru" sz="7200">
                <a:highlight>
                  <a:schemeClr val="lt1"/>
                </a:highlight>
              </a:rPr>
              <a:t>Другие частные лица, имеющие низкие обороты и востребованность</a:t>
            </a:r>
            <a:endParaRPr sz="7200">
              <a:highlight>
                <a:schemeClr val="lt1"/>
              </a:highlight>
            </a:endParaRPr>
          </a:p>
          <a:p>
            <a:pPr indent="0" lvl="0" marL="0" rtl="0" algn="l">
              <a:lnSpc>
                <a:spcPct val="150000"/>
              </a:lnSpc>
              <a:spcBef>
                <a:spcPts val="0"/>
              </a:spcBef>
              <a:spcAft>
                <a:spcPts val="0"/>
              </a:spcAft>
              <a:buNone/>
            </a:pPr>
            <a:r>
              <a:t/>
            </a:r>
            <a:endParaRPr sz="5200">
              <a:highlight>
                <a:schemeClr val="lt1"/>
              </a:highlight>
            </a:endParaRPr>
          </a:p>
          <a:p>
            <a:pPr indent="0" lvl="0" marL="0" rtl="0" algn="l">
              <a:lnSpc>
                <a:spcPct val="150000"/>
              </a:lnSpc>
              <a:spcBef>
                <a:spcPts val="0"/>
              </a:spcBef>
              <a:spcAft>
                <a:spcPts val="0"/>
              </a:spcAft>
              <a:buNone/>
            </a:pPr>
            <a:r>
              <a:t/>
            </a:r>
            <a:endParaRPr sz="5200">
              <a:highlight>
                <a:schemeClr val="lt1"/>
              </a:highlight>
            </a:endParaRPr>
          </a:p>
          <a:p>
            <a:pPr indent="0" lvl="0" marL="0" rtl="0" algn="l">
              <a:lnSpc>
                <a:spcPct val="135000"/>
              </a:lnSpc>
              <a:spcBef>
                <a:spcPts val="0"/>
              </a:spcBef>
              <a:spcAft>
                <a:spcPts val="0"/>
              </a:spcAft>
              <a:buClr>
                <a:schemeClr val="dk1"/>
              </a:buClr>
              <a:buSzPct val="91666"/>
              <a:buFont typeface="Arial"/>
              <a:buNone/>
            </a:pPr>
            <a:r>
              <a:t/>
            </a:r>
            <a:endParaRPr sz="12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t>Решение</a:t>
            </a:r>
            <a:endParaRPr/>
          </a:p>
        </p:txBody>
      </p:sp>
      <p:sp>
        <p:nvSpPr>
          <p:cNvPr id="83" name="Google Shape;83;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50000"/>
              </a:lnSpc>
              <a:spcBef>
                <a:spcPts val="0"/>
              </a:spcBef>
              <a:spcAft>
                <a:spcPts val="1200"/>
              </a:spcAft>
              <a:buSzPts val="1800"/>
              <a:buNone/>
            </a:pPr>
            <a:r>
              <a:rPr lang="ru"/>
              <a:t>Мы предлагаем создание точек продажи тафтинговых ковров в </a:t>
            </a:r>
            <a:r>
              <a:rPr lang="ru"/>
              <a:t>городе</a:t>
            </a:r>
            <a:r>
              <a:rPr lang="ru"/>
              <a:t> Ижевск, где люди могут не </a:t>
            </a:r>
            <a:r>
              <a:rPr lang="ru"/>
              <a:t>просто купить</a:t>
            </a:r>
            <a:r>
              <a:rPr lang="ru"/>
              <a:t> готовые ковры, но и </a:t>
            </a:r>
            <a:r>
              <a:rPr lang="ru"/>
              <a:t>заказать</a:t>
            </a:r>
            <a:r>
              <a:rPr lang="ru"/>
              <a:t> дизайны с </a:t>
            </a:r>
            <a:r>
              <a:rPr lang="ru"/>
              <a:t>индивидуальными</a:t>
            </a:r>
            <a:r>
              <a:rPr lang="ru"/>
              <a:t> эскизами, размерами.</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t>Актуальность проблемы</a:t>
            </a:r>
            <a:endParaRPr/>
          </a:p>
        </p:txBody>
      </p:sp>
      <p:sp>
        <p:nvSpPr>
          <p:cNvPr id="89" name="Google Shape;89;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AutoNum type="arabicPeriod"/>
            </a:pPr>
            <a:r>
              <a:rPr lang="ru"/>
              <a:t>В Ижевске нет </a:t>
            </a:r>
            <a:r>
              <a:rPr lang="ru"/>
              <a:t>ничего</a:t>
            </a:r>
            <a:r>
              <a:rPr lang="ru"/>
              <a:t> подобного</a:t>
            </a:r>
            <a:endParaRPr/>
          </a:p>
          <a:p>
            <a:pPr indent="-342900" lvl="0" marL="457200" rtl="0" algn="l">
              <a:lnSpc>
                <a:spcPct val="115000"/>
              </a:lnSpc>
              <a:spcBef>
                <a:spcPts val="0"/>
              </a:spcBef>
              <a:spcAft>
                <a:spcPts val="0"/>
              </a:spcAft>
              <a:buSzPts val="1800"/>
              <a:buAutoNum type="arabicPeriod"/>
            </a:pPr>
            <a:r>
              <a:rPr lang="ru"/>
              <a:t>В настоящее время мы проводим опрос, с целью выявления актуальности данной проблемы</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t>Команда</a:t>
            </a:r>
            <a:endParaRPr/>
          </a:p>
        </p:txBody>
      </p:sp>
      <p:sp>
        <p:nvSpPr>
          <p:cNvPr id="95" name="Google Shape;95;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96" name="Google Shape;96;p19"/>
          <p:cNvPicPr preferRelativeResize="0"/>
          <p:nvPr/>
        </p:nvPicPr>
        <p:blipFill>
          <a:blip r:embed="rId3">
            <a:alphaModFix/>
          </a:blip>
          <a:stretch>
            <a:fillRect/>
          </a:stretch>
        </p:blipFill>
        <p:spPr>
          <a:xfrm>
            <a:off x="2837809" y="1137288"/>
            <a:ext cx="1238518" cy="1858499"/>
          </a:xfrm>
          <a:prstGeom prst="rect">
            <a:avLst/>
          </a:prstGeom>
          <a:noFill/>
          <a:ln>
            <a:noFill/>
          </a:ln>
        </p:spPr>
      </p:pic>
      <p:sp>
        <p:nvSpPr>
          <p:cNvPr id="97" name="Google Shape;97;p19"/>
          <p:cNvSpPr txBox="1"/>
          <p:nvPr/>
        </p:nvSpPr>
        <p:spPr>
          <a:xfrm>
            <a:off x="0" y="2046375"/>
            <a:ext cx="20658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98" name="Google Shape;98;p19"/>
          <p:cNvSpPr txBox="1"/>
          <p:nvPr/>
        </p:nvSpPr>
        <p:spPr>
          <a:xfrm>
            <a:off x="4848325" y="3115350"/>
            <a:ext cx="2065800" cy="157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chemeClr val="dk2"/>
                </a:solidFill>
              </a:rPr>
              <a:t>Дарья Ледянкина,</a:t>
            </a:r>
            <a:endParaRPr sz="1800">
              <a:solidFill>
                <a:schemeClr val="dk2"/>
              </a:solidFill>
            </a:endParaRPr>
          </a:p>
          <a:p>
            <a:pPr indent="0" lvl="0" marL="0" rtl="0" algn="l">
              <a:spcBef>
                <a:spcPts val="0"/>
              </a:spcBef>
              <a:spcAft>
                <a:spcPts val="0"/>
              </a:spcAft>
              <a:buNone/>
            </a:pPr>
            <a:r>
              <a:rPr lang="ru" sz="1800">
                <a:solidFill>
                  <a:schemeClr val="dk2"/>
                </a:solidFill>
              </a:rPr>
              <a:t>закончила школу искусств, дизайнер</a:t>
            </a:r>
            <a:endParaRPr sz="1800">
              <a:solidFill>
                <a:schemeClr val="dk2"/>
              </a:solidFill>
            </a:endParaRPr>
          </a:p>
        </p:txBody>
      </p:sp>
      <p:pic>
        <p:nvPicPr>
          <p:cNvPr id="99" name="Google Shape;99;p19"/>
          <p:cNvPicPr preferRelativeResize="0"/>
          <p:nvPr/>
        </p:nvPicPr>
        <p:blipFill rotWithShape="1">
          <a:blip r:embed="rId4">
            <a:alphaModFix/>
          </a:blip>
          <a:srcRect b="0" l="19059" r="28378" t="0"/>
          <a:stretch/>
        </p:blipFill>
        <p:spPr>
          <a:xfrm>
            <a:off x="4848322" y="1137288"/>
            <a:ext cx="1302438" cy="1858500"/>
          </a:xfrm>
          <a:prstGeom prst="rect">
            <a:avLst/>
          </a:prstGeom>
          <a:noFill/>
          <a:ln>
            <a:noFill/>
          </a:ln>
        </p:spPr>
      </p:pic>
      <p:sp>
        <p:nvSpPr>
          <p:cNvPr id="100" name="Google Shape;100;p19"/>
          <p:cNvSpPr txBox="1"/>
          <p:nvPr/>
        </p:nvSpPr>
        <p:spPr>
          <a:xfrm>
            <a:off x="2779825" y="3115375"/>
            <a:ext cx="1889400" cy="157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chemeClr val="dk2"/>
                </a:solidFill>
              </a:rPr>
              <a:t>Елизавета Семенова, </a:t>
            </a:r>
            <a:endParaRPr sz="1800">
              <a:solidFill>
                <a:schemeClr val="dk2"/>
              </a:solidFill>
            </a:endParaRPr>
          </a:p>
          <a:p>
            <a:pPr indent="0" lvl="0" marL="0" rtl="0" algn="l">
              <a:spcBef>
                <a:spcPts val="0"/>
              </a:spcBef>
              <a:spcAft>
                <a:spcPts val="0"/>
              </a:spcAft>
              <a:buNone/>
            </a:pPr>
            <a:r>
              <a:rPr lang="ru" sz="1800">
                <a:solidFill>
                  <a:schemeClr val="dk2"/>
                </a:solidFill>
              </a:rPr>
              <a:t>2 года в сфере SMM,  </a:t>
            </a:r>
            <a:endParaRPr sz="1800">
              <a:solidFill>
                <a:schemeClr val="dk2"/>
              </a:solidFill>
            </a:endParaRPr>
          </a:p>
          <a:p>
            <a:pPr indent="0" lvl="0" marL="0" rtl="0" algn="l">
              <a:spcBef>
                <a:spcPts val="0"/>
              </a:spcBef>
              <a:spcAft>
                <a:spcPts val="0"/>
              </a:spcAft>
              <a:buNone/>
            </a:pPr>
            <a:r>
              <a:rPr lang="ru" sz="1800">
                <a:solidFill>
                  <a:schemeClr val="dk2"/>
                </a:solidFill>
              </a:rPr>
              <a:t>PR-менеджер</a:t>
            </a:r>
            <a:endParaRPr sz="1800">
              <a:solidFill>
                <a:schemeClr val="dk2"/>
              </a:solidFill>
            </a:endParaRPr>
          </a:p>
        </p:txBody>
      </p:sp>
      <p:sp>
        <p:nvSpPr>
          <p:cNvPr id="101" name="Google Shape;101;p19"/>
          <p:cNvSpPr txBox="1"/>
          <p:nvPr/>
        </p:nvSpPr>
        <p:spPr>
          <a:xfrm flipH="1">
            <a:off x="311425" y="2975850"/>
            <a:ext cx="2065800" cy="157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chemeClr val="dk2"/>
                </a:solidFill>
              </a:rPr>
              <a:t>Никита Семёнов, способен выполнить любую задачу, лидер</a:t>
            </a:r>
            <a:endParaRPr sz="1800">
              <a:solidFill>
                <a:schemeClr val="dk2"/>
              </a:solidFill>
            </a:endParaRPr>
          </a:p>
        </p:txBody>
      </p:sp>
      <p:pic>
        <p:nvPicPr>
          <p:cNvPr id="102" name="Google Shape;102;p19"/>
          <p:cNvPicPr preferRelativeResize="0"/>
          <p:nvPr/>
        </p:nvPicPr>
        <p:blipFill>
          <a:blip r:embed="rId5">
            <a:alphaModFix/>
          </a:blip>
          <a:stretch>
            <a:fillRect/>
          </a:stretch>
        </p:blipFill>
        <p:spPr>
          <a:xfrm>
            <a:off x="335950" y="1137300"/>
            <a:ext cx="1393889" cy="1858499"/>
          </a:xfrm>
          <a:prstGeom prst="rect">
            <a:avLst/>
          </a:prstGeom>
          <a:noFill/>
          <a:ln>
            <a:noFill/>
          </a:ln>
        </p:spPr>
      </p:pic>
      <p:pic>
        <p:nvPicPr>
          <p:cNvPr id="103" name="Google Shape;103;p19"/>
          <p:cNvPicPr preferRelativeResize="0"/>
          <p:nvPr/>
        </p:nvPicPr>
        <p:blipFill rotWithShape="1">
          <a:blip r:embed="rId6">
            <a:alphaModFix/>
          </a:blip>
          <a:srcRect b="0" l="0" r="0" t="25003"/>
          <a:stretch/>
        </p:blipFill>
        <p:spPr>
          <a:xfrm>
            <a:off x="7348699" y="1152476"/>
            <a:ext cx="1483603" cy="1978074"/>
          </a:xfrm>
          <a:prstGeom prst="rect">
            <a:avLst/>
          </a:prstGeom>
          <a:noFill/>
          <a:ln>
            <a:noFill/>
          </a:ln>
        </p:spPr>
      </p:pic>
      <p:sp>
        <p:nvSpPr>
          <p:cNvPr id="104" name="Google Shape;104;p19"/>
          <p:cNvSpPr txBox="1"/>
          <p:nvPr/>
        </p:nvSpPr>
        <p:spPr>
          <a:xfrm flipH="1">
            <a:off x="6857550" y="3115350"/>
            <a:ext cx="2065800" cy="130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chemeClr val="dk2"/>
                </a:solidFill>
              </a:rPr>
              <a:t>Тимур Кудряшов, разбирается в технике,</a:t>
            </a:r>
            <a:endParaRPr sz="1800">
              <a:solidFill>
                <a:schemeClr val="dk2"/>
              </a:solidFill>
            </a:endParaRPr>
          </a:p>
          <a:p>
            <a:pPr indent="0" lvl="0" marL="0" rtl="0" algn="l">
              <a:spcBef>
                <a:spcPts val="0"/>
              </a:spcBef>
              <a:spcAft>
                <a:spcPts val="0"/>
              </a:spcAft>
              <a:buNone/>
            </a:pPr>
            <a:r>
              <a:rPr lang="ru" sz="1800">
                <a:solidFill>
                  <a:schemeClr val="dk2"/>
                </a:solidFill>
              </a:rPr>
              <a:t>технарь</a:t>
            </a:r>
            <a:endParaRPr sz="18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