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12192000" cy="6858000"/>
  <p:embeddedFontLs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2" roundtripDataSignature="AMtx7mjWTeYGzqgXVOG4ay3ixXLH9Fxu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22" Type="http://customschemas.google.com/relationships/presentationmetadata" Target="metadata"/><Relationship Id="rId21" Type="http://schemas.openxmlformats.org/officeDocument/2006/relationships/font" Target="fonts/Roboto-bold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Roboto-bold.fntdata"/><Relationship Id="rId1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30.png"/><Relationship Id="rId2" Type="http://schemas.openxmlformats.org/officeDocument/2006/relationships/image" Target="../media/image8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2.xml"/><Relationship Id="rId5" Type="http://schemas.openxmlformats.org/officeDocument/2006/relationships/image" Target="../media/image9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9.png"/><Relationship Id="rId4" Type="http://schemas.openxmlformats.org/officeDocument/2006/relationships/image" Target="../media/image10.jp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42.png"/><Relationship Id="rId5" Type="http://schemas.openxmlformats.org/officeDocument/2006/relationships/image" Target="../media/image24.png"/><Relationship Id="rId6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9.png"/><Relationship Id="rId4" Type="http://schemas.openxmlformats.org/officeDocument/2006/relationships/image" Target="../media/image13.png"/><Relationship Id="rId5" Type="http://schemas.openxmlformats.org/officeDocument/2006/relationships/image" Target="../media/image15.png"/><Relationship Id="rId6" Type="http://schemas.openxmlformats.org/officeDocument/2006/relationships/image" Target="../media/image23.png"/><Relationship Id="rId7" Type="http://schemas.openxmlformats.org/officeDocument/2006/relationships/image" Target="../media/image2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41.png"/><Relationship Id="rId5" Type="http://schemas.openxmlformats.org/officeDocument/2006/relationships/image" Target="../media/image21.png"/><Relationship Id="rId6" Type="http://schemas.openxmlformats.org/officeDocument/2006/relationships/image" Target="../media/image36.png"/><Relationship Id="rId7" Type="http://schemas.openxmlformats.org/officeDocument/2006/relationships/image" Target="../media/image22.png"/><Relationship Id="rId8" Type="http://schemas.openxmlformats.org/officeDocument/2006/relationships/image" Target="../media/image37.png"/></Relationships>
</file>

<file path=ppt/slides/_rels/slide11.xml.rels><?xml version="1.0" encoding="UTF-8" standalone="yes"?><Relationships xmlns="http://schemas.openxmlformats.org/package/2006/relationships"><Relationship Id="rId40" Type="http://schemas.openxmlformats.org/officeDocument/2006/relationships/image" Target="../media/image63.png"/><Relationship Id="rId20" Type="http://schemas.openxmlformats.org/officeDocument/2006/relationships/image" Target="../media/image49.png"/><Relationship Id="rId42" Type="http://schemas.openxmlformats.org/officeDocument/2006/relationships/image" Target="../media/image70.png"/><Relationship Id="rId41" Type="http://schemas.openxmlformats.org/officeDocument/2006/relationships/image" Target="../media/image68.png"/><Relationship Id="rId22" Type="http://schemas.openxmlformats.org/officeDocument/2006/relationships/image" Target="../media/image51.png"/><Relationship Id="rId44" Type="http://schemas.openxmlformats.org/officeDocument/2006/relationships/image" Target="../media/image76.png"/><Relationship Id="rId21" Type="http://schemas.openxmlformats.org/officeDocument/2006/relationships/image" Target="../media/image50.png"/><Relationship Id="rId43" Type="http://schemas.openxmlformats.org/officeDocument/2006/relationships/image" Target="../media/image77.png"/><Relationship Id="rId24" Type="http://schemas.openxmlformats.org/officeDocument/2006/relationships/image" Target="../media/image56.png"/><Relationship Id="rId46" Type="http://schemas.openxmlformats.org/officeDocument/2006/relationships/image" Target="../media/image67.png"/><Relationship Id="rId23" Type="http://schemas.openxmlformats.org/officeDocument/2006/relationships/image" Target="../media/image59.png"/><Relationship Id="rId45" Type="http://schemas.openxmlformats.org/officeDocument/2006/relationships/image" Target="../media/image74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8.png"/><Relationship Id="rId4" Type="http://schemas.openxmlformats.org/officeDocument/2006/relationships/image" Target="../media/image31.png"/><Relationship Id="rId9" Type="http://schemas.openxmlformats.org/officeDocument/2006/relationships/image" Target="../media/image38.png"/><Relationship Id="rId26" Type="http://schemas.openxmlformats.org/officeDocument/2006/relationships/image" Target="../media/image62.png"/><Relationship Id="rId25" Type="http://schemas.openxmlformats.org/officeDocument/2006/relationships/image" Target="../media/image54.png"/><Relationship Id="rId47" Type="http://schemas.openxmlformats.org/officeDocument/2006/relationships/image" Target="../media/image78.png"/><Relationship Id="rId28" Type="http://schemas.openxmlformats.org/officeDocument/2006/relationships/image" Target="../media/image55.png"/><Relationship Id="rId27" Type="http://schemas.openxmlformats.org/officeDocument/2006/relationships/image" Target="../media/image53.png"/><Relationship Id="rId5" Type="http://schemas.openxmlformats.org/officeDocument/2006/relationships/image" Target="../media/image27.png"/><Relationship Id="rId6" Type="http://schemas.openxmlformats.org/officeDocument/2006/relationships/image" Target="../media/image32.png"/><Relationship Id="rId29" Type="http://schemas.openxmlformats.org/officeDocument/2006/relationships/image" Target="../media/image52.png"/><Relationship Id="rId7" Type="http://schemas.openxmlformats.org/officeDocument/2006/relationships/image" Target="../media/image29.png"/><Relationship Id="rId8" Type="http://schemas.openxmlformats.org/officeDocument/2006/relationships/image" Target="../media/image33.png"/><Relationship Id="rId31" Type="http://schemas.openxmlformats.org/officeDocument/2006/relationships/image" Target="../media/image61.png"/><Relationship Id="rId30" Type="http://schemas.openxmlformats.org/officeDocument/2006/relationships/image" Target="../media/image58.png"/><Relationship Id="rId11" Type="http://schemas.openxmlformats.org/officeDocument/2006/relationships/image" Target="../media/image47.png"/><Relationship Id="rId33" Type="http://schemas.openxmlformats.org/officeDocument/2006/relationships/image" Target="../media/image73.png"/><Relationship Id="rId10" Type="http://schemas.openxmlformats.org/officeDocument/2006/relationships/image" Target="../media/image34.png"/><Relationship Id="rId32" Type="http://schemas.openxmlformats.org/officeDocument/2006/relationships/image" Target="../media/image64.png"/><Relationship Id="rId13" Type="http://schemas.openxmlformats.org/officeDocument/2006/relationships/image" Target="../media/image40.png"/><Relationship Id="rId35" Type="http://schemas.openxmlformats.org/officeDocument/2006/relationships/image" Target="../media/image66.png"/><Relationship Id="rId12" Type="http://schemas.openxmlformats.org/officeDocument/2006/relationships/image" Target="../media/image35.png"/><Relationship Id="rId34" Type="http://schemas.openxmlformats.org/officeDocument/2006/relationships/image" Target="../media/image65.png"/><Relationship Id="rId15" Type="http://schemas.openxmlformats.org/officeDocument/2006/relationships/image" Target="../media/image45.png"/><Relationship Id="rId37" Type="http://schemas.openxmlformats.org/officeDocument/2006/relationships/image" Target="../media/image75.png"/><Relationship Id="rId14" Type="http://schemas.openxmlformats.org/officeDocument/2006/relationships/image" Target="../media/image44.png"/><Relationship Id="rId36" Type="http://schemas.openxmlformats.org/officeDocument/2006/relationships/image" Target="../media/image71.png"/><Relationship Id="rId17" Type="http://schemas.openxmlformats.org/officeDocument/2006/relationships/image" Target="../media/image60.png"/><Relationship Id="rId39" Type="http://schemas.openxmlformats.org/officeDocument/2006/relationships/image" Target="../media/image69.png"/><Relationship Id="rId16" Type="http://schemas.openxmlformats.org/officeDocument/2006/relationships/image" Target="../media/image48.png"/><Relationship Id="rId38" Type="http://schemas.openxmlformats.org/officeDocument/2006/relationships/image" Target="../media/image72.png"/><Relationship Id="rId19" Type="http://schemas.openxmlformats.org/officeDocument/2006/relationships/image" Target="../media/image57.png"/><Relationship Id="rId18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-96738" y="1935026"/>
            <a:ext cx="12385500" cy="17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endParaRPr/>
          </a:p>
          <a:p>
            <a:pPr indent="0" lvl="0" marL="7701" marR="0" rtl="0" algn="l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i="0" lang="ru-RU" sz="3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b="1" lang="ru-RU" sz="3500">
                <a:solidFill>
                  <a:srgbClr val="FFFFFF"/>
                </a:solidFill>
              </a:rPr>
              <a:t>С.В.Э.Т. (самый виртуально-эпичный тип) виртуальный помощник по оказанию первой помощи</a:t>
            </a:r>
            <a:r>
              <a:rPr b="1" i="0" lang="ru-RU" sz="3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 sz="3500"/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132" name="Google Shape;132;p2"/>
          <p:cNvSpPr txBox="1"/>
          <p:nvPr/>
        </p:nvSpPr>
        <p:spPr>
          <a:xfrm>
            <a:off x="450120" y="1052725"/>
            <a:ext cx="5820900" cy="3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-RU" sz="1500">
                <a:solidFill>
                  <a:schemeClr val="dk1"/>
                </a:solidFill>
              </a:rPr>
              <a:t>По данным ВОЗ, 70% людей, пострадавших от травм, погибают из-за неоказания им необходимой первой помощи. Правильные действия в течение первых 3–5 минут повышают шансы на выживание более чем в 50% случаев.</a:t>
            </a:r>
            <a:endParaRPr sz="15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-RU" sz="1500">
                <a:solidFill>
                  <a:schemeClr val="dk1"/>
                </a:solidFill>
              </a:rPr>
              <a:t>Большинство (49%) респондентов лишь частично знают основные меры оказания первой помощи</a:t>
            </a:r>
            <a:endParaRPr sz="15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-RU" sz="1500">
                <a:solidFill>
                  <a:schemeClr val="dk1"/>
                </a:solidFill>
              </a:rPr>
              <a:t>Современные</a:t>
            </a:r>
            <a:r>
              <a:rPr lang="ru-RU" sz="1500">
                <a:solidFill>
                  <a:schemeClr val="dk1"/>
                </a:solidFill>
              </a:rPr>
              <a:t> программы по обучению оказания первой медицинской помощи имеют один существенный недостаток – это время, которое необходимо затратить на то, чтобы найти необходимые инструкции по оказанию первой помощи для каждого конкретного случая.</a:t>
            </a:r>
            <a:endParaRPr sz="1350">
              <a:solidFill>
                <a:srgbClr val="33333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</p:txBody>
      </p:sp>
      <p:pic>
        <p:nvPicPr>
          <p:cNvPr id="133" name="Google Shape;133;p2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4225" y="3367032"/>
            <a:ext cx="5135526" cy="3175467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"/>
          <p:cNvSpPr/>
          <p:nvPr/>
        </p:nvSpPr>
        <p:spPr>
          <a:xfrm>
            <a:off x="671650" y="4843050"/>
            <a:ext cx="192900" cy="180300"/>
          </a:xfrm>
          <a:prstGeom prst="rect">
            <a:avLst/>
          </a:prstGeom>
          <a:solidFill>
            <a:srgbClr val="FF6F3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"/>
          <p:cNvSpPr txBox="1"/>
          <p:nvPr/>
        </p:nvSpPr>
        <p:spPr>
          <a:xfrm>
            <a:off x="944750" y="4663625"/>
            <a:ext cx="3926700" cy="2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350">
                <a:solidFill>
                  <a:srgbClr val="434343"/>
                </a:solidFill>
                <a:highlight>
                  <a:srgbClr val="FFFFFF"/>
                </a:highlight>
              </a:rPr>
              <a:t>несвоевременное прибытие скорой помощи</a:t>
            </a:r>
            <a:endParaRPr b="1" sz="1600"/>
          </a:p>
        </p:txBody>
      </p:sp>
      <p:sp>
        <p:nvSpPr>
          <p:cNvPr id="136" name="Google Shape;136;p2"/>
          <p:cNvSpPr/>
          <p:nvPr/>
        </p:nvSpPr>
        <p:spPr>
          <a:xfrm>
            <a:off x="671650" y="5384225"/>
            <a:ext cx="192900" cy="180300"/>
          </a:xfrm>
          <a:prstGeom prst="rect">
            <a:avLst/>
          </a:prstGeom>
          <a:solidFill>
            <a:srgbClr val="00456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"/>
          <p:cNvSpPr txBox="1"/>
          <p:nvPr/>
        </p:nvSpPr>
        <p:spPr>
          <a:xfrm>
            <a:off x="944750" y="5272825"/>
            <a:ext cx="3926700" cy="2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350">
                <a:solidFill>
                  <a:srgbClr val="434343"/>
                </a:solidFill>
                <a:highlight>
                  <a:srgbClr val="FFFFFF"/>
                </a:highlight>
              </a:rPr>
              <a:t>несовместимые с жизнью повреждения</a:t>
            </a:r>
            <a:endParaRPr b="1" sz="1800"/>
          </a:p>
        </p:txBody>
      </p:sp>
      <p:sp>
        <p:nvSpPr>
          <p:cNvPr id="138" name="Google Shape;138;p2"/>
          <p:cNvSpPr/>
          <p:nvPr/>
        </p:nvSpPr>
        <p:spPr>
          <a:xfrm>
            <a:off x="671650" y="5867075"/>
            <a:ext cx="192900" cy="180300"/>
          </a:xfrm>
          <a:prstGeom prst="rect">
            <a:avLst/>
          </a:prstGeom>
          <a:solidFill>
            <a:srgbClr val="5891A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"/>
          <p:cNvSpPr txBox="1"/>
          <p:nvPr/>
        </p:nvSpPr>
        <p:spPr>
          <a:xfrm>
            <a:off x="999950" y="5791925"/>
            <a:ext cx="3780900" cy="3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350">
                <a:solidFill>
                  <a:srgbClr val="434343"/>
                </a:solidFill>
                <a:highlight>
                  <a:srgbClr val="FFFFFF"/>
                </a:highlight>
              </a:rPr>
              <a:t>безграмотность и безучастие очевидцев</a:t>
            </a:r>
            <a:endParaRPr b="1"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45" name="Google Shape;145;p3"/>
          <p:cNvSpPr txBox="1"/>
          <p:nvPr/>
        </p:nvSpPr>
        <p:spPr>
          <a:xfrm>
            <a:off x="77190" y="6025911"/>
            <a:ext cx="10992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500"/>
              <a:t>Люди, у которых есть родственники, страдающие хроническими заболеваниями</a:t>
            </a:r>
            <a:endParaRPr b="1" sz="1700"/>
          </a:p>
        </p:txBody>
      </p:sp>
      <p:sp>
        <p:nvSpPr>
          <p:cNvPr id="146" name="Google Shape;146;p3"/>
          <p:cNvSpPr txBox="1"/>
          <p:nvPr/>
        </p:nvSpPr>
        <p:spPr>
          <a:xfrm>
            <a:off x="155600" y="3506975"/>
            <a:ext cx="39795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chemeClr val="dk1"/>
                </a:solidFill>
              </a:rPr>
              <a:t>Л</a:t>
            </a:r>
            <a:r>
              <a:rPr b="1" lang="ru-RU" sz="1500">
                <a:solidFill>
                  <a:schemeClr val="dk1"/>
                </a:solidFill>
              </a:rPr>
              <a:t>юди, оказавшиеся в горячих точках</a:t>
            </a:r>
            <a:endParaRPr/>
          </a:p>
        </p:txBody>
      </p:sp>
      <p:pic>
        <p:nvPicPr>
          <p:cNvPr id="147" name="Google Shape;147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999" y="832100"/>
            <a:ext cx="3979500" cy="2642619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"/>
          <p:cNvSpPr txBox="1"/>
          <p:nvPr/>
        </p:nvSpPr>
        <p:spPr>
          <a:xfrm>
            <a:off x="7770400" y="3474725"/>
            <a:ext cx="3258600" cy="2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500">
                <a:solidFill>
                  <a:schemeClr val="dk1"/>
                </a:solidFill>
              </a:rPr>
              <a:t>С</a:t>
            </a:r>
            <a:r>
              <a:rPr b="1" lang="ru-RU" sz="1500">
                <a:solidFill>
                  <a:schemeClr val="dk1"/>
                </a:solidFill>
              </a:rPr>
              <a:t>туденты и аспиранты</a:t>
            </a:r>
            <a:endParaRPr/>
          </a:p>
        </p:txBody>
      </p:sp>
      <p:pic>
        <p:nvPicPr>
          <p:cNvPr id="149" name="Google Shape;149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2936" y="2009172"/>
            <a:ext cx="2839649" cy="2839649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"/>
          <p:cNvSpPr txBox="1"/>
          <p:nvPr/>
        </p:nvSpPr>
        <p:spPr>
          <a:xfrm>
            <a:off x="4639575" y="4848825"/>
            <a:ext cx="27330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500">
                <a:solidFill>
                  <a:schemeClr val="dk1"/>
                </a:solidFill>
              </a:rPr>
              <a:t>Л</a:t>
            </a:r>
            <a:r>
              <a:rPr b="1" lang="ru-RU" sz="1500">
                <a:solidFill>
                  <a:schemeClr val="dk1"/>
                </a:solidFill>
              </a:rPr>
              <a:t>юди, которые живут с пожилыми родственниками</a:t>
            </a:r>
            <a:endParaRPr/>
          </a:p>
        </p:txBody>
      </p:sp>
      <p:pic>
        <p:nvPicPr>
          <p:cNvPr id="151" name="Google Shape;151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3598" y="4123036"/>
            <a:ext cx="2690176" cy="1793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984497"/>
            <a:ext cx="3794217" cy="25294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sp>
        <p:nvSpPr>
          <p:cNvPr id="158" name="Google Shape;158;p4"/>
          <p:cNvSpPr txBox="1"/>
          <p:nvPr/>
        </p:nvSpPr>
        <p:spPr>
          <a:xfrm>
            <a:off x="360040" y="1052736"/>
            <a:ext cx="10992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</a:rPr>
              <a:t>Человек не знает, как </a:t>
            </a:r>
            <a:r>
              <a:rPr b="1" lang="ru-RU" sz="1600">
                <a:solidFill>
                  <a:schemeClr val="dk1"/>
                </a:solidFill>
              </a:rPr>
              <a:t>действовать</a:t>
            </a:r>
            <a:r>
              <a:rPr b="1" lang="ru-RU" sz="1600">
                <a:solidFill>
                  <a:schemeClr val="dk1"/>
                </a:solidFill>
              </a:rPr>
              <a:t> в экстренной ситуации.</a:t>
            </a:r>
            <a:endParaRPr b="1" sz="1800"/>
          </a:p>
        </p:txBody>
      </p:sp>
      <p:sp>
        <p:nvSpPr>
          <p:cNvPr id="159" name="Google Shape;159;p4"/>
          <p:cNvSpPr txBox="1"/>
          <p:nvPr/>
        </p:nvSpPr>
        <p:spPr>
          <a:xfrm>
            <a:off x="503825" y="1729550"/>
            <a:ext cx="4624500" cy="23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</a:rPr>
              <a:t>источники информации:</a:t>
            </a:r>
            <a:endParaRPr b="1" sz="16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-RU" sz="1600">
                <a:solidFill>
                  <a:schemeClr val="dk1"/>
                </a:solidFill>
              </a:rPr>
              <a:t>учебное </a:t>
            </a:r>
            <a:r>
              <a:rPr b="1" lang="ru-RU" sz="1600">
                <a:solidFill>
                  <a:schemeClr val="dk1"/>
                </a:solidFill>
              </a:rPr>
              <a:t>пособие</a:t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-RU" sz="1600">
                <a:solidFill>
                  <a:schemeClr val="dk1"/>
                </a:solidFill>
              </a:rPr>
              <a:t>поиск информации в интернете</a:t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-RU" sz="1600">
                <a:solidFill>
                  <a:schemeClr val="dk1"/>
                </a:solidFill>
              </a:rPr>
              <a:t>спрашивают совета у знакомых</a:t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-RU" sz="1600">
                <a:solidFill>
                  <a:schemeClr val="dk1"/>
                </a:solidFill>
              </a:rPr>
              <a:t>уроки школьные</a:t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-RU" sz="1600">
                <a:solidFill>
                  <a:schemeClr val="dk1"/>
                </a:solidFill>
              </a:rPr>
              <a:t>тв-передачи</a:t>
            </a:r>
            <a:endParaRPr sz="1800"/>
          </a:p>
        </p:txBody>
      </p:sp>
      <p:pic>
        <p:nvPicPr>
          <p:cNvPr id="160" name="Google Shape;16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8875" y="3084151"/>
            <a:ext cx="4956000" cy="330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5393" y="3347350"/>
            <a:ext cx="2030583" cy="135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27949" y="1781000"/>
            <a:ext cx="1415948" cy="1415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08925" y="1166138"/>
            <a:ext cx="1811875" cy="1583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666842" y="2774863"/>
            <a:ext cx="2610608" cy="158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/>
          <p:nvPr/>
        </p:nvSpPr>
        <p:spPr>
          <a:xfrm>
            <a:off x="360040" y="332656"/>
            <a:ext cx="8472264" cy="1004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/>
          </a:p>
          <a:p>
            <a:pPr indent="0" lvl="0" marL="7701" marR="0" rtl="0" algn="l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/>
          </a:p>
        </p:txBody>
      </p:sp>
      <p:sp>
        <p:nvSpPr>
          <p:cNvPr id="170" name="Google Shape;170;p5"/>
          <p:cNvSpPr txBox="1"/>
          <p:nvPr/>
        </p:nvSpPr>
        <p:spPr>
          <a:xfrm>
            <a:off x="360040" y="1484784"/>
            <a:ext cx="10992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/>
              <a:t>М</a:t>
            </a:r>
            <a:r>
              <a:rPr b="1" lang="ru-RU" sz="1600"/>
              <a:t>обильное приложение с возможностью голосового запроса в экстренном случае и справочником с алгоритмами оказания первой помощи на интересующие запросы.</a:t>
            </a:r>
            <a:endParaRPr b="1" sz="1600"/>
          </a:p>
        </p:txBody>
      </p:sp>
      <p:sp>
        <p:nvSpPr>
          <p:cNvPr id="171" name="Google Shape;171;p5"/>
          <p:cNvSpPr txBox="1"/>
          <p:nvPr/>
        </p:nvSpPr>
        <p:spPr>
          <a:xfrm>
            <a:off x="817150" y="2456450"/>
            <a:ext cx="4762500" cy="15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/>
              <a:t>функционал: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ru-RU" sz="1600"/>
              <a:t>справочник с алгоритмами действий (при таких состояниях, как вывих, перелом, </a:t>
            </a:r>
            <a:r>
              <a:rPr b="1" lang="ru-RU" sz="1600"/>
              <a:t>кровотечение</a:t>
            </a:r>
            <a:r>
              <a:rPr b="1" lang="ru-RU" sz="1600"/>
              <a:t>, растяжение, эпилептический припадок, обморок, застревание инородного предмета, ожог, переохлаждение, гематомы, спасение человека на воде)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ru-RU" sz="1600"/>
              <a:t>вызов скорой помощи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ru-RU" sz="1600"/>
              <a:t>голосовой ввод</a:t>
            </a:r>
            <a:endParaRPr b="1" sz="1600"/>
          </a:p>
        </p:txBody>
      </p:sp>
      <p:pic>
        <p:nvPicPr>
          <p:cNvPr id="172" name="Google Shape;172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7775" y="1958984"/>
            <a:ext cx="2114284" cy="44834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78" name="Google Shape;178;p6"/>
          <p:cNvSpPr txBox="1"/>
          <p:nvPr/>
        </p:nvSpPr>
        <p:spPr>
          <a:xfrm>
            <a:off x="360040" y="1127911"/>
            <a:ext cx="10992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</a:rPr>
              <a:t>Наше приложение даёт возможность студентам всегда иметь под рукой актуальную информацию, чёткие алгоритмы по оказанию первой медицинской помощи</a:t>
            </a:r>
            <a:endParaRPr sz="1800"/>
          </a:p>
        </p:txBody>
      </p:sp>
      <p:pic>
        <p:nvPicPr>
          <p:cNvPr id="179" name="Google Shape;179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775" y="1612636"/>
            <a:ext cx="2282578" cy="4840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pic>
        <p:nvPicPr>
          <p:cNvPr id="185" name="Google Shape;185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2500" y="384877"/>
            <a:ext cx="7409225" cy="6088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grpSp>
        <p:nvGrpSpPr>
          <p:cNvPr id="191" name="Google Shape;191;p8"/>
          <p:cNvGrpSpPr/>
          <p:nvPr/>
        </p:nvGrpSpPr>
        <p:grpSpPr>
          <a:xfrm>
            <a:off x="305211" y="872188"/>
            <a:ext cx="11047373" cy="5734297"/>
            <a:chOff x="1969431" y="1920875"/>
            <a:chExt cx="16237053" cy="8502308"/>
          </a:xfrm>
        </p:grpSpPr>
        <p:grpSp>
          <p:nvGrpSpPr>
            <p:cNvPr id="192" name="Google Shape;192;p8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</p:grpSpPr>
          <p:sp>
            <p:nvSpPr>
              <p:cNvPr id="193" name="Google Shape;193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94;p8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" name="Google Shape;195;p8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" name="Google Shape;196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" name="Google Shape;197;p8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" name="Google Shape;198;p8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" name="Google Shape;199;p8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" name="Google Shape;200;p8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" name="Google Shape;201;p8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2" name="Google Shape;202;p8"/>
            <p:cNvSpPr txBox="1"/>
            <p:nvPr/>
          </p:nvSpPr>
          <p:spPr>
            <a:xfrm>
              <a:off x="2050015" y="2073276"/>
              <a:ext cx="2894700" cy="365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и существующие альтернативы</a:t>
              </a:r>
              <a:endParaRPr b="1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ru-RU" sz="1600">
                  <a:solidFill>
                    <a:schemeClr val="dk1"/>
                  </a:solidFill>
                </a:rPr>
                <a:t>человек не знает, как </a:t>
              </a:r>
              <a:r>
                <a:rPr b="1" lang="ru-RU" sz="1600">
                  <a:solidFill>
                    <a:schemeClr val="dk1"/>
                  </a:solidFill>
                </a:rPr>
                <a:t>действовать</a:t>
              </a:r>
              <a:r>
                <a:rPr b="1" lang="ru-RU" sz="1600">
                  <a:solidFill>
                    <a:schemeClr val="dk1"/>
                  </a:solidFill>
                </a:rPr>
                <a:t> в экстренной ситуации</a:t>
              </a:r>
              <a:endParaRPr b="0" i="0" sz="2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8"/>
            <p:cNvSpPr txBox="1"/>
            <p:nvPr/>
          </p:nvSpPr>
          <p:spPr>
            <a:xfrm>
              <a:off x="4945614" y="2041304"/>
              <a:ext cx="3807900" cy="31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  <a:endParaRPr b="1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ru-RU">
                  <a:solidFill>
                    <a:schemeClr val="dk1"/>
                  </a:solidFill>
                </a:rPr>
                <a:t>приложение включает две части: справочник по экстренным ситуациям и набор алгоритмов действий в экстренных ситуациях, который реализован в чат-боте</a:t>
              </a:r>
              <a:endPara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8"/>
            <p:cNvSpPr txBox="1"/>
            <p:nvPr/>
          </p:nvSpPr>
          <p:spPr>
            <a:xfrm>
              <a:off x="4951171" y="5421593"/>
              <a:ext cx="3729300" cy="287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b="1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ru-RU">
                  <a:solidFill>
                    <a:schemeClr val="dk1"/>
                  </a:solidFill>
                </a:rPr>
                <a:t>количество скачиваний в app store и google play; количество активных пользователей; количество премиум проданных </a:t>
              </a:r>
              <a:r>
                <a:rPr b="1" lang="ru-RU">
                  <a:solidFill>
                    <a:schemeClr val="dk1"/>
                  </a:solidFill>
                </a:rPr>
                <a:t>аккаунтов</a:t>
              </a:r>
              <a:r>
                <a:rPr b="1" lang="ru-RU">
                  <a:solidFill>
                    <a:schemeClr val="dk1"/>
                  </a:solidFill>
                </a:rPr>
                <a:t>;</a:t>
              </a:r>
              <a:endPara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8"/>
            <p:cNvSpPr txBox="1"/>
            <p:nvPr/>
          </p:nvSpPr>
          <p:spPr>
            <a:xfrm>
              <a:off x="8755617" y="2044773"/>
              <a:ext cx="2892600" cy="486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b="1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ru-RU" sz="1500">
                  <a:solidFill>
                    <a:schemeClr val="dk1"/>
                  </a:solidFill>
                </a:rPr>
                <a:t>наше приложение даёт возможность студентам всегда иметь под рукой актуальную информацию по оказанию первой медицинской помощи</a:t>
              </a:r>
              <a:endParaRPr b="0" i="0" sz="21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8"/>
            <p:cNvSpPr txBox="1"/>
            <p:nvPr/>
          </p:nvSpPr>
          <p:spPr>
            <a:xfrm>
              <a:off x="11728449" y="2073276"/>
              <a:ext cx="3013500" cy="31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преимущество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ru-RU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встроенный голосовой помощник</a:t>
              </a:r>
              <a:endParaRPr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ru-RU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2. интерактивный справочник с алгоритмами</a:t>
              </a:r>
              <a:endParaRPr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ru-RU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3. возможность вызова экстренной службы</a:t>
              </a:r>
              <a:endParaRPr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8"/>
            <p:cNvSpPr txBox="1"/>
            <p:nvPr/>
          </p:nvSpPr>
          <p:spPr>
            <a:xfrm>
              <a:off x="11484110" y="5359767"/>
              <a:ext cx="3536700" cy="287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распространения</a:t>
              </a:r>
              <a:endParaRPr b="1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ru-RU">
                  <a:solidFill>
                    <a:schemeClr val="dk1"/>
                  </a:solidFill>
                </a:rPr>
                <a:t>объявление</a:t>
              </a:r>
              <a:r>
                <a:rPr b="1" lang="ru-RU">
                  <a:solidFill>
                    <a:schemeClr val="dk1"/>
                  </a:solidFill>
                </a:rPr>
                <a:t> в профкоме, презентация приложения через студсовет; реферальная программа для студентов</a:t>
              </a:r>
              <a:endPara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8"/>
            <p:cNvSpPr txBox="1"/>
            <p:nvPr/>
          </p:nvSpPr>
          <p:spPr>
            <a:xfrm>
              <a:off x="14852663" y="1997074"/>
              <a:ext cx="3013500" cy="333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endParaRPr b="1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ru-RU" sz="1700">
                  <a:solidFill>
                    <a:schemeClr val="dk1"/>
                  </a:solidFill>
                </a:rPr>
                <a:t>студенты очного(заочного) обучение 1-5 курс ПГУ</a:t>
              </a:r>
              <a:endParaRPr b="0" i="0" sz="23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8"/>
            <p:cNvSpPr txBox="1"/>
            <p:nvPr/>
          </p:nvSpPr>
          <p:spPr>
            <a:xfrm>
              <a:off x="1969431" y="8232283"/>
              <a:ext cx="8396700" cy="219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-RU" sz="1200">
                  <a:solidFill>
                    <a:schemeClr val="dk1"/>
                  </a:solidFill>
                </a:rPr>
                <a:t>Затраты на разработку:                      </a:t>
              </a:r>
              <a:r>
                <a:rPr b="1" lang="ru-RU" sz="1200">
                  <a:solidFill>
                    <a:schemeClr val="dk1"/>
                  </a:solidFill>
                </a:rPr>
                <a:t>Постоянные затраты:</a:t>
              </a:r>
              <a:endParaRPr b="1"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-RU" sz="1200">
                  <a:solidFill>
                    <a:schemeClr val="dk1"/>
                  </a:solidFill>
                </a:rPr>
                <a:t>1. услуги разработчика                    1. зарплата сисадмина                          2. услуги экспертов                          2. зарплата мед. консультанта                                  </a:t>
              </a:r>
              <a:endParaRPr b="1"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-RU" sz="1200">
                  <a:solidFill>
                    <a:schemeClr val="dk1"/>
                  </a:solidFill>
                </a:rPr>
                <a:t>                                                             3. оплата ведение расчётного счёта</a:t>
              </a:r>
              <a:r>
                <a:rPr b="1" lang="ru-RU" sz="1200">
                  <a:solidFill>
                    <a:schemeClr val="dk1"/>
                  </a:solidFill>
                </a:rPr>
                <a:t>   </a:t>
              </a:r>
              <a:endParaRPr b="1"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-RU" sz="1200">
                  <a:solidFill>
                    <a:schemeClr val="dk1"/>
                  </a:solidFill>
                </a:rPr>
                <a:t>Переменные затраты:</a:t>
              </a:r>
              <a:endParaRPr b="1"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-RU" sz="1200">
                  <a:solidFill>
                    <a:schemeClr val="dk1"/>
                  </a:solidFill>
                </a:rPr>
                <a:t>1. бюджет на рекламу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8"/>
            <p:cNvSpPr txBox="1"/>
            <p:nvPr/>
          </p:nvSpPr>
          <p:spPr>
            <a:xfrm>
              <a:off x="10129285" y="8380641"/>
              <a:ext cx="4418700" cy="189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lang="ru-RU" sz="1500">
                  <a:solidFill>
                    <a:schemeClr val="dk1"/>
                  </a:solidFill>
                </a:rPr>
                <a:t>реклама медицинских изделий, услуга отмены рекламы</a:t>
              </a:r>
              <a:endParaRPr b="1" sz="170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216" name="Google Shape;216;p9"/>
          <p:cNvSpPr txBox="1"/>
          <p:nvPr/>
        </p:nvSpPr>
        <p:spPr>
          <a:xfrm>
            <a:off x="293990" y="1348036"/>
            <a:ext cx="109926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100"/>
              <a:t>С</a:t>
            </a:r>
            <a:r>
              <a:rPr b="1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ебестоимость разработки</a:t>
            </a:r>
            <a:r>
              <a:rPr b="0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1" lang="ru-RU" sz="21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360</a:t>
            </a:r>
            <a:r>
              <a:rPr i="1" lang="ru-RU" sz="2100" u="sng"/>
              <a:t> 000</a:t>
            </a:r>
            <a:endParaRPr i="1" sz="2100" u="sng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100" u="sng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100"/>
              <a:t>Т</a:t>
            </a:r>
            <a:r>
              <a:rPr b="1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очка окупаемости </a:t>
            </a:r>
            <a:r>
              <a:rPr i="1" lang="ru-RU" sz="2100" u="sng"/>
              <a:t>11 месяцев.</a:t>
            </a:r>
            <a:endParaRPr i="1" sz="2100" u="sng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100" u="sng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100"/>
              <a:t>П</a:t>
            </a:r>
            <a:r>
              <a:rPr b="1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отенциальная прибыль </a:t>
            </a:r>
            <a:r>
              <a:rPr i="1" lang="ru-RU" sz="2100" u="sng"/>
              <a:t>170 000</a:t>
            </a:r>
            <a:endParaRPr i="1" sz="2100" u="sng"/>
          </a:p>
        </p:txBody>
      </p:sp>
      <p:pic>
        <p:nvPicPr>
          <p:cNvPr id="217" name="Google Shape;217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616725" y="1348036"/>
            <a:ext cx="4761564" cy="4761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/>
          </a:p>
        </p:txBody>
      </p:sp>
      <p:pic>
        <p:nvPicPr>
          <p:cNvPr id="223" name="Google Shape;223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94775" y="106700"/>
            <a:ext cx="2049708" cy="2731174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0"/>
          <p:cNvSpPr txBox="1"/>
          <p:nvPr/>
        </p:nvSpPr>
        <p:spPr>
          <a:xfrm>
            <a:off x="9015324" y="2910932"/>
            <a:ext cx="2208600" cy="4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500">
                <a:solidFill>
                  <a:schemeClr val="dk1"/>
                </a:solidFill>
              </a:rPr>
              <a:t>Тамара Мирзоян</a:t>
            </a:r>
            <a:endParaRPr/>
          </a:p>
        </p:txBody>
      </p:sp>
      <p:pic>
        <p:nvPicPr>
          <p:cNvPr id="225" name="Google Shape;225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21975" y="106700"/>
            <a:ext cx="2192474" cy="2804231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0"/>
          <p:cNvSpPr txBox="1"/>
          <p:nvPr/>
        </p:nvSpPr>
        <p:spPr>
          <a:xfrm>
            <a:off x="6926423" y="2952937"/>
            <a:ext cx="20889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Цурканова Елена</a:t>
            </a:r>
            <a:endParaRPr b="1" sz="2000"/>
          </a:p>
        </p:txBody>
      </p:sp>
      <p:pic>
        <p:nvPicPr>
          <p:cNvPr id="227" name="Google Shape;227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16825" y="3654224"/>
            <a:ext cx="3537251" cy="2289473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0"/>
          <p:cNvSpPr txBox="1"/>
          <p:nvPr/>
        </p:nvSpPr>
        <p:spPr>
          <a:xfrm>
            <a:off x="7850640" y="5899894"/>
            <a:ext cx="30696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500">
                <a:solidFill>
                  <a:schemeClr val="dk1"/>
                </a:solidFill>
              </a:rPr>
              <a:t>Кубанов Марат</a:t>
            </a:r>
            <a:endParaRPr/>
          </a:p>
        </p:txBody>
      </p:sp>
      <p:pic>
        <p:nvPicPr>
          <p:cNvPr id="229" name="Google Shape;229;p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730" y="832100"/>
            <a:ext cx="1564027" cy="2108808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0"/>
          <p:cNvSpPr txBox="1"/>
          <p:nvPr/>
        </p:nvSpPr>
        <p:spPr>
          <a:xfrm>
            <a:off x="501600" y="3026234"/>
            <a:ext cx="1958400" cy="2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500">
                <a:solidFill>
                  <a:schemeClr val="dk1"/>
                </a:solidFill>
              </a:rPr>
              <a:t>Анастасия Азёмка</a:t>
            </a:r>
            <a:endParaRPr/>
          </a:p>
        </p:txBody>
      </p:sp>
      <p:pic>
        <p:nvPicPr>
          <p:cNvPr id="231" name="Google Shape;231;p1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38548" y="3605700"/>
            <a:ext cx="3187651" cy="2393224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10"/>
          <p:cNvSpPr txBox="1"/>
          <p:nvPr/>
        </p:nvSpPr>
        <p:spPr>
          <a:xfrm>
            <a:off x="3862600" y="6035925"/>
            <a:ext cx="22647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500">
                <a:solidFill>
                  <a:schemeClr val="dk1"/>
                </a:solidFill>
              </a:rPr>
              <a:t>Новичков Алексей</a:t>
            </a:r>
            <a:endParaRPr/>
          </a:p>
        </p:txBody>
      </p:sp>
      <p:pic>
        <p:nvPicPr>
          <p:cNvPr id="233" name="Google Shape;233;p1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31075" y="106700"/>
            <a:ext cx="2264699" cy="3019599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10"/>
          <p:cNvSpPr txBox="1"/>
          <p:nvPr/>
        </p:nvSpPr>
        <p:spPr>
          <a:xfrm>
            <a:off x="4031075" y="3158250"/>
            <a:ext cx="74112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Ахметова Сахиджемал</a:t>
            </a:r>
            <a:endParaRPr b="1" sz="1900"/>
          </a:p>
        </p:txBody>
      </p:sp>
      <p:pic>
        <p:nvPicPr>
          <p:cNvPr id="235" name="Google Shape;235;p1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0050" y="3467900"/>
            <a:ext cx="1865700" cy="2726592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10"/>
          <p:cNvSpPr txBox="1"/>
          <p:nvPr/>
        </p:nvSpPr>
        <p:spPr>
          <a:xfrm>
            <a:off x="501600" y="6194500"/>
            <a:ext cx="2354700" cy="1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500">
                <a:solidFill>
                  <a:schemeClr val="dk1"/>
                </a:solidFill>
              </a:rPr>
              <a:t>Анна Звягинцева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4" name="Google Shape;24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1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1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1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1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1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1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1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1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1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1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1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1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1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11"/>
          <p:cNvSpPr txBox="1"/>
          <p:nvPr/>
        </p:nvSpPr>
        <p:spPr>
          <a:xfrm>
            <a:off x="360040" y="1190611"/>
            <a:ext cx="10992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700"/>
              <a:t>+7 989 995 38 80    Алёшка Новичков</a:t>
            </a:r>
            <a:endParaRPr b="1" i="0" sz="170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2023-10-22T07:00:01Z</dcterms:created>
  <dc:creator>Мария Дрепа</dc:creator>
</cp:coreProperties>
</file>