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20112038" cy="11315700"/>
  <p:notesSz cx="9144000" cy="6858000"/>
  <p:embeddedFontLst>
    <p:embeddedFont>
      <p:font typeface="Roboto" panose="020B060402020202020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gmShLJJUft7Mw1VuO7W7KmP3Rs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58151D-82CF-4202-9BC4-CBA9972C223D}">
  <a:tblStyle styleId="{5758151D-82CF-4202-9BC4-CBA9972C223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4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797707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1797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3237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634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056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4594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148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9627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5125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dffec75601_1_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g2dffec7560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7115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6605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4649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9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12"/>
          <p:cNvGrpSpPr/>
          <p:nvPr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7" name="Google Shape;17;p1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37936" y="188451"/>
              <a:ext cx="2562549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1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1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1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725250" y="0"/>
              <a:ext cx="3042585" cy="1200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1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1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;p1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1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1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12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12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12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" name="Google Shape;30;p1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10337" y="2678099"/>
            <a:ext cx="6982380" cy="22940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Google Shape;31;p12"/>
          <p:cNvGrpSpPr/>
          <p:nvPr/>
        </p:nvGrpSpPr>
        <p:grpSpPr>
          <a:xfrm>
            <a:off x="8124612" y="2678099"/>
            <a:ext cx="10822308" cy="2294006"/>
            <a:chOff x="8124612" y="2533062"/>
            <a:chExt cx="8218587" cy="1742095"/>
          </a:xfrm>
        </p:grpSpPr>
        <p:pic>
          <p:nvPicPr>
            <p:cNvPr id="32" name="Google Shape;32;p12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8124612" y="2533062"/>
              <a:ext cx="4182332" cy="1734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12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2538839" y="2535046"/>
              <a:ext cx="3804360" cy="17401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" name="Google Shape;34;p12"/>
          <p:cNvSpPr txBox="1">
            <a:spLocks noGrp="1"/>
          </p:cNvSpPr>
          <p:nvPr>
            <p:ph type="body" idx="1"/>
          </p:nvPr>
        </p:nvSpPr>
        <p:spPr>
          <a:xfrm>
            <a:off x="887413" y="5888038"/>
            <a:ext cx="16759237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2"/>
          </p:nvPr>
        </p:nvSpPr>
        <p:spPr>
          <a:xfrm>
            <a:off x="887413" y="7451725"/>
            <a:ext cx="7399337" cy="244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12"/>
          <p:cNvSpPr/>
          <p:nvPr/>
        </p:nvSpPr>
        <p:spPr>
          <a:xfrm>
            <a:off x="14401800" y="6381750"/>
            <a:ext cx="5715000" cy="4876800"/>
          </a:xfrm>
          <a:custGeom>
            <a:avLst/>
            <a:gdLst/>
            <a:ahLst/>
            <a:cxnLst/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w="9525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2"/>
          <p:cNvSpPr/>
          <p:nvPr/>
        </p:nvSpPr>
        <p:spPr>
          <a:xfrm>
            <a:off x="16268700" y="7639050"/>
            <a:ext cx="3867150" cy="3467100"/>
          </a:xfrm>
          <a:custGeom>
            <a:avLst/>
            <a:gdLst/>
            <a:ahLst/>
            <a:cxnLst/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w="12700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3"/>
          </p:nvPr>
        </p:nvSpPr>
        <p:spPr>
          <a:xfrm>
            <a:off x="887413" y="10064750"/>
            <a:ext cx="7399337" cy="32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12"/>
          <p:cNvSpPr/>
          <p:nvPr/>
        </p:nvSpPr>
        <p:spPr>
          <a:xfrm>
            <a:off x="13620750" y="8610600"/>
            <a:ext cx="6515100" cy="2724150"/>
          </a:xfrm>
          <a:custGeom>
            <a:avLst/>
            <a:gdLst/>
            <a:ahLst/>
            <a:cxnLst/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302E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2"/>
          <p:cNvSpPr/>
          <p:nvPr/>
        </p:nvSpPr>
        <p:spPr>
          <a:xfrm>
            <a:off x="13042232" y="8165432"/>
            <a:ext cx="7074568" cy="3160294"/>
          </a:xfrm>
          <a:custGeom>
            <a:avLst/>
            <a:gdLst/>
            <a:ahLst/>
            <a:cxnLst/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2"/>
          <p:cNvSpPr/>
          <p:nvPr/>
        </p:nvSpPr>
        <p:spPr>
          <a:xfrm>
            <a:off x="11906250" y="10363200"/>
            <a:ext cx="4457700" cy="971550"/>
          </a:xfrm>
          <a:custGeom>
            <a:avLst/>
            <a:gdLst/>
            <a:ahLst/>
            <a:cxnLst/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w="12700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" name="Google Shape;42;p1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16769" y="5158132"/>
            <a:ext cx="923925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4803428" y="1200091"/>
            <a:ext cx="1675664" cy="62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10479264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1047926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3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3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3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3"/>
          </p:nvPr>
        </p:nvSpPr>
        <p:spPr>
          <a:xfrm>
            <a:off x="1035843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4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7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7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олько заголовок">
  <p:cSld name="1_Только заголовок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8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8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8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8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0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19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19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19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19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19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19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9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9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19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9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9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9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9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раздела">
  <p:cSld name="1_Заголовок раздела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body" idx="3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20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0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21"/>
          <p:cNvGrpSpPr/>
          <p:nvPr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33" name="Google Shape;133;p2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37936" y="188451"/>
              <a:ext cx="2562549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725250" y="0"/>
              <a:ext cx="3042585" cy="1200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2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2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21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21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21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Google Shape;146;p21"/>
          <p:cNvSpPr txBox="1"/>
          <p:nvPr/>
        </p:nvSpPr>
        <p:spPr>
          <a:xfrm>
            <a:off x="1034254" y="5948671"/>
            <a:ext cx="1323935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77099" marR="0" lvl="0" indent="-377099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Сайт:</a:t>
            </a: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Телефон:</a:t>
            </a: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Email:</a:t>
            </a:r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title"/>
          </p:nvPr>
        </p:nvSpPr>
        <p:spPr>
          <a:xfrm>
            <a:off x="1034254" y="2537440"/>
            <a:ext cx="7403893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48" name="Google Shape;148;p2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405912" y="2763633"/>
            <a:ext cx="9940867" cy="571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>
            <a:spLocks noGrp="1"/>
          </p:cNvSpPr>
          <p:nvPr>
            <p:ph type="body" idx="1"/>
          </p:nvPr>
        </p:nvSpPr>
        <p:spPr>
          <a:xfrm>
            <a:off x="3800475" y="7460165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body" idx="2"/>
          </p:nvPr>
        </p:nvSpPr>
        <p:spPr>
          <a:xfrm>
            <a:off x="3800475" y="6706703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21"/>
          <p:cNvSpPr txBox="1">
            <a:spLocks noGrp="1"/>
          </p:cNvSpPr>
          <p:nvPr>
            <p:ph type="body" idx="3"/>
          </p:nvPr>
        </p:nvSpPr>
        <p:spPr>
          <a:xfrm>
            <a:off x="3800475" y="5896581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2" name="Google Shape;152;p2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4803428" y="1200091"/>
            <a:ext cx="1675664" cy="62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/>
          <p:nvPr/>
        </p:nvSpPr>
        <p:spPr>
          <a:xfrm>
            <a:off x="14401800" y="6381750"/>
            <a:ext cx="5715000" cy="4876800"/>
          </a:xfrm>
          <a:custGeom>
            <a:avLst/>
            <a:gdLst/>
            <a:ahLst/>
            <a:cxnLst/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w="9525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1"/>
          <p:cNvSpPr/>
          <p:nvPr/>
        </p:nvSpPr>
        <p:spPr>
          <a:xfrm>
            <a:off x="16268700" y="7639050"/>
            <a:ext cx="3867150" cy="3467100"/>
          </a:xfrm>
          <a:custGeom>
            <a:avLst/>
            <a:gdLst/>
            <a:ahLst/>
            <a:cxnLst/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w="12700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1"/>
          <p:cNvSpPr/>
          <p:nvPr/>
        </p:nvSpPr>
        <p:spPr>
          <a:xfrm>
            <a:off x="13620750" y="8610600"/>
            <a:ext cx="6515100" cy="2724150"/>
          </a:xfrm>
          <a:custGeom>
            <a:avLst/>
            <a:gdLst/>
            <a:ahLst/>
            <a:cxnLst/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BAB7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1"/>
          <p:cNvSpPr/>
          <p:nvPr/>
        </p:nvSpPr>
        <p:spPr>
          <a:xfrm>
            <a:off x="13042232" y="8165432"/>
            <a:ext cx="7074568" cy="3160294"/>
          </a:xfrm>
          <a:custGeom>
            <a:avLst/>
            <a:gdLst/>
            <a:ahLst/>
            <a:cxnLst/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B2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1"/>
          <p:cNvSpPr/>
          <p:nvPr/>
        </p:nvSpPr>
        <p:spPr>
          <a:xfrm>
            <a:off x="11906250" y="10363200"/>
            <a:ext cx="4457700" cy="971550"/>
          </a:xfrm>
          <a:custGeom>
            <a:avLst/>
            <a:gdLst/>
            <a:ahLst/>
            <a:cxnLst/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w="12700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hyperlink" Target="mailto:zerralone@gmail.com" TargetMode="External"/><Relationship Id="rId3" Type="http://schemas.openxmlformats.org/officeDocument/2006/relationships/hyperlink" Target="mailto:myksuxa15@gmail.com" TargetMode="External"/><Relationship Id="rId7" Type="http://schemas.openxmlformats.org/officeDocument/2006/relationships/image" Target="../media/image24.png"/><Relationship Id="rId12" Type="http://schemas.openxmlformats.org/officeDocument/2006/relationships/hyperlink" Target="mailto:diff1336@mail.r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jpg"/><Relationship Id="rId11" Type="http://schemas.openxmlformats.org/officeDocument/2006/relationships/hyperlink" Target="mailto:zombii123412@gmail.com" TargetMode="External"/><Relationship Id="rId5" Type="http://schemas.openxmlformats.org/officeDocument/2006/relationships/hyperlink" Target="mailto:vb821613@gmail.com" TargetMode="External"/><Relationship Id="rId10" Type="http://schemas.openxmlformats.org/officeDocument/2006/relationships/image" Target="../media/image27.jpg"/><Relationship Id="rId4" Type="http://schemas.openxmlformats.org/officeDocument/2006/relationships/hyperlink" Target="mailto:afonina.elisaveta4@gmail.com" TargetMode="External"/><Relationship Id="rId9" Type="http://schemas.openxmlformats.org/officeDocument/2006/relationships/image" Target="../media/image26.png"/><Relationship Id="rId14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9.jp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hyperlink" Target="mailto:popopopopooo@bk.ru" TargetMode="External"/><Relationship Id="rId5" Type="http://schemas.openxmlformats.org/officeDocument/2006/relationships/image" Target="../media/image30.jpg"/><Relationship Id="rId10" Type="http://schemas.openxmlformats.org/officeDocument/2006/relationships/image" Target="../media/image33.png"/><Relationship Id="rId4" Type="http://schemas.openxmlformats.org/officeDocument/2006/relationships/hyperlink" Target="mailto:L.ostoskoriin@gmail.com" TargetMode="External"/><Relationship Id="rId9" Type="http://schemas.openxmlformats.org/officeDocument/2006/relationships/hyperlink" Target="mailto:anamecta2354@gmail.com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>
            <a:spLocks noGrp="1"/>
          </p:cNvSpPr>
          <p:nvPr>
            <p:ph type="body" idx="1"/>
          </p:nvPr>
        </p:nvSpPr>
        <p:spPr>
          <a:xfrm>
            <a:off x="887425" y="6002475"/>
            <a:ext cx="16759200" cy="18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/>
              <a:t>Разработка проекта жилого модуля для животных </a:t>
            </a:r>
            <a:endParaRPr/>
          </a:p>
        </p:txBody>
      </p:sp>
      <p:sp>
        <p:nvSpPr>
          <p:cNvPr id="158" name="Google Shape;158;p1"/>
          <p:cNvSpPr txBox="1">
            <a:spLocks noGrp="1"/>
          </p:cNvSpPr>
          <p:nvPr>
            <p:ph type="body" idx="2"/>
          </p:nvPr>
        </p:nvSpPr>
        <p:spPr>
          <a:xfrm>
            <a:off x="887425" y="8099400"/>
            <a:ext cx="7399200" cy="18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3300">
                <a:highlight>
                  <a:schemeClr val="lt1"/>
                </a:highlight>
              </a:rPr>
              <a:t>Разработка проекта жилого модуля для животных</a:t>
            </a:r>
            <a:endParaRPr sz="3300">
              <a:highlight>
                <a:schemeClr val="lt1"/>
              </a:highlight>
            </a:endParaRPr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3"/>
          </p:nvPr>
        </p:nvSpPr>
        <p:spPr>
          <a:xfrm>
            <a:off x="887413" y="9899775"/>
            <a:ext cx="73992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ru-RU" sz="3200"/>
              <a:t>Команда  проекта 041, 2024</a:t>
            </a:r>
            <a:endParaRPr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1047926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Актуальность проекта</a:t>
            </a:r>
            <a:endParaRPr/>
          </a:p>
        </p:txBody>
      </p:sp>
      <p:sp>
        <p:nvSpPr>
          <p:cNvPr id="165" name="Google Shape;165;p2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600"/>
              <a:t>В Самарской области насчитывается более </a:t>
            </a:r>
            <a:endParaRPr sz="36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600" b="1"/>
              <a:t>25 тыс. безнадзорных животных, </a:t>
            </a:r>
            <a:endParaRPr sz="3600" b="1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600"/>
              <a:t>существует </a:t>
            </a:r>
            <a:r>
              <a:rPr lang="ru-RU" sz="3600" b="1" u="sng"/>
              <a:t>11 официальных приютов</a:t>
            </a:r>
            <a:r>
              <a:rPr lang="ru-RU" sz="3600"/>
              <a:t> на сегодняшний день </a:t>
            </a:r>
            <a:endParaRPr sz="36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600"/>
              <a:t>и  всего </a:t>
            </a:r>
            <a:r>
              <a:rPr lang="ru-RU" sz="3600" b="1" u="sng"/>
              <a:t>4 организации</a:t>
            </a:r>
            <a:r>
              <a:rPr lang="ru-RU" sz="3600"/>
              <a:t> занимаются процедурой ОСВВ (отлов, стерилизация, вакцинация, возврат). </a:t>
            </a:r>
            <a:endParaRPr sz="36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600"/>
              <a:t>При всех существующих мерах ситуация кардинально не меняется. </a:t>
            </a:r>
            <a:endParaRPr sz="36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800"/>
              <a:t>	</a:t>
            </a:r>
            <a:endParaRPr sz="48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800"/>
              <a:t>Одна из целей нашего проекта - обозначить точки роста и найти способы решения проблемы с содержанием бездомных животных в приютах, предложить пути решения и инновационные решения. </a:t>
            </a:r>
            <a:endParaRPr sz="48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>
                <a:highlight>
                  <a:srgbClr val="FFFF00"/>
                </a:highlight>
              </a:rPr>
              <a:t>	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"/>
          <p:cNvSpPr txBox="1">
            <a:spLocks noGrp="1"/>
          </p:cNvSpPr>
          <p:nvPr>
            <p:ph type="body" idx="1"/>
          </p:nvPr>
        </p:nvSpPr>
        <p:spPr>
          <a:xfrm>
            <a:off x="830739" y="2031312"/>
            <a:ext cx="88590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400" b="1"/>
              <a:t>Проблемы приютов для животных:</a:t>
            </a:r>
            <a:endParaRPr sz="3400" b="1"/>
          </a:p>
        </p:txBody>
      </p:sp>
      <p:sp>
        <p:nvSpPr>
          <p:cNvPr id="171" name="Google Shape;171;p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Проблема</a:t>
            </a:r>
            <a:endParaRPr/>
          </a:p>
        </p:txBody>
      </p:sp>
      <p:sp>
        <p:nvSpPr>
          <p:cNvPr id="172" name="Google Shape;172;p3"/>
          <p:cNvSpPr txBox="1">
            <a:spLocks noGrp="1"/>
          </p:cNvSpPr>
          <p:nvPr>
            <p:ph type="body" idx="2"/>
          </p:nvPr>
        </p:nvSpPr>
        <p:spPr>
          <a:xfrm>
            <a:off x="894589" y="3293525"/>
            <a:ext cx="88590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ru-RU" sz="3600"/>
              <a:t>Отсутствие надлежащих условий по содержанию животных в приютах;</a:t>
            </a:r>
            <a:endParaRPr sz="3600"/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ru-RU" sz="3600"/>
              <a:t>Нецелесообразное использование денежных средств;</a:t>
            </a:r>
            <a:endParaRPr sz="3600"/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ru-RU" sz="3600"/>
              <a:t>Дефицит персонала;</a:t>
            </a:r>
            <a:endParaRPr sz="3600"/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ru-RU" sz="3600"/>
              <a:t>Нехватка мест для размещения животных;</a:t>
            </a:r>
            <a:endParaRPr sz="3600"/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ru-RU" sz="3600"/>
              <a:t>Нехватка финансирования в данную сферу;</a:t>
            </a:r>
            <a:endParaRPr sz="3600"/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ru-RU" sz="3600"/>
              <a:t>Отсутствие утепленных мест для содержания животных в холодные периоды года на улице.</a:t>
            </a:r>
            <a:endParaRPr sz="3600"/>
          </a:p>
        </p:txBody>
      </p:sp>
      <p:pic>
        <p:nvPicPr>
          <p:cNvPr id="173" name="Google Shape;17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6900" y="2270700"/>
            <a:ext cx="7620150" cy="762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179" name="Google Shape;179;p4"/>
          <p:cNvSpPr txBox="1">
            <a:spLocks noGrp="1"/>
          </p:cNvSpPr>
          <p:nvPr>
            <p:ph type="body" idx="2"/>
          </p:nvPr>
        </p:nvSpPr>
        <p:spPr>
          <a:xfrm>
            <a:off x="0" y="1796825"/>
            <a:ext cx="11937300" cy="9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/>
              <a:t>Создание решений для комфортного размещения животных в приютах - проектирование будок (персонально) оборудованных мест  для сна и еды, утепленных для комфортного пребывания во все сезоны, умным расчётом еды и воды для животных</a:t>
            </a:r>
            <a:endParaRPr sz="24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/>
              <a:t>	Утепленная будка для животных будет иметь следующие технические характеристики:</a:t>
            </a:r>
            <a:endParaRPr sz="2400" b="1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highlight>
                <a:schemeClr val="lt1"/>
              </a:highligh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highlight>
                <a:schemeClr val="lt1"/>
              </a:highligh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highlight>
                <a:schemeClr val="lt1"/>
              </a:highligh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highlight>
                  <a:schemeClr val="lt1"/>
                </a:highlight>
              </a:rPr>
              <a:t>Изоляция </a:t>
            </a:r>
            <a:endParaRPr sz="2500">
              <a:highlight>
                <a:schemeClr val="lt1"/>
              </a:highligh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highlight>
                  <a:schemeClr val="lt1"/>
                </a:highlight>
              </a:rPr>
              <a:t>                   Вентиляция      </a:t>
            </a:r>
            <a:r>
              <a:rPr lang="ru-RU" sz="2500"/>
              <a:t>   Прочность    Удобство уборки</a:t>
            </a:r>
            <a:endParaRPr sz="2500">
              <a:highlight>
                <a:schemeClr val="lt1"/>
              </a:highligh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                                                      </a:t>
            </a:r>
            <a:endParaRPr sz="25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      Размеры </a:t>
            </a:r>
            <a:endParaRPr sz="25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                                 Материалы </a:t>
            </a:r>
            <a:endParaRPr sz="25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                                                           </a:t>
            </a:r>
            <a:endParaRPr sz="25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            Долговечность  Дополнительные аксессуары</a:t>
            </a:r>
            <a:endParaRPr sz="25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0" name="Google Shape;180;p4"/>
          <p:cNvCxnSpPr/>
          <p:nvPr/>
        </p:nvCxnSpPr>
        <p:spPr>
          <a:xfrm flipH="1">
            <a:off x="894600" y="3910400"/>
            <a:ext cx="127800" cy="861900"/>
          </a:xfrm>
          <a:prstGeom prst="straightConnector1">
            <a:avLst/>
          </a:prstGeom>
          <a:noFill/>
          <a:ln w="28575" cap="flat" cmpd="sng">
            <a:solidFill>
              <a:srgbClr val="FF6600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81" name="Google Shape;181;p4"/>
          <p:cNvCxnSpPr/>
          <p:nvPr/>
        </p:nvCxnSpPr>
        <p:spPr>
          <a:xfrm flipH="1">
            <a:off x="3032850" y="3822650"/>
            <a:ext cx="63900" cy="1308600"/>
          </a:xfrm>
          <a:prstGeom prst="straightConnector1">
            <a:avLst/>
          </a:prstGeom>
          <a:noFill/>
          <a:ln w="28575" cap="flat" cmpd="sng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2" name="Google Shape;182;p4"/>
          <p:cNvCxnSpPr/>
          <p:nvPr/>
        </p:nvCxnSpPr>
        <p:spPr>
          <a:xfrm flipH="1">
            <a:off x="1755725" y="3910400"/>
            <a:ext cx="111600" cy="1867200"/>
          </a:xfrm>
          <a:prstGeom prst="straightConnector1">
            <a:avLst/>
          </a:prstGeom>
          <a:noFill/>
          <a:ln w="28575" cap="flat" cmpd="sng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3" name="Google Shape;183;p4"/>
          <p:cNvCxnSpPr/>
          <p:nvPr/>
        </p:nvCxnSpPr>
        <p:spPr>
          <a:xfrm>
            <a:off x="5465625" y="3790700"/>
            <a:ext cx="159600" cy="1372500"/>
          </a:xfrm>
          <a:prstGeom prst="straightConnector1">
            <a:avLst/>
          </a:prstGeom>
          <a:noFill/>
          <a:ln w="28575" cap="flat" cmpd="sng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4" name="Google Shape;184;p4"/>
          <p:cNvCxnSpPr/>
          <p:nvPr/>
        </p:nvCxnSpPr>
        <p:spPr>
          <a:xfrm flipH="1">
            <a:off x="4262275" y="3846500"/>
            <a:ext cx="127800" cy="2170500"/>
          </a:xfrm>
          <a:prstGeom prst="straightConnector1">
            <a:avLst/>
          </a:prstGeom>
          <a:noFill/>
          <a:ln w="28575" cap="flat" cmpd="sng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5" name="Google Shape;185;p4"/>
          <p:cNvCxnSpPr/>
          <p:nvPr/>
        </p:nvCxnSpPr>
        <p:spPr>
          <a:xfrm>
            <a:off x="7302650" y="3846500"/>
            <a:ext cx="111600" cy="1260900"/>
          </a:xfrm>
          <a:prstGeom prst="straightConnector1">
            <a:avLst/>
          </a:prstGeom>
          <a:noFill/>
          <a:ln w="28575" cap="flat" cmpd="sng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6" name="Google Shape;186;p4"/>
          <p:cNvCxnSpPr/>
          <p:nvPr/>
        </p:nvCxnSpPr>
        <p:spPr>
          <a:xfrm>
            <a:off x="5625225" y="5935700"/>
            <a:ext cx="191700" cy="1359600"/>
          </a:xfrm>
          <a:prstGeom prst="straightConnector1">
            <a:avLst/>
          </a:prstGeom>
          <a:noFill/>
          <a:ln w="28575" cap="flat" cmpd="sng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7" name="Google Shape;187;p4"/>
          <p:cNvCxnSpPr/>
          <p:nvPr/>
        </p:nvCxnSpPr>
        <p:spPr>
          <a:xfrm flipH="1">
            <a:off x="2585600" y="6048950"/>
            <a:ext cx="95700" cy="1133100"/>
          </a:xfrm>
          <a:prstGeom prst="straightConnector1">
            <a:avLst/>
          </a:prstGeom>
          <a:noFill/>
          <a:ln w="28575" cap="flat" cmpd="sng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88" name="Google Shape;188;p4"/>
          <p:cNvPicPr preferRelativeResize="0"/>
          <p:nvPr/>
        </p:nvPicPr>
        <p:blipFill rotWithShape="1">
          <a:blip r:embed="rId3">
            <a:alphaModFix/>
          </a:blip>
          <a:srcRect l="3244" t="797" r="3244" b="787"/>
          <a:stretch/>
        </p:blipFill>
        <p:spPr>
          <a:xfrm>
            <a:off x="9091675" y="4266334"/>
            <a:ext cx="11199098" cy="6699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Рынок</a:t>
            </a:r>
            <a:endParaRPr/>
          </a:p>
        </p:txBody>
      </p:sp>
      <p:sp>
        <p:nvSpPr>
          <p:cNvPr id="194" name="Google Shape;194;p5"/>
          <p:cNvSpPr txBox="1">
            <a:spLocks noGrp="1"/>
          </p:cNvSpPr>
          <p:nvPr>
            <p:ph type="body" idx="2"/>
          </p:nvPr>
        </p:nvSpPr>
        <p:spPr>
          <a:xfrm>
            <a:off x="277850" y="3740475"/>
            <a:ext cx="8969700" cy="72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000"/>
              <a:t>Наши конкуренты:</a:t>
            </a:r>
            <a:endParaRPr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1D5DB"/>
              </a:solidFill>
              <a:highlight>
                <a:srgbClr val="34354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ru-RU" sz="2600"/>
              <a:t>Warmwood       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ru-RU" sz="2600"/>
              <a:t>Сибирские будки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ru-RU" sz="2600"/>
              <a:t>Уютные гнёзда    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ru-RU" sz="2600"/>
              <a:t>Тёплые крошки     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ru-RU" sz="2600"/>
              <a:t>Плюшевая зима</a:t>
            </a:r>
            <a:endParaRPr sz="2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>
              <a:solidFill>
                <a:schemeClr val="lt1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pic>
        <p:nvPicPr>
          <p:cNvPr id="195" name="Google Shape;19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3839" y="1420452"/>
            <a:ext cx="9970561" cy="599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5"/>
          <p:cNvSpPr txBox="1"/>
          <p:nvPr/>
        </p:nvSpPr>
        <p:spPr>
          <a:xfrm>
            <a:off x="15036575" y="1921050"/>
            <a:ext cx="3798900" cy="56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</a:rPr>
              <a:t>Таким образом, потенциальное количество приютов, способных приобрести жилой модуль для животных, может быть довольно значительным и зависит от множества факторов,включая: 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ru-RU" sz="2300">
                <a:solidFill>
                  <a:schemeClr val="dk1"/>
                </a:solidFill>
              </a:rPr>
              <a:t>финансовые возможности приютов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ru-RU" sz="2300">
                <a:solidFill>
                  <a:schemeClr val="dk1"/>
                </a:solidFill>
              </a:rPr>
              <a:t>поддержку со стороны организаций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ru-RU" sz="2300">
                <a:solidFill>
                  <a:schemeClr val="dk1"/>
                </a:solidFill>
              </a:rPr>
              <a:t>индивидуальные потребности </a:t>
            </a:r>
            <a:endParaRPr sz="2300">
              <a:solidFill>
                <a:schemeClr val="dk1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300">
                <a:solidFill>
                  <a:schemeClr val="dk1"/>
                </a:solidFill>
              </a:rPr>
              <a:t>животных.</a:t>
            </a:r>
            <a:r>
              <a:rPr lang="ru-RU" sz="2000">
                <a:solidFill>
                  <a:schemeClr val="dk1"/>
                </a:solidFill>
              </a:rPr>
              <a:t> </a:t>
            </a:r>
            <a:endParaRPr/>
          </a:p>
        </p:txBody>
      </p:sp>
      <p:cxnSp>
        <p:nvCxnSpPr>
          <p:cNvPr id="197" name="Google Shape;197;p5"/>
          <p:cNvCxnSpPr>
            <a:endCxn id="196" idx="0"/>
          </p:cNvCxnSpPr>
          <p:nvPr/>
        </p:nvCxnSpPr>
        <p:spPr>
          <a:xfrm>
            <a:off x="13393325" y="1469850"/>
            <a:ext cx="3542700" cy="451200"/>
          </a:xfrm>
          <a:prstGeom prst="bentConnector2">
            <a:avLst/>
          </a:prstGeom>
          <a:noFill/>
          <a:ln w="19050" cap="flat" cmpd="sng">
            <a:solidFill>
              <a:srgbClr val="98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8" name="Google Shape;198;p5"/>
          <p:cNvCxnSpPr/>
          <p:nvPr/>
        </p:nvCxnSpPr>
        <p:spPr>
          <a:xfrm rot="10800000" flipH="1">
            <a:off x="13429625" y="7091850"/>
            <a:ext cx="3554700" cy="326400"/>
          </a:xfrm>
          <a:prstGeom prst="bentConnector3">
            <a:avLst>
              <a:gd name="adj1" fmla="val 99488"/>
            </a:avLst>
          </a:prstGeom>
          <a:noFill/>
          <a:ln w="19050" cap="flat" cmpd="sng">
            <a:solidFill>
              <a:srgbClr val="98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Бизнес - модель</a:t>
            </a:r>
            <a:endParaRPr/>
          </a:p>
        </p:txBody>
      </p:sp>
      <p:graphicFrame>
        <p:nvGraphicFramePr>
          <p:cNvPr id="204" name="Google Shape;204;p6"/>
          <p:cNvGraphicFramePr/>
          <p:nvPr/>
        </p:nvGraphicFramePr>
        <p:xfrm>
          <a:off x="1128575" y="2022400"/>
          <a:ext cx="14539750" cy="7769702"/>
        </p:xfrm>
        <a:graphic>
          <a:graphicData uri="http://schemas.openxmlformats.org/drawingml/2006/table">
            <a:tbl>
              <a:tblPr>
                <a:noFill/>
                <a:tableStyleId>{5758151D-82CF-4202-9BC4-CBA9972C223D}</a:tableStyleId>
              </a:tblPr>
              <a:tblGrid>
                <a:gridCol w="2577350"/>
                <a:gridCol w="2859975"/>
                <a:gridCol w="1814550"/>
                <a:gridCol w="1597925"/>
                <a:gridCol w="2882900"/>
                <a:gridCol w="2807050"/>
              </a:tblGrid>
              <a:tr h="3255200">
                <a:tc row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/>
                        <a:t>Ключевые партнеры</a:t>
                      </a:r>
                      <a:endParaRPr sz="2400" b="1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Малые приюты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Крупные приюты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Государственные и не государственные организации</a:t>
                      </a:r>
                      <a:endParaRPr sz="1800"/>
                    </a:p>
                  </a:txBody>
                  <a:tcPr marL="68575" marR="68575" marT="91425" marB="91425">
                    <a:lnL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/>
                        <a:t>Ключевые процессы</a:t>
                      </a:r>
                      <a:endParaRPr sz="2400" b="1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Внедрение новых технологий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Обновление основного продукта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Работа с клиентами</a:t>
                      </a:r>
                      <a:endParaRPr sz="1800"/>
                    </a:p>
                  </a:txBody>
                  <a:tcPr marL="68575" marR="68575" marT="91425" marB="91425">
                    <a:lnL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/>
                        <a:t>Достоинства предложения</a:t>
                      </a:r>
                      <a:endParaRPr sz="2400" b="1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Утепление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Цена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Умный расчёт еды и воды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Прочность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Просторность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Экологические материалы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Долговечность</a:t>
                      </a:r>
                      <a:endParaRPr sz="1800"/>
                    </a:p>
                  </a:txBody>
                  <a:tcPr marL="68575" marR="68575" marT="91425" marB="91425">
                    <a:lnL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/>
                        <a:t>Отношения с клиентами</a:t>
                      </a:r>
                      <a:endParaRPr sz="2400" b="1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Снижение цены продукта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Повышение качества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Внедрение различных дополнительных технологий</a:t>
                      </a:r>
                      <a:endParaRPr sz="1800"/>
                    </a:p>
                  </a:txBody>
                  <a:tcPr marL="68575" marR="68575" marT="91425" marB="91425">
                    <a:lnL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/>
                        <a:t>Сегменты ЦА</a:t>
                      </a:r>
                      <a:endParaRPr sz="2400" b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Малые приюты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Крупные приюты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Государственные и не государственные организации</a:t>
                      </a:r>
                      <a:endParaRPr sz="1800"/>
                    </a:p>
                  </a:txBody>
                  <a:tcPr marL="68575" marR="68575" marT="91425" marB="91425">
                    <a:lnL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509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b="1"/>
                        <a:t>Ключевые ресурсы</a:t>
                      </a:r>
                      <a:endParaRPr sz="2300" b="1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Строительные материалы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Сотрудники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Оборудование</a:t>
                      </a:r>
                      <a:endParaRPr sz="1800"/>
                    </a:p>
                  </a:txBody>
                  <a:tcPr marL="68575" marR="68575" marT="91425" marB="91425">
                    <a:lnL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/>
                        <a:t>Каналы взаимодействия</a:t>
                      </a:r>
                      <a:endParaRPr sz="2400" b="1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Посещение приютов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Реклама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Социальные сети</a:t>
                      </a:r>
                      <a:endParaRPr sz="1800"/>
                    </a:p>
                  </a:txBody>
                  <a:tcPr marL="68575" marR="68575" marT="91425" marB="91425">
                    <a:lnL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2725">
                <a:tc gridSpan="3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/>
                        <a:t>Структура издержек</a:t>
                      </a:r>
                      <a:endParaRPr sz="2400" b="1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Строительные материалы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ЗП сотрудников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Реклама</a:t>
                      </a:r>
                      <a:endParaRPr sz="1800"/>
                    </a:p>
                  </a:txBody>
                  <a:tcPr marL="68575" marR="68575" marT="91425" marB="91425">
                    <a:lnL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/>
                        <a:t>Потоки доходов</a:t>
                      </a:r>
                      <a:endParaRPr sz="2400" b="1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Продажа будок</a:t>
                      </a:r>
                      <a:endParaRPr sz="180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lang="ru-RU" sz="1800"/>
                        <a:t>Коммунальное поддержание модуля</a:t>
                      </a:r>
                      <a:endParaRPr sz="1800"/>
                    </a:p>
                  </a:txBody>
                  <a:tcPr marL="68575" marR="68575" marT="91425" marB="91425">
                    <a:lnL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Текущие результаты</a:t>
            </a:r>
            <a:endParaRPr/>
          </a:p>
        </p:txBody>
      </p:sp>
      <p:sp>
        <p:nvSpPr>
          <p:cNvPr id="210" name="Google Shape;210;p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533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AutoNum type="arabicPeriod"/>
            </a:pPr>
            <a:r>
              <a:rPr lang="ru-RU" sz="4800"/>
              <a:t>Собрана команда</a:t>
            </a:r>
            <a:endParaRPr sz="4800"/>
          </a:p>
          <a:p>
            <a:pPr marL="457200" lvl="0" indent="-533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AutoNum type="arabicPeriod"/>
            </a:pPr>
            <a:r>
              <a:rPr lang="ru-RU" sz="4800"/>
              <a:t>Проанализирован рынок и проведён опрос приютов Самары и Самарской области</a:t>
            </a:r>
            <a:endParaRPr sz="4800"/>
          </a:p>
          <a:p>
            <a:pPr marL="457200" lvl="0" indent="-533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AutoNum type="arabicPeriod"/>
            </a:pPr>
            <a:r>
              <a:rPr lang="ru-RU" sz="4800"/>
              <a:t>Разработка концепции: выполнены чертежи проекта жилого модуля для животных, разработаны функциональные решения</a:t>
            </a:r>
            <a:endParaRPr sz="4800"/>
          </a:p>
          <a:p>
            <a:pPr marL="457200" lvl="0" indent="-533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AutoNum type="arabicPeriod"/>
            </a:pPr>
            <a:r>
              <a:rPr lang="ru-RU" sz="4800"/>
              <a:t>Составлен сметный расчет</a:t>
            </a:r>
            <a:endParaRPr sz="4800"/>
          </a:p>
          <a:p>
            <a:pPr marL="457200" lvl="0" indent="-533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AutoNum type="arabicPeriod"/>
            </a:pPr>
            <a:r>
              <a:rPr lang="ru-RU" sz="4800">
                <a:solidFill>
                  <a:srgbClr val="212529"/>
                </a:solidFill>
                <a:highlight>
                  <a:srgbClr val="FFFFFF"/>
                </a:highlight>
              </a:rPr>
              <a:t>Разрабатывается патентная документация на инновационные функциональные решения модуля</a:t>
            </a:r>
            <a:endParaRPr sz="480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marL="457200" lvl="0" indent="-533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4800"/>
              <a:buAutoNum type="arabicPeriod"/>
            </a:pPr>
            <a:r>
              <a:rPr lang="ru-RU" sz="4800">
                <a:solidFill>
                  <a:srgbClr val="212529"/>
                </a:solidFill>
                <a:highlight>
                  <a:srgbClr val="FFFFFF"/>
                </a:highlight>
              </a:rPr>
              <a:t>Ведутся переговоры</a:t>
            </a:r>
            <a:endParaRPr sz="480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3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8"/>
          <p:cNvSpPr txBox="1">
            <a:spLocks noGrp="1"/>
          </p:cNvSpPr>
          <p:nvPr>
            <p:ph type="title"/>
          </p:nvPr>
        </p:nvSpPr>
        <p:spPr>
          <a:xfrm>
            <a:off x="894588" y="22790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b="1"/>
              <a:t>Команда</a:t>
            </a:r>
            <a:endParaRPr/>
          </a:p>
        </p:txBody>
      </p:sp>
      <p:sp>
        <p:nvSpPr>
          <p:cNvPr id="217" name="Google Shape;217;p8"/>
          <p:cNvSpPr txBox="1">
            <a:spLocks noGrp="1"/>
          </p:cNvSpPr>
          <p:nvPr>
            <p:ph type="body" idx="5"/>
          </p:nvPr>
        </p:nvSpPr>
        <p:spPr>
          <a:xfrm>
            <a:off x="4881413" y="4768523"/>
            <a:ext cx="4134600" cy="13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Архитектор</a:t>
            </a:r>
            <a:endParaRPr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Почта: </a:t>
            </a:r>
            <a:r>
              <a:rPr lang="ru-RU" u="sng">
                <a:solidFill>
                  <a:schemeClr val="hlink"/>
                </a:solidFill>
                <a:hlinkClick r:id="rId3"/>
              </a:rPr>
              <a:t>myksuxa15@gmail.com</a:t>
            </a:r>
            <a:endParaRPr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+7 (901) 942-83-28</a:t>
            </a:r>
            <a:endParaRPr/>
          </a:p>
        </p:txBody>
      </p:sp>
      <p:sp>
        <p:nvSpPr>
          <p:cNvPr id="218" name="Google Shape;218;p8"/>
          <p:cNvSpPr txBox="1">
            <a:spLocks noGrp="1"/>
          </p:cNvSpPr>
          <p:nvPr>
            <p:ph type="body" idx="7"/>
          </p:nvPr>
        </p:nvSpPr>
        <p:spPr>
          <a:xfrm>
            <a:off x="4931959" y="422608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000"/>
              <a:t>Красникова Ксения Павловна</a:t>
            </a:r>
            <a:endParaRPr sz="2000"/>
          </a:p>
        </p:txBody>
      </p:sp>
      <p:sp>
        <p:nvSpPr>
          <p:cNvPr id="219" name="Google Shape;219;p8"/>
          <p:cNvSpPr txBox="1">
            <a:spLocks noGrp="1"/>
          </p:cNvSpPr>
          <p:nvPr>
            <p:ph type="body" idx="8"/>
          </p:nvPr>
        </p:nvSpPr>
        <p:spPr>
          <a:xfrm>
            <a:off x="9460275" y="4768525"/>
            <a:ext cx="4874400" cy="13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Проектировщик</a:t>
            </a:r>
            <a:endParaRPr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Почта: </a:t>
            </a:r>
            <a:r>
              <a:rPr lang="ru-RU" u="sng">
                <a:solidFill>
                  <a:schemeClr val="hlink"/>
                </a:solidFill>
                <a:hlinkClick r:id="rId4"/>
              </a:rPr>
              <a:t>afonina.elisaveta4@gmail.com</a:t>
            </a:r>
            <a:endParaRPr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+7 (987) 431-40-86</a:t>
            </a:r>
            <a:endParaRPr/>
          </a:p>
        </p:txBody>
      </p:sp>
      <p:sp>
        <p:nvSpPr>
          <p:cNvPr id="220" name="Google Shape;220;p8"/>
          <p:cNvSpPr txBox="1">
            <a:spLocks noGrp="1"/>
          </p:cNvSpPr>
          <p:nvPr>
            <p:ph type="body" idx="13"/>
          </p:nvPr>
        </p:nvSpPr>
        <p:spPr>
          <a:xfrm>
            <a:off x="9175186" y="4226100"/>
            <a:ext cx="50640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000"/>
              <a:t>Афонина Елизавета Дмитриевна</a:t>
            </a:r>
            <a:endParaRPr sz="2000"/>
          </a:p>
        </p:txBody>
      </p:sp>
      <p:sp>
        <p:nvSpPr>
          <p:cNvPr id="221" name="Google Shape;221;p8"/>
          <p:cNvSpPr txBox="1">
            <a:spLocks noGrp="1"/>
          </p:cNvSpPr>
          <p:nvPr>
            <p:ph type="body" idx="14"/>
          </p:nvPr>
        </p:nvSpPr>
        <p:spPr>
          <a:xfrm>
            <a:off x="398050" y="4768525"/>
            <a:ext cx="4134600" cy="13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Проектировщик, лидер проекта</a:t>
            </a:r>
            <a:endParaRPr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Почта: </a:t>
            </a:r>
            <a:r>
              <a:rPr lang="ru-RU" u="sng">
                <a:solidFill>
                  <a:schemeClr val="hlink"/>
                </a:solidFill>
                <a:hlinkClick r:id="rId5"/>
              </a:rPr>
              <a:t>vb821613@gmail.com</a:t>
            </a:r>
            <a:endParaRPr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+7 (929) 700-39-93</a:t>
            </a:r>
            <a:endParaRPr/>
          </a:p>
        </p:txBody>
      </p:sp>
      <p:pic>
        <p:nvPicPr>
          <p:cNvPr id="222" name="Google Shape;222;p8"/>
          <p:cNvPicPr preferRelativeResize="0">
            <a:picLocks noGrp="1"/>
          </p:cNvPicPr>
          <p:nvPr>
            <p:ph type="pic" idx="15"/>
          </p:nvPr>
        </p:nvPicPr>
        <p:blipFill rotWithShape="1">
          <a:blip r:embed="rId6">
            <a:alphaModFix/>
          </a:blip>
          <a:srcRect t="12474" b="12467"/>
          <a:stretch/>
        </p:blipFill>
        <p:spPr>
          <a:xfrm>
            <a:off x="14922042" y="1139000"/>
            <a:ext cx="2361910" cy="2363674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8"/>
          <p:cNvSpPr txBox="1">
            <a:spLocks noGrp="1"/>
          </p:cNvSpPr>
          <p:nvPr>
            <p:ph type="body" idx="16"/>
          </p:nvPr>
        </p:nvSpPr>
        <p:spPr>
          <a:xfrm>
            <a:off x="398051" y="422608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000"/>
              <a:t>Бондаренко Виктория Олеговна</a:t>
            </a:r>
            <a:endParaRPr sz="2000"/>
          </a:p>
        </p:txBody>
      </p:sp>
      <p:pic>
        <p:nvPicPr>
          <p:cNvPr id="224" name="Google Shape;224;p8"/>
          <p:cNvPicPr preferRelativeResize="0"/>
          <p:nvPr/>
        </p:nvPicPr>
        <p:blipFill rotWithShape="1">
          <a:blip r:embed="rId7">
            <a:alphaModFix/>
          </a:blip>
          <a:srcRect l="31171" t="33973" r="39852" b="14511"/>
          <a:stretch/>
        </p:blipFill>
        <p:spPr>
          <a:xfrm>
            <a:off x="5101950" y="1139000"/>
            <a:ext cx="2523250" cy="236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741100" y="1094125"/>
            <a:ext cx="2453424" cy="2453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2900" y="1139000"/>
            <a:ext cx="2139950" cy="2768074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8"/>
          <p:cNvSpPr txBox="1">
            <a:spLocks noGrp="1"/>
          </p:cNvSpPr>
          <p:nvPr>
            <p:ph type="body" idx="7"/>
          </p:nvPr>
        </p:nvSpPr>
        <p:spPr>
          <a:xfrm>
            <a:off x="14922052" y="4226100"/>
            <a:ext cx="33360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000"/>
              <a:t>Царев Игнат Денисович</a:t>
            </a:r>
            <a:endParaRPr sz="2000"/>
          </a:p>
        </p:txBody>
      </p:sp>
      <p:sp>
        <p:nvSpPr>
          <p:cNvPr id="228" name="Google Shape;228;p8"/>
          <p:cNvSpPr txBox="1"/>
          <p:nvPr/>
        </p:nvSpPr>
        <p:spPr>
          <a:xfrm>
            <a:off x="14892950" y="4675825"/>
            <a:ext cx="41346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Реализатор</a:t>
            </a:r>
            <a:endParaRPr sz="2000">
              <a:solidFill>
                <a:schemeClr val="dk1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Почта: czarev.ignat@bk.ru</a:t>
            </a:r>
            <a:endParaRPr sz="2000">
              <a:solidFill>
                <a:schemeClr val="dk1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+7 (919) 815-91-02</a:t>
            </a:r>
            <a:endParaRPr/>
          </a:p>
        </p:txBody>
      </p:sp>
      <p:pic>
        <p:nvPicPr>
          <p:cNvPr id="229" name="Google Shape;229;p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8050" y="6521625"/>
            <a:ext cx="1989996" cy="245342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8"/>
          <p:cNvSpPr txBox="1"/>
          <p:nvPr/>
        </p:nvSpPr>
        <p:spPr>
          <a:xfrm>
            <a:off x="209075" y="9159350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/>
              <a:t>Ганеев Тимур Рустамович</a:t>
            </a:r>
            <a:endParaRPr sz="2000" b="1"/>
          </a:p>
        </p:txBody>
      </p:sp>
      <p:sp>
        <p:nvSpPr>
          <p:cNvPr id="231" name="Google Shape;231;p8"/>
          <p:cNvSpPr txBox="1"/>
          <p:nvPr/>
        </p:nvSpPr>
        <p:spPr>
          <a:xfrm>
            <a:off x="209075" y="9598250"/>
            <a:ext cx="55404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Сметчик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Почта: </a:t>
            </a:r>
            <a:r>
              <a:rPr lang="ru-RU" sz="200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11"/>
              </a:rPr>
              <a:t>zombii123412@gmail.com</a:t>
            </a: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+7 (927)742-71-55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232" name="Google Shape;232;p8"/>
          <p:cNvSpPr txBox="1"/>
          <p:nvPr/>
        </p:nvSpPr>
        <p:spPr>
          <a:xfrm>
            <a:off x="5043700" y="9159350"/>
            <a:ext cx="46239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/>
              <a:t>Норкин Никита Сергеевич</a:t>
            </a:r>
            <a:endParaRPr sz="2000" b="1"/>
          </a:p>
        </p:txBody>
      </p:sp>
      <p:sp>
        <p:nvSpPr>
          <p:cNvPr id="233" name="Google Shape;233;p8"/>
          <p:cNvSpPr txBox="1"/>
          <p:nvPr/>
        </p:nvSpPr>
        <p:spPr>
          <a:xfrm>
            <a:off x="5043700" y="9533275"/>
            <a:ext cx="5540400" cy="20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Менеджер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Почта: </a:t>
            </a: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lang="ru-RU" sz="2000" u="sng">
                <a:solidFill>
                  <a:schemeClr val="hlink"/>
                </a:solidFill>
                <a:highlight>
                  <a:srgbClr val="FFFFFF"/>
                </a:highlight>
                <a:hlinkClick r:id="rId12"/>
              </a:rPr>
              <a:t>diff1336@mail.ru</a:t>
            </a:r>
            <a:endParaRPr sz="2000" u="sng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+7 (927) 782-54-20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</p:txBody>
      </p:sp>
      <p:sp>
        <p:nvSpPr>
          <p:cNvPr id="234" name="Google Shape;234;p8"/>
          <p:cNvSpPr txBox="1"/>
          <p:nvPr/>
        </p:nvSpPr>
        <p:spPr>
          <a:xfrm>
            <a:off x="9741100" y="9159350"/>
            <a:ext cx="62262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</a:rPr>
              <a:t>Федоров Кирилл Игоревич</a:t>
            </a:r>
            <a:endParaRPr sz="20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</a:endParaRPr>
          </a:p>
        </p:txBody>
      </p:sp>
      <p:sp>
        <p:nvSpPr>
          <p:cNvPr id="235" name="Google Shape;235;p8"/>
          <p:cNvSpPr txBox="1"/>
          <p:nvPr/>
        </p:nvSpPr>
        <p:spPr>
          <a:xfrm>
            <a:off x="9819225" y="9473138"/>
            <a:ext cx="6461400" cy="29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Архитектор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Почта: </a:t>
            </a: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lang="ru-RU" sz="2000" u="sng">
                <a:solidFill>
                  <a:schemeClr val="hlink"/>
                </a:solidFill>
                <a:hlinkClick r:id="rId13"/>
              </a:rPr>
              <a:t>zerralone@gmail.com</a:t>
            </a:r>
            <a:endParaRPr sz="20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+7 (927) 708-31-35</a:t>
            </a:r>
            <a:endParaRPr sz="20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u="sng">
              <a:solidFill>
                <a:srgbClr val="0563C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</p:txBody>
      </p:sp>
      <p:pic>
        <p:nvPicPr>
          <p:cNvPr id="236" name="Google Shape;236;p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972813" y="6256559"/>
            <a:ext cx="1990000" cy="2501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dffec75601_1_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b="1"/>
              <a:t>Команда</a:t>
            </a:r>
            <a:endParaRPr/>
          </a:p>
        </p:txBody>
      </p:sp>
      <p:sp>
        <p:nvSpPr>
          <p:cNvPr id="243" name="Google Shape;243;g2dffec75601_1_0"/>
          <p:cNvSpPr txBox="1">
            <a:spLocks noGrp="1"/>
          </p:cNvSpPr>
          <p:nvPr>
            <p:ph type="body" idx="2"/>
          </p:nvPr>
        </p:nvSpPr>
        <p:spPr>
          <a:xfrm>
            <a:off x="894588" y="4331944"/>
            <a:ext cx="4134600" cy="210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Проектировщик</a:t>
            </a:r>
            <a:endParaRPr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Почта: ivangerasimc@gmail.com</a:t>
            </a:r>
            <a:endParaRPr/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highlight>
                  <a:schemeClr val="lt1"/>
                </a:highlight>
              </a:rPr>
              <a:t>+7 (964) 992-86-29</a:t>
            </a:r>
            <a:endParaRPr>
              <a:highlight>
                <a:schemeClr val="lt1"/>
              </a:highlight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pic>
        <p:nvPicPr>
          <p:cNvPr id="244" name="Google Shape;244;g2dffec75601_1_0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b="34798"/>
          <a:stretch/>
        </p:blipFill>
        <p:spPr>
          <a:xfrm>
            <a:off x="894600" y="1597725"/>
            <a:ext cx="2139900" cy="21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g2dffec75601_1_0"/>
          <p:cNvSpPr txBox="1">
            <a:spLocks noGrp="1"/>
          </p:cNvSpPr>
          <p:nvPr>
            <p:ph type="body" idx="4"/>
          </p:nvPr>
        </p:nvSpPr>
        <p:spPr>
          <a:xfrm>
            <a:off x="894601" y="4124700"/>
            <a:ext cx="46239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Падиков Иван Васильевич</a:t>
            </a:r>
            <a:endParaRPr sz="200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200"/>
          </a:p>
        </p:txBody>
      </p:sp>
      <p:sp>
        <p:nvSpPr>
          <p:cNvPr id="246" name="Google Shape;246;g2dffec75601_1_0"/>
          <p:cNvSpPr txBox="1">
            <a:spLocks noGrp="1"/>
          </p:cNvSpPr>
          <p:nvPr>
            <p:ph type="body" idx="5"/>
          </p:nvPr>
        </p:nvSpPr>
        <p:spPr>
          <a:xfrm>
            <a:off x="5029184" y="4331957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Секретарь</a:t>
            </a:r>
            <a:endParaRPr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Почта: </a:t>
            </a:r>
            <a:r>
              <a:rPr lang="ru-RU" u="sng">
                <a:solidFill>
                  <a:schemeClr val="hlink"/>
                </a:solidFill>
                <a:hlinkClick r:id="rId4"/>
              </a:rPr>
              <a:t>L.ostoskoriin@gmail.com</a:t>
            </a:r>
            <a:endParaRPr/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rgbClr val="FFFFFF"/>
                </a:solidFill>
              </a:rPr>
              <a:t>е</a:t>
            </a:r>
            <a:r>
              <a:rPr lang="ru-RU">
                <a:highlight>
                  <a:schemeClr val="lt1"/>
                </a:highlight>
              </a:rPr>
              <a:t>+7 (996) 744-86-68</a:t>
            </a:r>
            <a:endParaRPr/>
          </a:p>
        </p:txBody>
      </p:sp>
      <p:pic>
        <p:nvPicPr>
          <p:cNvPr id="247" name="Google Shape;247;g2dffec75601_1_0"/>
          <p:cNvPicPr preferRelativeResize="0">
            <a:picLocks noGrp="1"/>
          </p:cNvPicPr>
          <p:nvPr>
            <p:ph type="pic" idx="6"/>
          </p:nvPr>
        </p:nvPicPr>
        <p:blipFill rotWithShape="1">
          <a:blip r:embed="rId5">
            <a:alphaModFix/>
          </a:blip>
          <a:srcRect b="9477"/>
          <a:stretch/>
        </p:blipFill>
        <p:spPr>
          <a:xfrm>
            <a:off x="5644121" y="1597725"/>
            <a:ext cx="2139901" cy="214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2dffec75601_1_0"/>
          <p:cNvSpPr txBox="1">
            <a:spLocks noGrp="1"/>
          </p:cNvSpPr>
          <p:nvPr>
            <p:ph type="body" idx="7"/>
          </p:nvPr>
        </p:nvSpPr>
        <p:spPr>
          <a:xfrm>
            <a:off x="5029172" y="4124688"/>
            <a:ext cx="52269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000"/>
              <a:t>Телегина Елизавета Олеговна</a:t>
            </a:r>
            <a:endParaRPr sz="2000"/>
          </a:p>
        </p:txBody>
      </p:sp>
      <p:sp>
        <p:nvSpPr>
          <p:cNvPr id="249" name="Google Shape;249;g2dffec75601_1_0"/>
          <p:cNvSpPr txBox="1">
            <a:spLocks noGrp="1"/>
          </p:cNvSpPr>
          <p:nvPr>
            <p:ph type="body" idx="8"/>
          </p:nvPr>
        </p:nvSpPr>
        <p:spPr>
          <a:xfrm>
            <a:off x="9688080" y="4606344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Мотиватор</a:t>
            </a:r>
            <a:endParaRPr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Почта: </a:t>
            </a:r>
            <a:r>
              <a:rPr lang="ru-RU" u="sng">
                <a:solidFill>
                  <a:schemeClr val="hlink"/>
                </a:solidFill>
                <a:hlinkClick r:id="rId6"/>
              </a:rPr>
              <a:t>popopopopooo@bk.ru</a:t>
            </a:r>
            <a:endParaRPr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+7 (987) 902-46-22</a:t>
            </a:r>
            <a:endParaRPr/>
          </a:p>
        </p:txBody>
      </p:sp>
      <p:pic>
        <p:nvPicPr>
          <p:cNvPr id="250" name="Google Shape;250;g2dffec75601_1_0"/>
          <p:cNvPicPr preferRelativeResize="0">
            <a:picLocks noGrp="1"/>
          </p:cNvPicPr>
          <p:nvPr>
            <p:ph type="pic" idx="9"/>
          </p:nvPr>
        </p:nvPicPr>
        <p:blipFill rotWithShape="1">
          <a:blip r:embed="rId7">
            <a:alphaModFix/>
          </a:blip>
          <a:srcRect t="13376" b="13368"/>
          <a:stretch/>
        </p:blipFill>
        <p:spPr>
          <a:xfrm>
            <a:off x="10106967" y="1597725"/>
            <a:ext cx="2139900" cy="21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2dffec75601_1_0"/>
          <p:cNvSpPr txBox="1">
            <a:spLocks noGrp="1"/>
          </p:cNvSpPr>
          <p:nvPr>
            <p:ph type="body" idx="13"/>
          </p:nvPr>
        </p:nvSpPr>
        <p:spPr>
          <a:xfrm>
            <a:off x="9688075" y="4124700"/>
            <a:ext cx="44760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000"/>
              <a:t>Козелепова Дарья Дмитриевна</a:t>
            </a:r>
            <a:endParaRPr sz="2000"/>
          </a:p>
        </p:txBody>
      </p:sp>
      <p:sp>
        <p:nvSpPr>
          <p:cNvPr id="252" name="Google Shape;252;g2dffec75601_1_0"/>
          <p:cNvSpPr txBox="1">
            <a:spLocks noGrp="1"/>
          </p:cNvSpPr>
          <p:nvPr>
            <p:ph type="body" idx="14"/>
          </p:nvPr>
        </p:nvSpPr>
        <p:spPr>
          <a:xfrm>
            <a:off x="14688376" y="4606344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Менеджер</a:t>
            </a:r>
            <a:endParaRPr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Почта: dasazuplatova@gmail.com</a:t>
            </a:r>
            <a:endParaRPr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  </a:t>
            </a:r>
            <a:r>
              <a:rPr lang="ru-RU">
                <a:highlight>
                  <a:srgbClr val="FFFFFF"/>
                </a:highlight>
              </a:rPr>
              <a:t>+7 (964) 990-62-00</a:t>
            </a:r>
            <a:endParaRPr sz="3000"/>
          </a:p>
        </p:txBody>
      </p:sp>
      <p:pic>
        <p:nvPicPr>
          <p:cNvPr id="253" name="Google Shape;253;g2dffec75601_1_0"/>
          <p:cNvPicPr preferRelativeResize="0">
            <a:picLocks noGrp="1"/>
          </p:cNvPicPr>
          <p:nvPr>
            <p:ph type="pic" idx="15"/>
          </p:nvPr>
        </p:nvPicPr>
        <p:blipFill rotWithShape="1">
          <a:blip r:embed="rId8">
            <a:alphaModFix/>
          </a:blip>
          <a:srcRect t="9975" b="9967"/>
          <a:stretch/>
        </p:blipFill>
        <p:spPr>
          <a:xfrm>
            <a:off x="15143213" y="1426475"/>
            <a:ext cx="2139901" cy="21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g2dffec75601_1_0"/>
          <p:cNvSpPr txBox="1">
            <a:spLocks noGrp="1"/>
          </p:cNvSpPr>
          <p:nvPr>
            <p:ph type="body" idx="16"/>
          </p:nvPr>
        </p:nvSpPr>
        <p:spPr>
          <a:xfrm>
            <a:off x="14688375" y="4124700"/>
            <a:ext cx="46239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000">
                <a:highlight>
                  <a:srgbClr val="FFFFFF"/>
                </a:highlight>
              </a:rPr>
              <a:t>Жуплатова Дарья Александровна</a:t>
            </a:r>
            <a:endParaRPr sz="2000"/>
          </a:p>
        </p:txBody>
      </p:sp>
      <p:sp>
        <p:nvSpPr>
          <p:cNvPr id="255" name="Google Shape;255;g2dffec75601_1_0"/>
          <p:cNvSpPr txBox="1"/>
          <p:nvPr/>
        </p:nvSpPr>
        <p:spPr>
          <a:xfrm>
            <a:off x="553175" y="9072200"/>
            <a:ext cx="4476000" cy="6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Муравьева Анна Денисовна</a:t>
            </a:r>
            <a:endParaRPr sz="2000" b="1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</p:txBody>
      </p:sp>
      <p:sp>
        <p:nvSpPr>
          <p:cNvPr id="256" name="Google Shape;256;g2dffec75601_1_0"/>
          <p:cNvSpPr txBox="1"/>
          <p:nvPr/>
        </p:nvSpPr>
        <p:spPr>
          <a:xfrm>
            <a:off x="5409000" y="9072200"/>
            <a:ext cx="5226900" cy="6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Машукаев Руслан Самигуллович</a:t>
            </a:r>
            <a:endParaRPr sz="2000" b="1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</p:txBody>
      </p:sp>
      <p:sp>
        <p:nvSpPr>
          <p:cNvPr id="257" name="Google Shape;257;g2dffec75601_1_0"/>
          <p:cNvSpPr txBox="1"/>
          <p:nvPr/>
        </p:nvSpPr>
        <p:spPr>
          <a:xfrm>
            <a:off x="553175" y="9340425"/>
            <a:ext cx="5043300" cy="26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Проектировщик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1270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Почта: </a:t>
            </a:r>
            <a:r>
              <a:rPr lang="ru-RU" sz="2000" u="sng">
                <a:solidFill>
                  <a:schemeClr val="hlink"/>
                </a:solidFill>
                <a:hlinkClick r:id="rId9"/>
              </a:rPr>
              <a:t>anamecta2354@gmail.com</a:t>
            </a:r>
            <a:endParaRPr sz="2000">
              <a:solidFill>
                <a:schemeClr val="dk1"/>
              </a:solidFill>
            </a:endParaRPr>
          </a:p>
          <a:p>
            <a:pPr marL="1270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+7 (937) 236-48-42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</p:txBody>
      </p:sp>
      <p:sp>
        <p:nvSpPr>
          <p:cNvPr id="258" name="Google Shape;258;g2dffec75601_1_0"/>
          <p:cNvSpPr txBox="1"/>
          <p:nvPr/>
        </p:nvSpPr>
        <p:spPr>
          <a:xfrm>
            <a:off x="5596475" y="9460250"/>
            <a:ext cx="5379600" cy="23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2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Проектировщик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12700" lvl="0" indent="0" algn="l" rtl="0">
              <a:lnSpc>
                <a:spcPct val="12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Почта: mashukaiev@bk.ru </a:t>
            </a:r>
            <a:endParaRPr sz="2000" u="sng">
              <a:solidFill>
                <a:srgbClr val="0563C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+7 (996) 619-13-01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</p:txBody>
      </p:sp>
      <p:pic>
        <p:nvPicPr>
          <p:cNvPr id="259" name="Google Shape;259;g2dffec75601_1_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94600" y="6434950"/>
            <a:ext cx="2139901" cy="2139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Планы развития</a:t>
            </a:r>
            <a:endParaRPr/>
          </a:p>
        </p:txBody>
      </p:sp>
      <p:sp>
        <p:nvSpPr>
          <p:cNvPr id="265" name="Google Shape;265;p9"/>
          <p:cNvSpPr txBox="1">
            <a:spLocks noGrp="1"/>
          </p:cNvSpPr>
          <p:nvPr>
            <p:ph type="body" idx="2"/>
          </p:nvPr>
        </p:nvSpPr>
        <p:spPr>
          <a:xfrm>
            <a:off x="781239" y="1578150"/>
            <a:ext cx="88590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 b="1"/>
              <a:t>На ближайшие 2-3 месяца</a:t>
            </a:r>
            <a:endParaRPr sz="24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600" b="1"/>
              <a:t>1. Исследование и анализ (1 месяц)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Анализ потребностей: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Исследование законодательных норм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Определение целевой аудитории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Проведение конкурентного анализа</a:t>
            </a:r>
            <a:endParaRPr sz="1600" b="1"/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b="1"/>
          </a:p>
          <a:p>
            <a:pPr marL="15875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1600" b="1"/>
              <a:t>2. Разработка концепции (1 месяц)</a:t>
            </a:r>
            <a:endParaRPr sz="1600" b="1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Разработка концепции дизайна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Разработка функциональных решений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Подготовка технического задания</a:t>
            </a:r>
            <a:endParaRPr sz="1600" b="1"/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b="1"/>
              <a:t>3. Поиск и выбор поставщиков (1 месяц)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Поиск поставщиков материалов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Поиск производителей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Заключение договоров</a:t>
            </a:r>
            <a:endParaRPr sz="1600" b="1"/>
          </a:p>
          <a:p>
            <a:pPr marL="15875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100" b="1"/>
          </a:p>
        </p:txBody>
      </p:sp>
      <p:sp>
        <p:nvSpPr>
          <p:cNvPr id="266" name="Google Shape;266;p9"/>
          <p:cNvSpPr txBox="1">
            <a:spLocks noGrp="1"/>
          </p:cNvSpPr>
          <p:nvPr>
            <p:ph type="body" idx="3"/>
          </p:nvPr>
        </p:nvSpPr>
        <p:spPr>
          <a:xfrm>
            <a:off x="9515514" y="1426475"/>
            <a:ext cx="88590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500" b="1"/>
              <a:t>На перспективу ( до конца года)</a:t>
            </a:r>
            <a:endParaRPr sz="2500" b="1"/>
          </a:p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AutoNum type="arabicPeriod"/>
            </a:pPr>
            <a:r>
              <a:rPr lang="ru-RU" sz="1600" b="1"/>
              <a:t>Разработка прототипа (3 месяца)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Создание прототипа модуля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Корректировка дизайна и функциональности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Подготовка документации</a:t>
            </a:r>
            <a:endParaRPr sz="1600" b="1"/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AutoNum type="arabicPeriod"/>
            </a:pPr>
            <a:r>
              <a:rPr lang="ru-RU" sz="1600" b="1"/>
              <a:t>Маркетинг и продвижение (3 месяца)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Создание маркетингового плана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Разработка сайта и социальных сетей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Организация промо-кампании</a:t>
            </a:r>
            <a:endParaRPr sz="1600" b="1"/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AutoNum type="arabicPeriod"/>
            </a:pPr>
            <a:r>
              <a:rPr lang="ru-RU" sz="1600" b="1"/>
              <a:t>Запуск производства и продажи (6 месяцев)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Запуск серийного производства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 b="1"/>
              <a:t>Продажа модулей</a:t>
            </a:r>
            <a:endParaRPr sz="1600" b="1"/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 b="1"/>
          </a:p>
          <a:p>
            <a:pPr marL="15875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sp>
        <p:nvSpPr>
          <p:cNvPr id="267" name="Google Shape;267;p9"/>
          <p:cNvSpPr txBox="1"/>
          <p:nvPr/>
        </p:nvSpPr>
        <p:spPr>
          <a:xfrm>
            <a:off x="4373625" y="7618325"/>
            <a:ext cx="7173900" cy="15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</a:rPr>
              <a:t>Дальнейшее развитие (бесконечно)</a:t>
            </a:r>
            <a:endParaRPr sz="2400" b="1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 b="1">
                <a:solidFill>
                  <a:schemeClr val="dk1"/>
                </a:solidFill>
              </a:rPr>
              <a:t>Сбор обратной связи от покупателей</a:t>
            </a:r>
            <a:endParaRPr sz="1600" b="1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 b="1">
                <a:solidFill>
                  <a:schemeClr val="dk1"/>
                </a:solidFill>
              </a:rPr>
              <a:t>Расширение ассортимента</a:t>
            </a:r>
            <a:endParaRPr sz="1600" b="1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 b="1">
                <a:solidFill>
                  <a:schemeClr val="dk1"/>
                </a:solidFill>
              </a:rPr>
              <a:t>Расширение ассортимента</a:t>
            </a:r>
            <a:endParaRPr sz="16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0"/>
          <p:cNvSpPr txBox="1">
            <a:spLocks noGrp="1"/>
          </p:cNvSpPr>
          <p:nvPr>
            <p:ph type="title"/>
          </p:nvPr>
        </p:nvSpPr>
        <p:spPr>
          <a:xfrm>
            <a:off x="1034254" y="2537440"/>
            <a:ext cx="7403893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273" name="Google Shape;273;p10"/>
          <p:cNvSpPr txBox="1">
            <a:spLocks noGrp="1"/>
          </p:cNvSpPr>
          <p:nvPr>
            <p:ph type="body" idx="1"/>
          </p:nvPr>
        </p:nvSpPr>
        <p:spPr>
          <a:xfrm>
            <a:off x="3800475" y="7460165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vb821613@gmail.com</a:t>
            </a:r>
            <a:endParaRPr sz="3000"/>
          </a:p>
        </p:txBody>
      </p:sp>
      <p:sp>
        <p:nvSpPr>
          <p:cNvPr id="274" name="Google Shape;274;p10"/>
          <p:cNvSpPr txBox="1">
            <a:spLocks noGrp="1"/>
          </p:cNvSpPr>
          <p:nvPr>
            <p:ph type="body" idx="2"/>
          </p:nvPr>
        </p:nvSpPr>
        <p:spPr>
          <a:xfrm>
            <a:off x="3800475" y="6706703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+7 929 700 39 93</a:t>
            </a:r>
            <a:endParaRPr sz="3000"/>
          </a:p>
        </p:txBody>
      </p:sp>
      <p:sp>
        <p:nvSpPr>
          <p:cNvPr id="275" name="Google Shape;275;p10"/>
          <p:cNvSpPr txBox="1">
            <a:spLocks noGrp="1"/>
          </p:cNvSpPr>
          <p:nvPr>
            <p:ph type="body" idx="3"/>
          </p:nvPr>
        </p:nvSpPr>
        <p:spPr>
          <a:xfrm>
            <a:off x="3800475" y="5896581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/>
              <a:t>qr код 2035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635</Words>
  <Application>Microsoft Office PowerPoint</Application>
  <PresentationFormat>Произвольный</PresentationFormat>
  <Paragraphs>261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Roboto</vt:lpstr>
      <vt:lpstr>Calibri</vt:lpstr>
      <vt:lpstr>Arial</vt:lpstr>
      <vt:lpstr>Times New Roman</vt:lpstr>
      <vt:lpstr>Тема Office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 - модель</vt:lpstr>
      <vt:lpstr>Текущие результаты</vt:lpstr>
      <vt:lpstr>Команда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Славик</cp:lastModifiedBy>
  <cp:revision>1</cp:revision>
  <dcterms:created xsi:type="dcterms:W3CDTF">2023-10-12T08:46:59Z</dcterms:created>
  <dcterms:modified xsi:type="dcterms:W3CDTF">2024-06-18T08:45:48Z</dcterms:modified>
</cp:coreProperties>
</file>