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12" r:id="rId29"/>
    <p:sldId id="284" r:id="rId30"/>
    <p:sldId id="285" r:id="rId31"/>
    <p:sldId id="286" r:id="rId32"/>
    <p:sldId id="316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311" r:id="rId42"/>
    <p:sldId id="297" r:id="rId43"/>
    <p:sldId id="298" r:id="rId44"/>
    <p:sldId id="299" r:id="rId45"/>
    <p:sldId id="315" r:id="rId46"/>
    <p:sldId id="314" r:id="rId47"/>
    <p:sldId id="302" r:id="rId48"/>
    <p:sldId id="303" r:id="rId49"/>
    <p:sldId id="313" r:id="rId50"/>
    <p:sldId id="305" r:id="rId51"/>
    <p:sldId id="306" r:id="rId52"/>
    <p:sldId id="307" r:id="rId53"/>
    <p:sldId id="308" r:id="rId54"/>
    <p:sldId id="309" r:id="rId55"/>
    <p:sldId id="310" r:id="rId56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51" autoAdjust="0"/>
    <p:restoredTop sz="85512" autoAdjust="0"/>
  </p:normalViewPr>
  <p:slideViewPr>
    <p:cSldViewPr snapToGrid="0">
      <p:cViewPr varScale="1">
        <p:scale>
          <a:sx n="91" d="100"/>
          <a:sy n="91" d="100"/>
        </p:scale>
        <p:origin x="523" y="7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Не к кому обратиться</c:v>
                </c:pt>
                <c:pt idx="1">
                  <c:v>Нет времени</c:v>
                </c:pt>
                <c:pt idx="2">
                  <c:v>Нет желания</c:v>
                </c:pt>
                <c:pt idx="3">
                  <c:v>Нет способности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18.2</c:v>
                </c:pt>
                <c:pt idx="1">
                  <c:v>47.3</c:v>
                </c:pt>
                <c:pt idx="2">
                  <c:v>20</c:v>
                </c:pt>
                <c:pt idx="3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6B-4BA5-8311-370C40F518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86204528"/>
        <c:axId val="1307755744"/>
      </c:barChart>
      <c:catAx>
        <c:axId val="108620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7755744"/>
        <c:crosses val="autoZero"/>
        <c:auto val="1"/>
        <c:lblAlgn val="ctr"/>
        <c:lblOffset val="100"/>
        <c:noMultiLvlLbl val="0"/>
      </c:catAx>
      <c:valAx>
        <c:axId val="130775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8620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9AAAA-5EEA-44F2-BC1B-8849A25F7FAF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20D11-924A-4570-B2B0-4144A4635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473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B59D887-567F-4E73-89F3-6709B5C7835B}" type="slidenum">
              <a:rPr lang="en-US" smtClean="0"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mutmn.ru/2023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iki.miem.hse.ru/edu/courses/producation/project_kpi/TR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visittyumen.ru/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company/researches" TargetMode="External"/><Relationship Id="rId2" Type="http://schemas.openxmlformats.org/officeDocument/2006/relationships/hyperlink" Target="https://wordstat.yandex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sberindex.ru/ru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vc.ru/education/693808-kak-razvivaetsya-rossiyskiy-edtech-v-2023-godu-vliyanie-krizisa-i-obzor-glavnyh-trendov" TargetMode="External"/><Relationship Id="rId2" Type="http://schemas.openxmlformats.org/officeDocument/2006/relationships/hyperlink" Target="https://habr.com/ru/articles/678080/" TargetMode="Externa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dmitad.pro/ru/blog/monetizatsiya-startap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unsplash.com/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1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470314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Проблема. Целевая аудитория. </a:t>
            </a:r>
            <a:r>
              <a:rPr lang="ru-RU" sz="2000">
                <a:solidFill>
                  <a:prstClr val="white"/>
                </a:solidFill>
                <a:latin typeface="Arial"/>
                <a:cs typeface="Arial"/>
              </a:rPr>
              <a:t>Идея.</a:t>
            </a:r>
            <a:endParaRPr lang="ru-RU" sz="20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2325512"/>
            <a:ext cx="1219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Обучающее приложение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студентов и начинающих специалистов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hard-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профиля по написанию научных статей</a:t>
            </a:r>
          </a:p>
          <a:p>
            <a:pPr lvl="0" algn="ctr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Scientific articles aren’t scary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0"/>
            <a:ext cx="6213817" cy="265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defRPr/>
            </a:pPr>
            <a:r>
              <a:rPr lang="ru-RU">
                <a:latin typeface="Arial"/>
                <a:cs typeface="Arial"/>
              </a:rPr>
              <a:t>Соберите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команду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от 3 до 6 человек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Заполните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слайд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«Профиль команды»: </a:t>
            </a:r>
            <a:br>
              <a:rPr lang="ru-RU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впишите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ФИО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под карточки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Информацию о роли в проекте и компетенциях участников можно заполнить позже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компетенции</a:t>
            </a:r>
            <a:r>
              <a:rPr lang="ru-RU" sz="1400">
                <a:latin typeface="Arial"/>
                <a:cs typeface="Arial"/>
              </a:rPr>
              <a:t> должны обосновывать, почему участник занимает именно эту роль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798608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58092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91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rcRect t="3954" b="3403"/>
          <a:stretch/>
        </p:blipFill>
        <p:spPr bwMode="auto">
          <a:xfrm>
            <a:off x="1623460" y="1830038"/>
            <a:ext cx="2895598" cy="289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246595" y="295199"/>
            <a:ext cx="7641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031860" y="4808475"/>
            <a:ext cx="40787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Веб-дизайнер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более 3-х лет делает сайты (</a:t>
            </a:r>
            <a:r>
              <a:rPr lang="en-US" sz="1200">
                <a:latin typeface="Arial"/>
                <a:cs typeface="Arial"/>
              </a:rPr>
              <a:t>Tilda)</a:t>
            </a:r>
            <a:r>
              <a:rPr lang="ru-RU" sz="1200">
                <a:latin typeface="Arial"/>
                <a:cs typeface="Arial"/>
              </a:rPr>
              <a:t>,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знает языки программирования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HTML, CSS, JavaScript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081341" y="4808475"/>
            <a:ext cx="40787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Руководитель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 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17" name="Рисунок 16" descr="Мужской профиль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943017" y="2332301"/>
            <a:ext cx="2355448" cy="2355448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 bwMode="auto">
          <a:xfrm>
            <a:off x="7830164" y="2013995"/>
            <a:ext cx="2581155" cy="25811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0059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33818" y="4687995"/>
            <a:ext cx="3392275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Илья Тулупов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Лидер команды</a:t>
            </a:r>
            <a:endParaRPr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Владение языками 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программирования </a:t>
            </a:r>
            <a:r>
              <a:rPr lang="en-US" sz="1400" dirty="0">
                <a:latin typeface="Arial"/>
                <a:cs typeface="Arial"/>
              </a:rPr>
              <a:t>P</a:t>
            </a:r>
            <a:r>
              <a:rPr lang="ru-RU" sz="1400" dirty="0" err="1">
                <a:latin typeface="Arial"/>
                <a:cs typeface="Arial"/>
              </a:rPr>
              <a:t>ython</a:t>
            </a:r>
            <a:r>
              <a:rPr lang="ru-RU" sz="1400" dirty="0">
                <a:latin typeface="Arial"/>
                <a:cs typeface="Arial"/>
              </a:rPr>
              <a:t> и C#, есть 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опыт в разработке приложений, 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контролирует работу всех участников 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команды, принимает решение 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о внесении изменений в проекте</a:t>
            </a:r>
          </a:p>
          <a:p>
            <a:pPr algn="ctr">
              <a:defRPr/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638300" y="2110321"/>
            <a:ext cx="2593979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Светлана Чупахина</a:t>
            </a: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Организатор, спикер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Работа с визуальным  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представлением проекта 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и доклада, генерация идей,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 контролирование 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этапов работы над проектом</a:t>
            </a:r>
            <a:endParaRPr sz="1600" dirty="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3554032" y="5200885"/>
            <a:ext cx="288572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Влада Бойкова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Генератор идей-реализатор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Создает оригинальные идеи 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и разрабатывает стратегии 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для достижения целей, 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принятых группой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6649654" y="2110321"/>
            <a:ext cx="262283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Виталий Ведерников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Тайм-менеджер</a:t>
            </a:r>
            <a:endParaRPr lang="en-US" sz="1600" dirty="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Бизнес-планирование, 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работа с информацией, 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следить за временем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6540679" y="5200885"/>
            <a:ext cx="278674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Айнур Ахмедова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Координатор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Согласует действия, мнения и точки зрения членов команды</a:t>
            </a: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9218450" y="2110321"/>
            <a:ext cx="311049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Аня Сергеева</a:t>
            </a:r>
            <a:endParaRPr dirty="0"/>
          </a:p>
          <a:p>
            <a:pPr algn="ctr">
              <a:defRPr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Исследователь-аналитик</a:t>
            </a:r>
          </a:p>
          <a:p>
            <a:pPr algn="ctr">
              <a:defRPr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обирает и анализирует информацию, </a:t>
            </a:r>
          </a:p>
          <a:p>
            <a:pPr algn="ctr"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необходимую для принятия решений</a:t>
            </a:r>
          </a:p>
          <a:p>
            <a:pPr algn="ctr"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планирования проекта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419EF65-A467-5AAF-D0C5-86C24FA7A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92" y="1792997"/>
            <a:ext cx="2570965" cy="25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143B38F-46C1-C8A0-5964-197E642F3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500" y="743306"/>
            <a:ext cx="1071352" cy="142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EAE2E85-E724-95A8-7290-BEE0450175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99"/>
          <a:stretch/>
        </p:blipFill>
        <p:spPr bwMode="auto">
          <a:xfrm>
            <a:off x="10190799" y="743306"/>
            <a:ext cx="1165793" cy="142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51E9829-3F97-4026-AEF0-5DF1E8726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375" y="743306"/>
            <a:ext cx="1071352" cy="142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C300D3BE-15F5-0EDB-3E7E-4CE7B11742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262" r="19635" b="24835"/>
          <a:stretch/>
        </p:blipFill>
        <p:spPr bwMode="auto">
          <a:xfrm>
            <a:off x="4303500" y="3833870"/>
            <a:ext cx="1071352" cy="142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8F60F756-0279-3107-3C8D-E2EDF2121E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"/>
          <a:stretch/>
        </p:blipFill>
        <p:spPr bwMode="auto">
          <a:xfrm>
            <a:off x="7398375" y="3833870"/>
            <a:ext cx="1071352" cy="142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906240" cy="347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Сформулируй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проблему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которую будете решать в проекте </a:t>
            </a:r>
            <a:br>
              <a:rPr lang="en-US" sz="140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Можете использовать </a:t>
            </a:r>
            <a:r>
              <a:rPr lang="ru-RU" sz="1400" b="1">
                <a:solidFill>
                  <a:schemeClr val="tx1"/>
                </a:solidFill>
                <a:latin typeface="Arial"/>
                <a:cs typeface="Arial"/>
              </a:rPr>
              <a:t>инструмент «5 бесит»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(сл. слайд) 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Проверьте, что она соответствует следующим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условиям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Может быть решена максимум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за 3 года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Решается усилиями вашей команды с привлечением экспертов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Конкретна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а не глобальна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Стоимость решения –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до 1 млн рублей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endParaRPr b="1">
              <a:solidFill>
                <a:schemeClr val="tx1"/>
              </a:solidFill>
              <a:latin typeface="Arial"/>
              <a:cs typeface="Arial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Найдите данные, которые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подтверждают существование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проблемы или тренда (статистика из открытых источников / опросы /…)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400357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31955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160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451884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5 БЕСИТ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31529" y="1237633"/>
            <a:ext cx="5253799" cy="3166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38760" y="849207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ln>
                  <a:solidFill>
                    <a:srgbClr val="E63035"/>
                  </a:solidFill>
                </a:ln>
                <a:noFill/>
                <a:latin typeface="Arial Black"/>
                <a:cs typeface="Arial"/>
              </a:rPr>
              <a:t>1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974742" y="1280285"/>
            <a:ext cx="5021921" cy="295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latin typeface="Arial"/>
                <a:cs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/>
          </a:p>
          <a:p>
            <a:pPr>
              <a:defRPr/>
            </a:pPr>
            <a:endParaRPr lang="ru-RU" sz="1400">
              <a:latin typeface="Arial"/>
              <a:cs typeface="Arial"/>
            </a:endParaRPr>
          </a:p>
          <a:p>
            <a:pPr>
              <a:spcAft>
                <a:spcPts val="600"/>
              </a:spcAft>
              <a:defRPr/>
            </a:pPr>
            <a:r>
              <a:rPr lang="ru-RU" sz="1400">
                <a:latin typeface="Arial"/>
                <a:cs typeface="Arial"/>
              </a:rPr>
              <a:t>Выполняя задание, постарайтесь ответить на следующие вопросы: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процессы кажутся монотонными?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Что вас раздражает?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предметы / сервисы / услуги кажутся вам неудобными?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С какими проблемами вы сталкивались и не могли быстро найти решение?</a:t>
            </a:r>
            <a:endParaRPr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6205241" y="1814790"/>
            <a:ext cx="5287887" cy="1222119"/>
            <a:chOff x="0" y="0"/>
            <a:chExt cx="5287887" cy="1222119"/>
          </a:xfrm>
        </p:grpSpPr>
        <p:sp>
          <p:nvSpPr>
            <p:cNvPr id="15" name="Прямоугольник 14"/>
            <p:cNvSpPr/>
            <p:nvPr/>
          </p:nvSpPr>
          <p:spPr bwMode="auto">
            <a:xfrm>
              <a:off x="506108" y="342126"/>
              <a:ext cx="4781779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659998" y="412657"/>
              <a:ext cx="4517658" cy="731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/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0" y="0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34" name="Группа 33"/>
          <p:cNvGrpSpPr/>
          <p:nvPr/>
        </p:nvGrpSpPr>
        <p:grpSpPr bwMode="auto">
          <a:xfrm>
            <a:off x="6197133" y="3345914"/>
            <a:ext cx="5287889" cy="1222119"/>
            <a:chOff x="6197134" y="1981308"/>
            <a:chExt cx="5287889" cy="1222119"/>
          </a:xfrm>
        </p:grpSpPr>
        <p:sp>
          <p:nvSpPr>
            <p:cNvPr id="19" name="Прямоугольник 18"/>
            <p:cNvSpPr/>
            <p:nvPr/>
          </p:nvSpPr>
          <p:spPr bwMode="auto">
            <a:xfrm>
              <a:off x="6703243" y="2323435"/>
              <a:ext cx="4781780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843702" y="2404126"/>
              <a:ext cx="463838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6197134" y="1981308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3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6206671" y="4877038"/>
            <a:ext cx="5369168" cy="1027829"/>
            <a:chOff x="6206672" y="3364945"/>
            <a:chExt cx="5369168" cy="1027829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6712781" y="3707072"/>
              <a:ext cx="4781780" cy="6857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6853239" y="3772791"/>
              <a:ext cx="47226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Выберите 1 проблему, которую будете прорабатывать с командой</a:t>
              </a:r>
              <a:endParaRPr/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206672" y="3364945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311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5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 i="0">
                <a:latin typeface="Arial"/>
                <a:cs typeface="Arial"/>
              </a:rPr>
              <a:t>В корпусе Института Государства и Права отсутствует копировальный центр для студентов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Большая трата времени на надоедливую рекламу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Культурный досуг иностранных студентов ТюмГУ в г. Тюмень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900" cy="3993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25200" y="1289953"/>
            <a:ext cx="798810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1600" u="sng" dirty="0">
                <a:latin typeface="Arial"/>
                <a:cs typeface="Arial"/>
              </a:rPr>
              <a:t>Проблема:</a:t>
            </a:r>
          </a:p>
          <a:p>
            <a:pPr algn="just">
              <a:defRPr/>
            </a:pPr>
            <a:r>
              <a:rPr lang="ru-RU" sz="1600" dirty="0">
                <a:latin typeface="Arial"/>
                <a:cs typeface="Arial"/>
              </a:rPr>
              <a:t>Студенты и начинающие специалисты часто не решаются писать научные статьи, так как испытывают страх совершить ошибку, боятся осуждения за свою неграмотность в научном языке, также из-за нехватки опыта, времени, неумения, незаинтересованности.</a:t>
            </a:r>
          </a:p>
          <a:p>
            <a:pPr algn="just">
              <a:defRPr/>
            </a:pPr>
            <a:endParaRPr lang="ru-RU" sz="1600" dirty="0"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600" u="sng" dirty="0">
                <a:latin typeface="Arial"/>
                <a:cs typeface="Arial"/>
              </a:rPr>
              <a:t>В настоящее время эту проблему решают следующими способами:</a:t>
            </a:r>
          </a:p>
          <a:p>
            <a:pPr algn="just">
              <a:defRPr/>
            </a:pPr>
            <a:r>
              <a:rPr lang="ru-RU" sz="1600" dirty="0">
                <a:latin typeface="Arial"/>
              </a:rPr>
              <a:t>Иногда студентов обязывают писать статьи, аргументируя это тем, что они не получат диплом. З</a:t>
            </a:r>
            <a:r>
              <a:rPr lang="ru-RU" sz="1600" dirty="0">
                <a:latin typeface="Arial"/>
                <a:cs typeface="Arial"/>
              </a:rPr>
              <a:t>ав. научных групп и </a:t>
            </a:r>
            <a:r>
              <a:rPr lang="ru-RU" sz="1600" dirty="0" err="1">
                <a:latin typeface="Arial"/>
                <a:cs typeface="Arial"/>
              </a:rPr>
              <a:t>научруки</a:t>
            </a:r>
            <a:r>
              <a:rPr lang="ru-RU" sz="1600" dirty="0">
                <a:latin typeface="Arial"/>
                <a:cs typeface="Arial"/>
              </a:rPr>
              <a:t>, преподаватели самостоятельно обучают каждого молодого специалиста и студента или из-за дефицита времени советуют пособия и курсы. </a:t>
            </a:r>
          </a:p>
          <a:p>
            <a:pPr algn="just">
              <a:defRPr/>
            </a:pPr>
            <a:endParaRPr lang="ru-RU" sz="1600" dirty="0"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600" u="sng" dirty="0">
                <a:latin typeface="Arial"/>
                <a:cs typeface="Arial"/>
              </a:rPr>
              <a:t>Они неэффективны, потому что:</a:t>
            </a:r>
          </a:p>
          <a:p>
            <a:pPr algn="just">
              <a:defRPr/>
            </a:pPr>
            <a:r>
              <a:rPr lang="ru-RU" sz="1600" dirty="0">
                <a:latin typeface="Arial"/>
              </a:rPr>
              <a:t>Ни один ВУЗ не в праве обязывать студентов писать научные статьи. В настоящее время, молодому человеку легче обратиться к приложению/интернету, чем к преподавателю. Но курсы, пособия часто стоят дорого, </a:t>
            </a:r>
            <a:r>
              <a:rPr lang="ru-RU" sz="1600" dirty="0">
                <a:latin typeface="Arial"/>
                <a:cs typeface="Arial"/>
              </a:rPr>
              <a:t>написаны сложным непонятным языком, монотонно и неинтересно. </a:t>
            </a:r>
            <a:endParaRPr lang="ru-RU" sz="1600" u="sng" dirty="0">
              <a:latin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8059640" y="1411344"/>
            <a:ext cx="4132360" cy="3498705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8013302" y="4985985"/>
            <a:ext cx="415349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Статистика «Проблемы развития научной деятельности»</a:t>
            </a:r>
            <a:endParaRPr sz="1600"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Источник: статья «Состояние научной деятельности студентов в национальных исследовательских университетах: проблемы и перспективы» </a:t>
            </a:r>
            <a:r>
              <a:rPr lang="ru-RU" sz="1600" dirty="0" err="1">
                <a:latin typeface="Arial"/>
                <a:cs typeface="Arial"/>
              </a:rPr>
              <a:t>Почестнев</a:t>
            </a:r>
            <a:r>
              <a:rPr lang="ru-RU" sz="1600" dirty="0">
                <a:latin typeface="Arial"/>
                <a:cs typeface="Arial"/>
              </a:rPr>
              <a:t> А.А., Кузьмичева А.А.</a:t>
            </a:r>
            <a:endParaRPr lang="ru-RU" sz="1600" dirty="0"/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A9DF4A42-6E3A-8DBA-16DA-D4B1A1C031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2434642"/>
              </p:ext>
            </p:extLst>
          </p:nvPr>
        </p:nvGraphicFramePr>
        <p:xfrm>
          <a:off x="8278177" y="1701549"/>
          <a:ext cx="3695286" cy="2956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2"/>
            <a:ext cx="6212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Составьте детальный портрет представителя целевой аудитории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018524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776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92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04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 данной проблемой чаще всего сталкиваются студенты и преподаватели вуза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Наша целевая аудитория – все жители города Тюмень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Люди от 16 до 40 лет, которые хотят жить с низким уровнем стресса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1" y="1848191"/>
            <a:ext cx="52268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381438" y="1514422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3589985" y="1141710"/>
            <a:ext cx="839057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6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1. </a:t>
            </a:r>
            <a:r>
              <a:rPr lang="ru-RU" sz="1600" b="0" u="sng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характеристики:</a:t>
            </a:r>
            <a:r>
              <a:rPr lang="ru-RU" sz="16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с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туденты,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</a:rPr>
              <a:t> молодые специалисты в области естественных наук, программирования, математики. </a:t>
            </a:r>
          </a:p>
          <a:p>
            <a:pPr marR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sz="16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R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6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2. </a:t>
            </a:r>
            <a:r>
              <a:rPr lang="ru-RU" sz="1600" b="0" u="sng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потребности: </a:t>
            </a:r>
          </a:p>
          <a:p>
            <a:pPr algn="just">
              <a:buClr>
                <a:schemeClr val="tx1"/>
              </a:buClr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Н</a:t>
            </a:r>
            <a:r>
              <a:rPr lang="ru-RU" sz="16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аличие у студента опубликованных статей высоко оценивается при его промежуточной и итоговой аттестации; потребность в заработке (гранты, повышенная стипендия, перевод на бюджет, плата за публикации), в признании среди специалистов будущей профессии, в появлении опыта в исследовательской и научной деятельности. Проблема долгого и неинтересного обучения написанию научных статей, отсутствие практики на первоначальном этапе.</a:t>
            </a:r>
          </a:p>
          <a:p>
            <a:pPr marR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 sz="16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just">
              <a:buClr>
                <a:schemeClr val="tx1"/>
              </a:buClr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3. </a:t>
            </a:r>
            <a:r>
              <a:rPr lang="ru-RU" sz="16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Продукты, которые сейчас используют для решения проблемы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 курсы, пособия, методики.</a:t>
            </a:r>
          </a:p>
          <a:p>
            <a:pPr algn="just">
              <a:buClr>
                <a:schemeClr val="tx1"/>
              </a:buClr>
              <a:defRPr/>
            </a:pPr>
            <a:endParaRPr lang="en-US" sz="16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R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6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4. </a:t>
            </a:r>
            <a:r>
              <a:rPr lang="ru-RU" sz="1600" b="0" u="sng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Причины, по которым текущие решения «не работают»:</a:t>
            </a:r>
            <a:r>
              <a:rPr lang="ru-RU" sz="16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 </a:t>
            </a:r>
            <a:endParaRPr lang="ru-RU" sz="1600" b="0" u="sng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R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Почти нет</a:t>
            </a:r>
            <a:r>
              <a:rPr lang="ru-RU" sz="16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интерактивной составляющей, дорогостоящие продукты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нечёткие рекомендации, сложность процесса, отсутствие мотивации и напоминаний.</a:t>
            </a:r>
            <a:endParaRPr lang="ru-RU" sz="16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R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sz="16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R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6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5. </a:t>
            </a:r>
            <a:r>
              <a:rPr lang="ru-RU" sz="1600" b="0" u="sng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ценит, на что обращает внимание</a:t>
            </a:r>
            <a:r>
              <a:rPr lang="ru-RU" sz="1600" b="0" u="sng" strike="noStrike" cap="none" spc="0" dirty="0">
                <a:latin typeface="Arial"/>
                <a:cs typeface="Arial"/>
              </a:rPr>
              <a:t>:</a:t>
            </a:r>
          </a:p>
          <a:p>
            <a:pPr algn="just">
              <a:defRPr/>
            </a:pPr>
            <a:r>
              <a:rPr lang="ru-RU" sz="1600" dirty="0">
                <a:latin typeface="Arial"/>
                <a:cs typeface="Arial"/>
              </a:rPr>
              <a:t>Простоту и удобство в использовании, понятный язык для всех, быстроту обучения, самостоятельную практику в интересном формате.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C6F6F458-A5CA-1BF7-A9C9-77D3A7B65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38" y="2266729"/>
            <a:ext cx="3099388" cy="232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3190" cy="3048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Определите </a:t>
            </a:r>
            <a:r>
              <a:rPr lang="ru-RU" b="1" dirty="0">
                <a:solidFill>
                  <a:prstClr val="black"/>
                </a:solidFill>
                <a:latin typeface="Arial"/>
                <a:cs typeface="Arial"/>
              </a:rPr>
              <a:t>минимум 3 варианта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решения проблемы пользователя с помощь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ю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технологического продукта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Выберите 1 идею, которая станет основой вашего проекта, опишите её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1 предложении 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 выборе помните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критерии решения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за срок до 3-х лет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для создания нужно менее 1 млн рублей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силами ваш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ей команды </a:t>
            </a:r>
            <a:br>
              <a:rPr lang="ru-RU" dirty="0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и привлеченных экспертов</a:t>
            </a:r>
            <a:endParaRPr dirty="0"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0" y="197385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827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ГЕНЕРАЦИЯ ИДЕИ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0" y="277210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978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ГЕНЕРАЦИЯ ИДЕЙ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30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Мы предлагаем провести серию мероприятий по профориентации.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Наше решение – строительство коворкинга в центре города.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180" cy="2774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С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419315" y="1369846"/>
            <a:ext cx="60561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b="1" dirty="0">
                <a:latin typeface="Arial"/>
                <a:cs typeface="Arial"/>
              </a:rPr>
              <a:t>Предлагаемая идея</a:t>
            </a:r>
            <a:r>
              <a:rPr lang="ru-RU" dirty="0">
                <a:latin typeface="Arial"/>
                <a:cs typeface="Arial"/>
              </a:rPr>
              <a:t>:</a:t>
            </a:r>
            <a:endParaRPr dirty="0"/>
          </a:p>
          <a:p>
            <a:pPr algn="just">
              <a:defRPr/>
            </a:pPr>
            <a:r>
              <a:rPr lang="ru-RU" dirty="0">
                <a:latin typeface="Arial"/>
                <a:cs typeface="Arial"/>
              </a:rPr>
              <a:t>Разработка обучающего приложения для студентов и начинающих специалистов </a:t>
            </a:r>
            <a:r>
              <a:rPr lang="en-US" dirty="0">
                <a:latin typeface="Arial"/>
                <a:cs typeface="Arial"/>
              </a:rPr>
              <a:t>hard-</a:t>
            </a:r>
            <a:r>
              <a:rPr lang="ru-RU" dirty="0">
                <a:latin typeface="Arial"/>
                <a:cs typeface="Arial"/>
              </a:rPr>
              <a:t>профиля по написанию научных статей с интерактивным игровым форматом.</a:t>
            </a:r>
          </a:p>
          <a:p>
            <a:pPr algn="just">
              <a:defRPr/>
            </a:pPr>
            <a:endParaRPr lang="ru-RU" dirty="0">
              <a:latin typeface="Arial"/>
              <a:cs typeface="Arial"/>
            </a:endParaRPr>
          </a:p>
          <a:p>
            <a:pPr algn="just"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 dirty="0">
                <a:latin typeface="Arial"/>
                <a:cs typeface="Arial"/>
              </a:rPr>
              <a:t>ублей, силами нашей команды.</a:t>
            </a:r>
            <a:endParaRPr dirty="0"/>
          </a:p>
          <a:p>
            <a:pPr algn="just"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небольшой питч в формате «Проблема - Целевая аудитория - Решение»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Выбрать 1 спикера от команды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выступление длительностью не более 1 минуты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95563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52597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30828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Завершить заполнение всех блоков презентации.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Заполнить </a:t>
            </a:r>
            <a:r>
              <a:rPr lang="ru-RU" u="sng">
                <a:solidFill>
                  <a:prstClr val="black"/>
                </a:solidFill>
                <a:latin typeface="Arial"/>
                <a:cs typeface="Arial"/>
                <a:hlinkClick r:id="rId2" tooltip="https://pmutmn.ru/2023#!/tab/644929188-3"/>
              </a:rPr>
              <a:t>контрольную точку 1 дня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Найти минимум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 5 конкурентных решений проблемы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(прямых и/или косвенных)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0" y="1142746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0" y="1689625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ДОМАШНЕЕ ЗАДАНИЕ</a:t>
            </a:r>
            <a:endParaRPr lang="ru-RU" sz="32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pic>
        <p:nvPicPr>
          <p:cNvPr id="1296655968" name="Рисунок 23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0" y="224207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2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516955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Продукт. Конкурентный анализ. Гипотезы.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351018" cy="27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продукт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 вашего проекта: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какой продукт вы разрабатываете?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(сервис, приложение, чат-бот, серия мероприятий, …)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примеры внешнего вида / интерфейсов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основные функциональные возможности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перечень предлагаемых услуг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Опишите или изобразите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базовый сценарий использования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sz="14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03697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51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202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4158659" y="2523840"/>
            <a:ext cx="1586546" cy="13576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436881" y="1670038"/>
            <a:ext cx="530832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включают: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измерение кровяного давления, пульса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отслеживание активности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мониторинг сна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уведомления о принятии лекарств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система экстренного вызова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6496571" y="1670038"/>
            <a:ext cx="48158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"/>
                <a:ea typeface="+mn-ea"/>
                <a:cs typeface="+mn-cs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Примеры внешнего вида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20" y="969450"/>
            <a:ext cx="6870180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Продукт: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приложение для ПК и мобильных устройств.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/ возможности:</a:t>
            </a:r>
            <a:endParaRPr lang="ru-RU"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- Интерактивное обучение</a:t>
            </a:r>
          </a:p>
          <a:p>
            <a:pPr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</a:t>
            </a:r>
            <a:r>
              <a:rPr lang="ru-RU" sz="1600" dirty="0">
                <a:solidFill>
                  <a:prstClr val="black"/>
                </a:solidFill>
                <a:latin typeface="Arial"/>
              </a:rPr>
              <a:t>Обратная связь</a:t>
            </a:r>
          </a:p>
          <a:p>
            <a:pPr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- </a:t>
            </a:r>
            <a:r>
              <a:rPr lang="en-US" sz="1600" dirty="0">
                <a:solidFill>
                  <a:prstClr val="black"/>
                </a:solidFill>
                <a:latin typeface="Arial"/>
              </a:rPr>
              <a:t>Push-</a:t>
            </a:r>
            <a:r>
              <a:rPr lang="ru-RU" sz="1600" dirty="0">
                <a:solidFill>
                  <a:prstClr val="black"/>
                </a:solidFill>
                <a:latin typeface="Arial"/>
              </a:rPr>
              <a:t>уведомления с напоминанием и ответами на вопросы</a:t>
            </a:r>
            <a:endParaRPr lang="ru-RU"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Актуальные вкладки с обновляющееся информацией (доступ к новостям, справочным материалам, и другим полезным ресурсам)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- Организация и планирование написания статьи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- Создание и редактирование научных статей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- Возможность публиковать свои статьи в приложении и комментировать другие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- Кроссплатформенность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- Синхронизация между устройствами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 </a:t>
            </a:r>
            <a:b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(можно изобразить в виде схемы на отдельном слайде)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392D3F-D95B-1E26-12A1-DD5871B18399}"/>
              </a:ext>
            </a:extLst>
          </p:cNvPr>
          <p:cNvSpPr/>
          <p:nvPr/>
        </p:nvSpPr>
        <p:spPr>
          <a:xfrm>
            <a:off x="4127798" y="5988747"/>
            <a:ext cx="1251163" cy="6291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заходит в приложение, выбирает вкладку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0C1BDC10-9687-0D32-A23C-15CED73E11D1}"/>
              </a:ext>
            </a:extLst>
          </p:cNvPr>
          <p:cNvCxnSpPr>
            <a:cxnSpLocks/>
            <a:stCxn id="2" idx="3"/>
            <a:endCxn id="9" idx="1"/>
          </p:cNvCxnSpPr>
          <p:nvPr/>
        </p:nvCxnSpPr>
        <p:spPr>
          <a:xfrm>
            <a:off x="5378961" y="6303317"/>
            <a:ext cx="316279" cy="57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4A21FC8-758F-B595-E95D-10D1B75C82D9}"/>
              </a:ext>
            </a:extLst>
          </p:cNvPr>
          <p:cNvSpPr/>
          <p:nvPr/>
        </p:nvSpPr>
        <p:spPr bwMode="auto">
          <a:xfrm>
            <a:off x="5695240" y="6026663"/>
            <a:ext cx="1028288" cy="66775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писать на научном языке, с чего начать, план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B9984C09-1881-1DA8-39FC-D13C5C75A02C}"/>
              </a:ext>
            </a:extLst>
          </p:cNvPr>
          <p:cNvCxnSpPr>
            <a:cxnSpLocks/>
            <a:stCxn id="9" idx="3"/>
          </p:cNvCxnSpPr>
          <p:nvPr/>
        </p:nvCxnSpPr>
        <p:spPr bwMode="auto">
          <a:xfrm flipV="1">
            <a:off x="6723528" y="6268540"/>
            <a:ext cx="465992" cy="919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E0BDD56-315E-261E-2FA8-D3A092C5CB07}"/>
              </a:ext>
            </a:extLst>
          </p:cNvPr>
          <p:cNvSpPr/>
          <p:nvPr/>
        </p:nvSpPr>
        <p:spPr bwMode="auto">
          <a:xfrm>
            <a:off x="7190736" y="6026663"/>
            <a:ext cx="934458" cy="4444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статьи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BCECAB08-9382-9F36-6A62-B347046CC960}"/>
              </a:ext>
            </a:extLst>
          </p:cNvPr>
          <p:cNvCxnSpPr>
            <a:cxnSpLocks/>
            <a:stCxn id="11" idx="3"/>
            <a:endCxn id="13" idx="1"/>
          </p:cNvCxnSpPr>
          <p:nvPr/>
        </p:nvCxnSpPr>
        <p:spPr bwMode="auto">
          <a:xfrm>
            <a:off x="8125194" y="6248900"/>
            <a:ext cx="656728" cy="222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72D8EBA-F2E7-00A2-892B-93E32D4C85F9}"/>
              </a:ext>
            </a:extLst>
          </p:cNvPr>
          <p:cNvSpPr/>
          <p:nvPr/>
        </p:nvSpPr>
        <p:spPr bwMode="auto">
          <a:xfrm>
            <a:off x="8781922" y="6248899"/>
            <a:ext cx="1120017" cy="4455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Введение, заключение, аннотация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AEF482F-B687-FD85-7BBE-4F3E636C04B8}"/>
              </a:ext>
            </a:extLst>
          </p:cNvPr>
          <p:cNvSpPr/>
          <p:nvPr/>
        </p:nvSpPr>
        <p:spPr bwMode="auto">
          <a:xfrm>
            <a:off x="10091461" y="5364989"/>
            <a:ext cx="1945721" cy="11061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блок будет преподносится в интерактивной игровой форме, пользователь повторяет модель оформления, закрепляет знания с помощью игр, карточек, викторин 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B6A159B-F359-1066-7FD0-9C113EBD4FF4}"/>
              </a:ext>
            </a:extLst>
          </p:cNvPr>
          <p:cNvSpPr/>
          <p:nvPr/>
        </p:nvSpPr>
        <p:spPr bwMode="auto">
          <a:xfrm>
            <a:off x="7186023" y="5251508"/>
            <a:ext cx="1406379" cy="689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темы, новости, публикации статей, справочные материалы</a:t>
            </a: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7601F462-A845-6056-70C1-69FFAB43C705}"/>
              </a:ext>
            </a:extLst>
          </p:cNvPr>
          <p:cNvCxnSpPr>
            <a:cxnSpLocks/>
            <a:stCxn id="9" idx="3"/>
            <a:endCxn id="17" idx="1"/>
          </p:cNvCxnSpPr>
          <p:nvPr/>
        </p:nvCxnSpPr>
        <p:spPr bwMode="auto">
          <a:xfrm flipV="1">
            <a:off x="6723528" y="5596174"/>
            <a:ext cx="462495" cy="764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4CDB21C-B6EE-8737-6A2A-9F24D0F20FD1}"/>
              </a:ext>
            </a:extLst>
          </p:cNvPr>
          <p:cNvSpPr/>
          <p:nvPr/>
        </p:nvSpPr>
        <p:spPr bwMode="auto">
          <a:xfrm>
            <a:off x="8781923" y="5631691"/>
            <a:ext cx="1120017" cy="4455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результатов</a:t>
            </a: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6328715B-4301-8814-0485-4461E25B3BDC}"/>
              </a:ext>
            </a:extLst>
          </p:cNvPr>
          <p:cNvCxnSpPr>
            <a:cxnSpLocks/>
            <a:stCxn id="11" idx="3"/>
            <a:endCxn id="28" idx="1"/>
          </p:cNvCxnSpPr>
          <p:nvPr/>
        </p:nvCxnSpPr>
        <p:spPr bwMode="auto">
          <a:xfrm flipV="1">
            <a:off x="8125194" y="5854472"/>
            <a:ext cx="656729" cy="3944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3A47098-3DCA-FDD0-EA7C-0ABC1CE65527}"/>
              </a:ext>
            </a:extLst>
          </p:cNvPr>
          <p:cNvSpPr/>
          <p:nvPr/>
        </p:nvSpPr>
        <p:spPr bwMode="auto">
          <a:xfrm>
            <a:off x="5486967" y="5382789"/>
            <a:ext cx="1448336" cy="4444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вопросы, ошибки, инструменты поиска статей</a:t>
            </a: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FF4D2E36-57EC-9C74-3D25-28229AD6C671}"/>
              </a:ext>
            </a:extLst>
          </p:cNvPr>
          <p:cNvCxnSpPr>
            <a:cxnSpLocks/>
            <a:stCxn id="9" idx="0"/>
            <a:endCxn id="32" idx="2"/>
          </p:cNvCxnSpPr>
          <p:nvPr/>
        </p:nvCxnSpPr>
        <p:spPr bwMode="auto">
          <a:xfrm flipV="1">
            <a:off x="6209384" y="5827262"/>
            <a:ext cx="1751" cy="1994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7D57412-52A4-9167-2EA1-9AD62C09D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66" y="1950231"/>
            <a:ext cx="3790779" cy="273909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9187147" cy="196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технологии, которые лежат в основе продукта: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Выберите уровень технологической готовности вашего продукта на текущий момент (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TRL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из перечня 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используются в продукте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технические параметры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продукта, например, производительность, мощность, емкость, скорость, разрешение и т.д.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751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902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87679" y="1056639"/>
            <a:ext cx="5715618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Перечень распространенных цифровых технологий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548639" y="1493584"/>
            <a:ext cx="5547361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Искусственный интеллект (ИИ): </a:t>
            </a:r>
            <a:b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548639" y="2199086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Интернет вещей (Internet of Things, IoT):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48639" y="3273920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Расширенная реальность (Augmented Reality, AR) и виртуальная реальность (Virtual Reality, VR):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8639" y="4348753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Робототехника: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48639" y="5419429"/>
            <a:ext cx="5547361" cy="83099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Аналитика больших данных (Big Data Analytics):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6226302" y="1493584"/>
            <a:ext cx="5417060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Распознавание речи и обработка естественного языка: </a:t>
            </a:r>
            <a:b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 bwMode="auto">
          <a:xfrm>
            <a:off x="6226302" y="2198046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Машинное зрение (Computer Vision):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26302" y="3271840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Разработка кроссплатформенных приложений (Cross-Platform Development): </a:t>
            </a:r>
            <a:b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</a:t>
            </a:r>
            <a:r>
              <a:rPr lang="ru-RU" sz="12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iOS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</a:t>
            </a:r>
            <a:r>
              <a:rPr lang="ru-RU" sz="12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Android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Windows и веб.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 bwMode="auto">
          <a:xfrm>
            <a:off x="6226301" y="4345633"/>
            <a:ext cx="5417779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Новые и портативные источники энергии: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6302" y="5234763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Автономные транспортные средства (Autonomous Vehicles):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10" y="1198879"/>
            <a:ext cx="5623788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Технологии, используемые в решении:</a:t>
            </a:r>
            <a:endParaRPr lang="ru-RU" dirty="0"/>
          </a:p>
          <a:p>
            <a:pPr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</a:rPr>
              <a:t>Проблемно-ориентированное обучение, распознавание речи и обработка естественного языка, искусственный интеллект (ИИ), аналитика больших данных (Big Data Analytics), Разработка кроссплатформенных приложений (Cross-Platform Development).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 обладает следующими техническими параметрами: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Совмещение одновременно нескольких вкладок, интерактивное обучение, удобный и простой интерфейс, вариативность и гибкость функционала, возможность настройки различных параметров и условий, обновляющиеся данные госта/стандартов, пополняющийся список актуальных тем, статей.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TRL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№</a:t>
            </a:r>
            <a:r>
              <a:rPr lang="ru-RU" u="sng" dirty="0">
                <a:solidFill>
                  <a:prstClr val="black"/>
                </a:solidFill>
                <a:latin typeface="Arial"/>
                <a:cs typeface="Arial"/>
              </a:rPr>
              <a:t> 1 </a:t>
            </a:r>
            <a:endParaRPr lang="ru-RU" sz="1800" b="0" i="0" u="sng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24509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Проведите анализ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 существующих конкурентов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(прямых и / или косвенных) по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и более критериям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 сравнении используйте только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объективные критерии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которые можно проверить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Заполните таблицу конкурентного анализа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Выделите преимущества своего проекта и сильные стороны конкурентов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(анализ, в котором по всем критериям ваш проект – лучший, считается некачественным)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вашу уникальность по сравнению с конкурентами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339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513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226939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832657"/>
            <a:ext cx="457200" cy="457200"/>
          </a:xfrm>
          <a:prstGeom prst="rect">
            <a:avLst/>
          </a:prstGeom>
        </p:spPr>
      </p:pic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866833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50240" y="1629398"/>
          <a:ext cx="10891521" cy="3907800"/>
        </p:xfrm>
        <a:graphic>
          <a:graphicData uri="http://schemas.openxmlformats.org/drawingml/2006/table">
            <a:tbl>
              <a:tblPr/>
              <a:tblGrid>
                <a:gridCol w="1730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«Коворкинг»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«Моя территория»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«Контора пароходства»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«Студенческий центр Тюменской области»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Стоимость</a:t>
                      </a:r>
                      <a:endParaRPr dirty="0"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300₽, после 20:00 вход бесплатный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300 </a:t>
                      </a:r>
                      <a:r>
                        <a:rPr lang="ru-RU" sz="1100" dirty="0" err="1">
                          <a:latin typeface="Arial"/>
                          <a:cs typeface="Arial"/>
                        </a:rPr>
                        <a:t>руб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/день, абонементы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На реконструкции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Бесплатно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Часы работы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00:00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22:00,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20:00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22:00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19:00,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19:00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79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Оснащенность помещений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 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проектор;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компьютеры;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рабочие зоны;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3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фрилансеры,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Молодежные организации,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Региональные создатели, криэйторы, творческие сообщества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творческие организации обучающихся вузов и сузов.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6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Расположение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5 минут от главного корпуса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87730" y="1733519"/>
          <a:ext cx="10430510" cy="3650075"/>
        </p:xfrm>
        <a:graphic>
          <a:graphicData uri="http://schemas.openxmlformats.org/drawingml/2006/table">
            <a:tbl>
              <a:tblPr/>
              <a:tblGrid>
                <a:gridCol w="300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4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6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9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2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27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Критерий / Субъект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UTMN.Heritag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е"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Музейный комплекс им. И.Я. Словцова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Исторический Парк «Россия — моя история»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Интернет-сайт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Visit Tyumen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 visittyumen.ru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Адаптация информации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Наличие скидок на посещение мероприятий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Доступность информации о предстоящих событиях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Удобный интерфейс</a:t>
                      </a:r>
                      <a:endParaRPr/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4716868"/>
              </p:ext>
            </p:extLst>
          </p:nvPr>
        </p:nvGraphicFramePr>
        <p:xfrm>
          <a:off x="2" y="843860"/>
          <a:ext cx="12191998" cy="5159080"/>
        </p:xfrm>
        <a:graphic>
          <a:graphicData uri="http://schemas.openxmlformats.org/drawingml/2006/table">
            <a:tbl>
              <a:tblPr firstRow="1" bandRow="1"/>
              <a:tblGrid>
                <a:gridCol w="2093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9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2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94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14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Наш проект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Scientific articles aren’t scary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Курс на платформе</a:t>
                      </a:r>
                      <a:r>
                        <a:rPr lang="ru-RU" sz="1400" b="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en-US" sz="1400" b="0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Stepik</a:t>
                      </a:r>
                      <a:r>
                        <a:rPr lang="ru-RU" sz="1400" b="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sz="1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Методическое пособие: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«Как написать научную</a:t>
                      </a:r>
                      <a:r>
                        <a:rPr lang="en-US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статью</a:t>
                      </a:r>
                      <a:r>
                        <a:rPr lang="en-US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Авторы: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Стрельцова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М.В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Поцелуева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О.Н</a:t>
                      </a:r>
                      <a:endParaRPr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Курс на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платформе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Киберстатья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Мастер-класс от Натальи Киреевой</a:t>
                      </a:r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«Как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избежать 5 главных ошибок и написать научную статью за 3 дня</a:t>
                      </a:r>
                      <a:r>
                        <a:rPr lang="en-US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</a:t>
                      </a:r>
                      <a:endParaRPr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749 рублей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Бесплатно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11.900 рублей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Присутствие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интерактивного формата</a:t>
                      </a:r>
                      <a:endParaRPr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Нацелен</a:t>
                      </a:r>
                      <a:r>
                        <a:rPr lang="ru-RU" sz="1200" i="0" baseline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на бучение в игровом формате, практику с помощью викторин, тестирования </a:t>
                      </a:r>
                      <a:r>
                        <a:rPr lang="ru-RU" sz="1200" i="0" baseline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и.т.д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Отсутствует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Отсутствует</a:t>
                      </a: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 </a:t>
                      </a: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тех.поддержки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Отдельный чат в самом приложении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</a:t>
                      </a:r>
                      <a:r>
                        <a:rPr lang="ru-RU" sz="1200" i="0" baseline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отправки запроса в поддержку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Отсутствует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Отсутствует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Возможность задать вопрос в комментариях к мастер-классу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/>
                          <a:cs typeface="+mn-cs"/>
                        </a:rPr>
                        <a:t>Наличие</a:t>
                      </a:r>
                      <a:r>
                        <a:rPr lang="ru-RU" sz="1200" baseline="0" dirty="0">
                          <a:latin typeface="Arial"/>
                          <a:cs typeface="+mn-cs"/>
                        </a:rPr>
                        <a:t> дополнительных материалов и примеров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</a:t>
                      </a:r>
                      <a:r>
                        <a:rPr lang="ru-RU" sz="1200" i="0" baseline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вкладки с актуальными научными статьями, темами, материалами, вопросами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Отсутствует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</a:t>
                      </a:r>
                      <a:r>
                        <a:rPr lang="ru-RU" sz="1200" i="0" baseline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приобретения, но за отдельную плату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 дополнительного документа «Руководство по формулировке темы статьи»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0" y="6180379"/>
            <a:ext cx="12191998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dirty="0">
                <a:latin typeface="Arial"/>
                <a:cs typeface="Arial"/>
              </a:rPr>
              <a:t>Уникальность нашего проекта: игровой интерактивный формат обучения написанию научный статей для студентов и молодых начинающих специалистов.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2"/>
            <a:ext cx="735065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1 гипотезу о вашем проекте для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Помните, что гипотеза должна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измеряться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(содержать количественный показатель)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каким способом вы будете проверять эту гипотезу (опрос / интервью / …)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 целевое количество респондентов – сколько людей вы собираетесь опросить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Придумайте минимум 5 вопросов для опроса / интервью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31561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73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128410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865710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93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теория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38480" y="1120676"/>
            <a:ext cx="555752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потребности / проблеме: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целевой аудитории: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ценностном предложении: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предлагаемом решении: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модели монетизации: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455302" y="1178560"/>
            <a:ext cx="5049520" cy="5130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Формулируем правильные вопросы для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: Вы бы скачали это приложение? Пойдете на наше мероприятие?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: Как часто вы ходите на подобные мероприятия? 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У вас был опыт скачивания таких приложений?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Не спрашиваем напрямую отношение пользователя к продукту: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: Нравится ли вам мой продукт? Считаете ли вы, что проект актуальный?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: Какие функции вам кажутся более полезными?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Понимаете ли вы, как работает продукт?</a:t>
            </a:r>
            <a:endParaRPr>
              <a:solidFill>
                <a:srgbClr val="00B050"/>
              </a:solidFill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E63035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Задаём вопросы с открытым ответом, а не только «да / нет», они дают больше информации</a:t>
            </a:r>
            <a:endParaRPr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624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2782" y="1631238"/>
            <a:ext cx="525729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60% студентов от 18 до 23 лет интересуются музыкой (слушают музыку минимум 4 раза в неделю).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65% школьников 8-11 классов еще не выбрали будущую специальность для поступления.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+mn-cs"/>
              </a:rPr>
              <a:t>70% людей, которые готовят 2-3 раза в неделю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+mn-cs"/>
              </a:rPr>
              <a:t>не знают, что готовить на ужин или обед.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86062" y="1631238"/>
            <a:ext cx="5176018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Студенты будут рады пользоваться новым сервисом по поиску и прослушиванию музыки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Школьники испытывают сложности с выбором будущей профессии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lang="ru-RU" sz="1600" b="0" i="1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(для проверки гипотезы нужно уже разработанное приложение)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378271" y="1160420"/>
            <a:ext cx="584601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75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Гипотеза:</a:t>
            </a:r>
            <a:endParaRPr sz="1750" b="1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5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60% студентов, начинающих лаборантов не знают как правильно писать и оформлять научные статьи для публикации.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750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50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5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70% студентов и начинающих лаборантов предпочитают игровой интерактивный формат обучения.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Способ проверки:</a:t>
            </a:r>
            <a:endParaRPr b="1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Опрос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Целевое количество респондентов: </a:t>
            </a:r>
            <a:r>
              <a:rPr lang="ru-RU" sz="18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50</a:t>
            </a: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229223" y="1197403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357506" y="1402926"/>
            <a:ext cx="479295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Вопросы для опроса: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 каким причинам вы не начинаете писать научные статьи?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Что для вас является мотивацией писать научные статьи?</a:t>
            </a: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Какой(-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формат(-ы) обучения по вашему мнению самый(-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ые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удобный(-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ые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Как вы обучаетесь (обучались) писать научные статьи?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Какие трудности у вас возникли при обучении написанию статей?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Как вы считаете, существует ли на данный момент понятная, интересная и доступная программа для обучения написанию научных статей? Если да, то какая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Если обучались и что-то не устраивало, что хотелось бы исправить? Чего не хватает?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3" descr="C:\Users\Аня\Desktop\гипотез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8561" y="2031339"/>
            <a:ext cx="3219744" cy="1731464"/>
          </a:xfrm>
          <a:prstGeom prst="rect">
            <a:avLst/>
          </a:prstGeom>
          <a:noFill/>
        </p:spPr>
      </p:pic>
      <p:pic>
        <p:nvPicPr>
          <p:cNvPr id="1028" name="Picture 4" descr="C:\Users\Аня\Desktop\2 гипотез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2386" y="4355238"/>
            <a:ext cx="2705919" cy="182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длительностью не более 2-х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2401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81045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1751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Проверить гипотезу проекта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Посмотреть тренды развития рынка вашего продукта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78487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81963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3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652909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Оценка рынка. Бизнес-модель. Ресурсы. Результаты.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369736" cy="274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+mn-ea"/>
                <a:cs typeface="+mn-cs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+mn-ea"/>
                <a:cs typeface="+mn-cs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79" y="303814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6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316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466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767840"/>
            <a:ext cx="5220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 данным источников, наш рынок растет.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хотим занять 100% рынка.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767840"/>
            <a:ext cx="52205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Рынок умных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трекеров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для бега за период с 2020 по 2023 гг. показывает рост в 10% ежегодно (по данным агентства </a:t>
            </a:r>
            <a:r>
              <a:rPr lang="en-US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X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Несмотря на существующих конкурентов в лице компаний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Fitbit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Garmin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Apple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Samsung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мы стремимся занять 15% российского рынка за счет …</a:t>
            </a:r>
            <a:endParaRPr dirty="0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36731" y="1360042"/>
            <a:ext cx="1151853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рынка (с указанием источника):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defRPr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Ежегодный рост онлайн-сегмента рынка образования России составил порядка 40% в среднем за период с 2016 по 2021 год 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https://habr.com/ru/articles/678080/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). На 2023 год среднегодовая динамика роста не превысила 10-30% из-за снижения платежеспособности населения и рост останется прежним. 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https://vc.ru/education/693808-kak-razvivaetsya-rossiyskiy-edtech-v-2023-godu-vliyanie-krizisa-i-obzor-glavnyh-trendov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lvl="0" algn="just">
              <a:defRPr/>
            </a:pPr>
            <a:endParaRPr lang="ru-RU" sz="20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«игроки» на рынке: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Обучающие онлайн-платформ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ы,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Edtech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обучающие приложения.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Планируемая доля рынка:</a:t>
            </a:r>
          </a:p>
          <a:p>
            <a:pPr lvl="0" algn="just">
              <a:defRPr/>
            </a:pPr>
            <a:r>
              <a:rPr lang="ru-RU" sz="2000" dirty="0">
                <a:solidFill>
                  <a:prstClr val="black"/>
                </a:solidFill>
                <a:latin typeface="Arial"/>
              </a:rPr>
              <a:t>Несмотря на существующих конкурентов, мы стремимся занять 30% российского рынка за счет кроссплатформенного приложения с инновационным игровым подходом.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10579870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 вы будете продавать продукт (некоторые из вариантов можно найти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admitad.pro/ru/blog/monetizatsiya-startapa"/>
              </a:rPr>
              <a:t>статье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Установите стоимость продукта и регулярность платежей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Выберите каналы сбыта (на какой площадке вы будете продавать)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маркетинговую стратегию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ценностное предложение (ценность, которую вы приносите пользователю)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Перечислите ваших основных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(компании / организации / отдельные лица)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79" y="2833989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582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79" y="4170212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565880"/>
            <a:ext cx="52205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мы будем продавать продукт в магазинах города по стоимости от 20 000 до 50 000.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сбыта: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магазины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у нас нет конкурентов, поэтому это лучшее решение, которое вы найдете на рынке.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реклама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компании Тюмени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565880"/>
            <a:ext cx="522051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 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приложения по доставке еды: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сбыта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приложение, через которое оформляются заказы.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мы гарантируем, что заказ будет доставлен менее чем за 40 минут в усовершенствованном </a:t>
            </a:r>
            <a:r>
              <a:rPr lang="ru-RU" sz="14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термокоробе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ЦА: 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приложение, сайт, таргетированная реклама </a:t>
            </a:r>
            <a:r>
              <a:rPr lang="ru-RU" sz="14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Вконтакте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программы лояльности и внешняя реклама.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ресторанные сети Тюмени (</a:t>
            </a:r>
            <a:r>
              <a:rPr lang="en-US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Sobolov rest, 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Максим), курьерские и логистические компании («Сервис Экспресс»), индивидуальные курьеры.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686999" cy="2308324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Реклама, размещение программы на платформах с приложениями.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Стоимость и регулярность: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Стоимость будет составлять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749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рублей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, ~ 500 пользователей в месяц.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сбыта:</a:t>
            </a:r>
            <a:endParaRPr dirty="0"/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О</a:t>
            </a:r>
            <a:r>
              <a:rPr lang="ru-RU" dirty="0">
                <a:solidFill>
                  <a:prstClr val="black"/>
                </a:solidFill>
                <a:latin typeface="Arial"/>
              </a:rPr>
              <a:t>фиц. сайт (для ПК-версий), с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ервисы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AppStore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, Play Market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. 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25120" y="3861120"/>
            <a:ext cx="6678719" cy="258532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Маркетинг и продвижение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предложение:</a:t>
            </a:r>
            <a:endParaRPr dirty="0"/>
          </a:p>
          <a:p>
            <a:pPr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Возможность обучиться писать научные статьи </a:t>
            </a:r>
            <a:r>
              <a:rPr lang="ru-RU" dirty="0">
                <a:solidFill>
                  <a:prstClr val="black"/>
                </a:solidFill>
                <a:latin typeface="Arial"/>
              </a:rPr>
              <a:t>в игровом формате за сравнительно быстрый период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 получать актуальную информаци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ю.</a:t>
            </a:r>
          </a:p>
          <a:p>
            <a:pPr>
              <a:defRPr/>
            </a:pPr>
            <a:r>
              <a:rPr lang="ru-RU" sz="18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ЦА: тех. поддержка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приложен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ия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сайт, сообщества в социальных сетях (ВК, телеграмм) и внешняя реклама, рекомендации преподавателей и научных руководителей.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9" y="2992367"/>
            <a:ext cx="4268639" cy="11890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Партнёры: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Университеты, НИИ, </a:t>
            </a:r>
            <a:r>
              <a:rPr lang="ru-RU" dirty="0" err="1">
                <a:solidFill>
                  <a:prstClr val="black"/>
                </a:solidFill>
                <a:latin typeface="Arial"/>
                <a:cs typeface="Arial"/>
              </a:rPr>
              <a:t>НИЦы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24233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42584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9997541" y="5908381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612221" y="6001381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40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75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841194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202208" y="1229359"/>
            <a:ext cx="9507510" cy="478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«точку завершение проекта»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(как вы поймете, что проект реализован).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Оформите план реализации проекта в виде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Диаграммы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Ганта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расходы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финансовый план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проекта и посчитайте, через сколько месяцев ваши доходы превысят расходы.</a:t>
            </a:r>
            <a:endParaRPr/>
          </a:p>
        </p:txBody>
      </p:sp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5395487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6259" y="1626191"/>
          <a:ext cx="10819482" cy="4548021"/>
        </p:xfrm>
        <a:graphic>
          <a:graphicData uri="http://schemas.openxmlformats.org/drawingml/2006/table">
            <a:tbl>
              <a:tblPr/>
              <a:tblGrid>
                <a:gridCol w="3043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2389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 команды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2023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23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сентябрь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6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перечня спикеров подкаста (не менее 6)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К./</a:t>
                      </a:r>
                      <a:b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Константин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(1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Артур А.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(2,3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(4,5,6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Алёна Г.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08.09.2023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28318" y="1631238"/>
          <a:ext cx="10820399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Выручка от продажи продукции (цена продукта: 2500 руб)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Команда проекта (3 человека)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200 000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 dirty="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 dirty="0">
                          <a:latin typeface="Arial"/>
                          <a:cs typeface="Arial"/>
                        </a:rPr>
                        <a:t>менеджера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 dirty="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- 280 000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- 95 000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155 000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2" y="6110426"/>
            <a:ext cx="5323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Запрашиваемая сумма инвестиций: 1 080 000 рублей</a:t>
            </a:r>
            <a:endParaRPr/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 panose="020B0604020202020204" pitchFamily="34" charset="0"/>
                </a:rPr>
                <a:t>РЕСУРСЫ: ДИАГРАММА ГАНТА</a:t>
              </a:r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4453850" cy="575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Общий срок реализации проекта - 7 месяцев</a:t>
            </a:r>
            <a:endParaRPr dirty="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19314" y="1127760"/>
          <a:ext cx="11404881" cy="4504231"/>
        </p:xfrm>
        <a:graphic>
          <a:graphicData uri="http://schemas.openxmlformats.org/drawingml/2006/table">
            <a:tbl>
              <a:tblPr/>
              <a:tblGrid>
                <a:gridCol w="2692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96282"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октябрь</a:t>
                      </a:r>
                      <a:endParaRPr sz="12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ноябрь</a:t>
                      </a:r>
                      <a:endParaRPr sz="12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декабрь</a:t>
                      </a:r>
                      <a:endParaRPr sz="12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январь</a:t>
                      </a:r>
                      <a:endParaRPr sz="12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февраль</a:t>
                      </a:r>
                      <a:endParaRPr sz="12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март</a:t>
                      </a:r>
                      <a:endParaRPr sz="12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апрель</a:t>
                      </a:r>
                      <a:endParaRPr sz="12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май</a:t>
                      </a:r>
                      <a:endParaRPr sz="12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Arial" panose="020B0604020202020204" pitchFamily="34" charset="0"/>
                          <a:cs typeface="+mn-cs"/>
                        </a:rPr>
                        <a:t>Создание идеи проекта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5.10.2023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.10.2023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Ч. Светлана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+mn-cs"/>
                        </a:rPr>
                        <a:t>/Т. Илья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highlight>
                          <a:srgbClr val="00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Опрос студентов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.10.2023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.1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Т. Илья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Arial" panose="020B0604020202020204" pitchFamily="34" charset="0"/>
                          <a:cs typeface="+mn-cs"/>
                        </a:rPr>
                        <a:t>Разработка концепции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29.10.2023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04.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Б. Влада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Сбор материалов и необходимой информации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С. Анна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Подбор специалистов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Ч. Светлана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Поиск спикеров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Ч. Светлана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и разработка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</a:t>
                      </a:r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Т. Илья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Дизайн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</a:t>
                      </a:r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Б. Влада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949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Поиск актуальной информации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</a:t>
                      </a:r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С. Анна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9986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Поиск рекламных площадок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</a:t>
                      </a:r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</a:t>
                      </a:r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А.Айнур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Съемка и монтаж видеоматериалов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</a:t>
                      </a:r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</a:t>
                      </a:r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Б. Влада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Окончательная доработка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</a:t>
                      </a:r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</a:t>
                      </a:r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Т.Илья\В.Виталий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Выпуск приложения на платформы</a:t>
                      </a:r>
                    </a:p>
                    <a:p>
                      <a:endParaRPr lang="ru-RU" sz="1200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</a:t>
                      </a:r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</a:t>
                      </a:r>
                      <a:r>
                        <a:rPr lang="en-US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Т.Илья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 bwMode="auto">
          <a:xfrm>
            <a:off x="7924176" y="721247"/>
            <a:ext cx="3540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-74592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278328" y="6088732"/>
            <a:ext cx="8351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Общая стоимость реализации проекта:___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4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000__ рублей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(не более 1 млн рублей)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Период окупаемости: ___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____ месяцев</a:t>
            </a:r>
            <a:endParaRPr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01500"/>
              </p:ext>
            </p:extLst>
          </p:nvPr>
        </p:nvGraphicFramePr>
        <p:xfrm>
          <a:off x="2" y="769268"/>
          <a:ext cx="12191998" cy="502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1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74">
                  <a:extLst>
                    <a:ext uri="{9D8B030D-6E8A-4147-A177-3AD203B41FA5}">
                      <a16:colId xmlns:a16="http://schemas.microsoft.com/office/drawing/2014/main" val="3603392451"/>
                    </a:ext>
                  </a:extLst>
                </a:gridCol>
                <a:gridCol w="988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8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81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81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81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81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8818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881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1675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август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сентябрь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841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0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262150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337050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449400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224700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299600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374500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0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15000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841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660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Заработная плата специалистам (разработчики приложения, учёный, модераторы комментариев, специалист техподдержки)</a:t>
                      </a:r>
                      <a:endParaRPr sz="16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350000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350000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200000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80000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80000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80000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80000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80000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80000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Аренда оборудования для видеосъёмки рекламы</a:t>
                      </a:r>
                      <a:endParaRPr sz="16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10000</a:t>
                      </a:r>
                      <a:endParaRPr lang="ru-RU"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802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Материалы необходимые для разработки (подписки конструкторов, пособия и </a:t>
                      </a:r>
                      <a:r>
                        <a:rPr lang="ru-RU" sz="1200" dirty="0" err="1">
                          <a:latin typeface="Arial"/>
                          <a:cs typeface="Arial"/>
                        </a:rPr>
                        <a:t>тд</a:t>
                      </a:r>
                      <a:r>
                        <a:rPr lang="ru-RU" sz="1200" dirty="0">
                          <a:latin typeface="Arial"/>
                          <a:cs typeface="Arial"/>
                        </a:rPr>
                        <a:t>)</a:t>
                      </a:r>
                      <a:endParaRPr sz="16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10000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5000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5000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5000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5000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5000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5000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802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Реклама и продвижение</a:t>
                      </a:r>
                      <a:r>
                        <a:rPr lang="ru-RU" sz="1200" dirty="0">
                          <a:latin typeface="Arial"/>
                          <a:cs typeface="+mn-cs"/>
                        </a:rPr>
                        <a:t> (Оплата услуг </a:t>
                      </a:r>
                      <a:r>
                        <a:rPr lang="en-US" sz="1200" dirty="0">
                          <a:latin typeface="Arial"/>
                          <a:cs typeface="+mn-cs"/>
                        </a:rPr>
                        <a:t>SMM-</a:t>
                      </a:r>
                      <a:r>
                        <a:rPr lang="ru-RU" sz="1200" dirty="0">
                          <a:latin typeface="Arial"/>
                          <a:cs typeface="+mn-cs"/>
                        </a:rPr>
                        <a:t>менеджера, рекламный бюджет)</a:t>
                      </a:r>
                      <a:endParaRPr sz="16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125000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75000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40000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25000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25000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25000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452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Комиссия за выход в магазины приложений (Play Market,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Store)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84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-360000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-365000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-215000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51150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187050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344400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129700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209600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284500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115636" cy="24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не менее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 показателей результативности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 которым вы будете оценивать степень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Показатели бывают:</a:t>
            </a:r>
            <a:endParaRPr i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количественные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682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96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5" y="1767839"/>
            <a:ext cx="5220873" cy="228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Увеличение доли довольных клиентов.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Hauora"/>
                <a:ea typeface="+mn-ea"/>
                <a:cs typeface="+mn-cs"/>
              </a:rPr>
              <a:t>Будет меньше бездомных животных, так как мы уменьшим нагрузку приютов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Проведение серии мероприятий по профориентации.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64298" y="1767839"/>
            <a:ext cx="5220873" cy="44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PlayMarket</a:t>
            </a:r>
            <a:r>
              <a:rPr lang="en-US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–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не ниже 4,6 за первые 3 месяца с даты публикации</a:t>
            </a:r>
            <a:endParaRPr dirty="0"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65% клиентов оценивают сервис нашего заведение на оценку выше 7 из 10.</a:t>
            </a:r>
            <a:endParaRPr dirty="0"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Более 200 человек прошли обучение в нашем центре.</a:t>
            </a:r>
            <a:endParaRPr dirty="0"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провели не менее 15 образовательных мероприятий.</a:t>
            </a:r>
            <a:endParaRPr dirty="0"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 dirty="0"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19315" y="1590480"/>
            <a:ext cx="117269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Количественные результаты: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1. Ежемесячно количество новых пользователей нашего приложения будет варьироваться от 300 до 600.</a:t>
            </a: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Средняя оценка приложения на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PlayMarket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AppStore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– не ниже 4,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за первые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месяца с даты публикации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. </a:t>
            </a:r>
            <a:r>
              <a:rPr lang="ru-RU" dirty="0">
                <a:solidFill>
                  <a:prstClr val="black"/>
                </a:solidFill>
                <a:latin typeface="Arial"/>
              </a:rPr>
              <a:t>Уже более 2500 пользователей обучаются по нашему приложению.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Качественные результаты:</a:t>
            </a: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1. У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спех обучения наших пользователей выражается в публикациях научных статей, получении академических степеней и достижениях в их области исследования.</a:t>
            </a: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Начинающие специалисты и студенты чувствуют себя более уверенно в своих способностях по написанию научных статей, так как они видят прогресс в своих работах и получают положительные отзывы и оценки от других пользователей приложения.</a:t>
            </a: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</a:t>
            </a:r>
            <a:r>
              <a:rPr lang="ru-RU" dirty="0">
                <a:solidFill>
                  <a:prstClr val="black"/>
                </a:solidFill>
                <a:latin typeface="Arial"/>
              </a:rPr>
              <a:t>Приложение расширяет знания пользователя в разных областях и позволяет им развиваться как специалистам, так как они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изучают и пишут научные статьи по различным темам.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936322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Подведите итоги о целесообразности и необходимости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Подумайте о перспективах развития проекта в ближайшие 3-5 лет.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40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ВЫВОДЫ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987352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40"/>
            <a:ext cx="545489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Проект  целесообразен для реализации по следующим причинам: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Осуществимость (наличие условий и ресурсов для реализации)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Оптимальность (выбор функций и платформы наиболее подходящих/выгодных для реализации)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Актуальность (регулярность потребителей и спроса)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среднесрочной перспективе (3-5 лет) мы планируем поддержание устойчивого развития проекта, адаптация к изменениям внешней среды и реагирование на новые вызовы и возможности. </a:t>
            </a:r>
            <a:endParaRPr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2111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Продолжительность выступления не более 4-х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96579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51581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9504455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Завершить заполнение всех блоков презентации.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Projects (без него команда не допускается к защите)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для защиты проекта (тайминг: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Оформить презентацию проекта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b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фотосток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Прямоугольник 2047277000"/>
          <p:cNvSpPr/>
          <p:nvPr/>
        </p:nvSpPr>
        <p:spPr bwMode="auto">
          <a:xfrm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и max 10 за занятие</a:t>
            </a:r>
          </a:p>
        </p:txBody>
      </p:sp>
      <p:sp>
        <p:nvSpPr>
          <p:cNvPr id="966763284" name="Прямоугольник 966763283"/>
          <p:cNvSpPr/>
          <p:nvPr/>
        </p:nvSpPr>
        <p:spPr bwMode="auto">
          <a:xfrm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TextBox 1612089119"/>
          <p:cNvSpPr txBox="1"/>
          <p:nvPr/>
        </p:nvSpPr>
        <p:spPr bwMode="auto">
          <a:xfrm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Проблема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TextBox 1107278740"/>
          <p:cNvSpPr txBox="1"/>
          <p:nvPr/>
        </p:nvSpPr>
        <p:spPr bwMode="auto">
          <a:xfrm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Продукт проекта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TextBox 1883980411"/>
          <p:cNvSpPr txBox="1"/>
          <p:nvPr/>
        </p:nvSpPr>
        <p:spPr bwMode="auto">
          <a:xfrm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Бизнес-модель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TextBox 1743588286"/>
          <p:cNvSpPr txBox="1"/>
          <p:nvPr/>
        </p:nvSpPr>
        <p:spPr bwMode="auto">
          <a:xfrm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Ресурсы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TextBox 1848878305"/>
          <p:cNvSpPr txBox="1"/>
          <p:nvPr/>
        </p:nvSpPr>
        <p:spPr bwMode="auto">
          <a:xfrm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Выводы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5156</TotalTime>
  <Words>5683</Words>
  <Application>Microsoft Office PowerPoint</Application>
  <DocSecurity>0</DocSecurity>
  <PresentationFormat>Широкоэкранный</PresentationFormat>
  <Paragraphs>933</Paragraphs>
  <Slides>55</Slides>
  <Notes>1</Notes>
  <HiddenSlides>40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7" baseType="lpstr">
      <vt:lpstr>Arial</vt:lpstr>
      <vt:lpstr>Arial Black</vt:lpstr>
      <vt:lpstr>Arial Rounded MT Bold</vt:lpstr>
      <vt:lpstr>Calibri</vt:lpstr>
      <vt:lpstr>Calibri Light</vt:lpstr>
      <vt:lpstr>Hauora</vt:lpstr>
      <vt:lpstr>Liberation Sans</vt:lpstr>
      <vt:lpstr>Montserrat</vt:lpstr>
      <vt:lpstr>Roboto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Светлана Чупахина</dc:creator>
  <cp:keywords/>
  <dc:description/>
  <cp:lastModifiedBy>Светлана Чупахина</cp:lastModifiedBy>
  <cp:revision>77</cp:revision>
  <dcterms:created xsi:type="dcterms:W3CDTF">2023-09-23T09:41:00Z</dcterms:created>
  <dcterms:modified xsi:type="dcterms:W3CDTF">2023-10-24T13:44:54Z</dcterms:modified>
  <cp:category/>
  <dc:identifier/>
  <cp:contentStatus/>
  <dc:language/>
  <cp:version/>
</cp:coreProperties>
</file>