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7"/>
  </p:notesMasterIdLst>
  <p:sldIdLst>
    <p:sldId id="322" r:id="rId2"/>
    <p:sldId id="334" r:id="rId3"/>
    <p:sldId id="325" r:id="rId4"/>
    <p:sldId id="333" r:id="rId5"/>
    <p:sldId id="324" r:id="rId6"/>
    <p:sldId id="326" r:id="rId7"/>
    <p:sldId id="337" r:id="rId8"/>
    <p:sldId id="327" r:id="rId9"/>
    <p:sldId id="328" r:id="rId10"/>
    <p:sldId id="336" r:id="rId11"/>
    <p:sldId id="335" r:id="rId12"/>
    <p:sldId id="330" r:id="rId13"/>
    <p:sldId id="338" r:id="rId14"/>
    <p:sldId id="331" r:id="rId15"/>
    <p:sldId id="332" r:id="rId16"/>
  </p:sldIdLst>
  <p:sldSz cx="12192000" cy="6858000"/>
  <p:notesSz cx="6858000" cy="9144000"/>
  <p:embeddedFontLst>
    <p:embeddedFont>
      <p:font typeface="Abadi" panose="020B0604020104020204" pitchFamily="34" charset="0"/>
      <p:regular r:id="rId18"/>
    </p:embeddedFont>
    <p:embeddedFont>
      <p:font typeface="Gilroy-ExtraBold" panose="020B0604020202020204" charset="0"/>
      <p:regular r:id="rId19"/>
    </p:embeddedFont>
    <p:embeddedFont>
      <p:font typeface="Microsoft Sans Serif" panose="020B0604020202020204" pitchFamily="34" charset="0"/>
      <p:regular r:id="rId20"/>
    </p:embeddedFont>
    <p:embeddedFont>
      <p:font typeface="Raleway" pitchFamily="2" charset="0"/>
      <p:regular r:id="rId21"/>
      <p:bold r:id="rId22"/>
      <p:italic r:id="rId23"/>
      <p:boldItalic r:id="rId24"/>
    </p:embeddedFont>
    <p:embeddedFont>
      <p:font typeface="Trebuchet MS" panose="020B0603020202020204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015084D-1AD4-4D18-9564-DD43779D8854}">
          <p14:sldIdLst>
            <p14:sldId id="322"/>
            <p14:sldId id="334"/>
            <p14:sldId id="325"/>
            <p14:sldId id="333"/>
            <p14:sldId id="324"/>
            <p14:sldId id="326"/>
            <p14:sldId id="337"/>
            <p14:sldId id="327"/>
            <p14:sldId id="328"/>
            <p14:sldId id="336"/>
            <p14:sldId id="335"/>
            <p14:sldId id="330"/>
            <p14:sldId id="338"/>
            <p14:sldId id="331"/>
            <p14:sldId id="3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7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133" userDrawn="1">
          <p15:clr>
            <a:srgbClr val="A4A3A4"/>
          </p15:clr>
        </p15:guide>
        <p15:guide id="4" orient="horz" pos="2024" userDrawn="1">
          <p15:clr>
            <a:srgbClr val="A4A3A4"/>
          </p15:clr>
        </p15:guide>
        <p15:guide id="5" orient="horz" pos="2523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pos="4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00FF"/>
    <a:srgbClr val="FCC574"/>
    <a:srgbClr val="FCAF17"/>
    <a:srgbClr val="FBB3C1"/>
    <a:srgbClr val="FDD7DE"/>
    <a:srgbClr val="AAD7E0"/>
    <a:srgbClr val="FD493C"/>
    <a:srgbClr val="3159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8"/>
    <p:restoredTop sz="96327"/>
  </p:normalViewPr>
  <p:slideViewPr>
    <p:cSldViewPr snapToGrid="0">
      <p:cViewPr varScale="1">
        <p:scale>
          <a:sx n="67" d="100"/>
          <a:sy n="67" d="100"/>
        </p:scale>
        <p:origin x="480" y="44"/>
      </p:cViewPr>
      <p:guideLst>
        <p:guide orient="horz" pos="2273"/>
        <p:guide pos="3840"/>
        <p:guide orient="horz" pos="4133"/>
        <p:guide orient="horz" pos="2024"/>
        <p:guide orient="horz" pos="2523"/>
        <p:guide pos="211"/>
        <p:guide pos="4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37F66-F550-9E4D-959E-622383CC06B2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41A1B-5A6C-5A44-904A-F58995260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191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EDE7F-4E4E-4D89-D9D3-39915FDDA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84DBA7-B910-CCDB-5F26-E321A422D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91CB80-1CA9-FC4C-54A0-474470EF8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FEA583-BC48-8E83-243C-CC5E82CB1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B4C80C-E3E3-41BC-B4C6-40D2ECA01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273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33EA2-0E74-FC08-BF56-7791B7B6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45B48D-DF13-C7A5-2C06-596C54053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ECCF9B-5B1C-1CFC-A3AC-3649C5F11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F8B06B-8BB2-6674-D1EB-917A77188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BECC0E-F2F9-585E-8801-06A1186DB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619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BC1B39A-8036-58B8-D4CD-1405D2B07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201DD87-C9DC-2569-C8BE-A073C3926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F4053-9B8F-AFF2-D50F-C7F2D7B6E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F42F47-F70B-53B1-077F-5ED77DDC3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48B3FC-8C5C-A401-592B-F951ABEEA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590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637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589905"/>
            <a:ext cx="350818" cy="103197"/>
          </a:xfrm>
          <a:custGeom>
            <a:avLst/>
            <a:gdLst/>
            <a:ahLst/>
            <a:cxnLst/>
            <a:rect l="l" t="t" r="r" b="b"/>
            <a:pathLst>
              <a:path w="578485" h="170180">
                <a:moveTo>
                  <a:pt x="578128" y="0"/>
                </a:moveTo>
                <a:lnTo>
                  <a:pt x="0" y="0"/>
                </a:lnTo>
                <a:lnTo>
                  <a:pt x="0" y="170120"/>
                </a:lnTo>
                <a:lnTo>
                  <a:pt x="578128" y="170120"/>
                </a:lnTo>
                <a:lnTo>
                  <a:pt x="578128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7" name="bg object 17"/>
          <p:cNvSpPr/>
          <p:nvPr/>
        </p:nvSpPr>
        <p:spPr>
          <a:xfrm>
            <a:off x="350602" y="589905"/>
            <a:ext cx="356595" cy="103197"/>
          </a:xfrm>
          <a:custGeom>
            <a:avLst/>
            <a:gdLst/>
            <a:ahLst/>
            <a:cxnLst/>
            <a:rect l="l" t="t" r="r" b="b"/>
            <a:pathLst>
              <a:path w="588010" h="170180">
                <a:moveTo>
                  <a:pt x="587448" y="0"/>
                </a:moveTo>
                <a:lnTo>
                  <a:pt x="0" y="0"/>
                </a:lnTo>
                <a:lnTo>
                  <a:pt x="0" y="170120"/>
                </a:lnTo>
                <a:lnTo>
                  <a:pt x="587448" y="170120"/>
                </a:lnTo>
                <a:lnTo>
                  <a:pt x="587448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8" name="bg object 18"/>
          <p:cNvSpPr/>
          <p:nvPr/>
        </p:nvSpPr>
        <p:spPr>
          <a:xfrm>
            <a:off x="706856" y="589905"/>
            <a:ext cx="338881" cy="103197"/>
          </a:xfrm>
          <a:custGeom>
            <a:avLst/>
            <a:gdLst/>
            <a:ahLst/>
            <a:cxnLst/>
            <a:rect l="l" t="t" r="r" b="b"/>
            <a:pathLst>
              <a:path w="558800" h="170180">
                <a:moveTo>
                  <a:pt x="558202" y="0"/>
                </a:moveTo>
                <a:lnTo>
                  <a:pt x="0" y="0"/>
                </a:lnTo>
                <a:lnTo>
                  <a:pt x="0" y="170120"/>
                </a:lnTo>
                <a:lnTo>
                  <a:pt x="558202" y="170120"/>
                </a:lnTo>
                <a:lnTo>
                  <a:pt x="558202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9" name="bg object 19"/>
          <p:cNvSpPr/>
          <p:nvPr/>
        </p:nvSpPr>
        <p:spPr>
          <a:xfrm>
            <a:off x="1045376" y="589905"/>
            <a:ext cx="353899" cy="103197"/>
          </a:xfrm>
          <a:custGeom>
            <a:avLst/>
            <a:gdLst/>
            <a:ahLst/>
            <a:cxnLst/>
            <a:rect l="l" t="t" r="r" b="b"/>
            <a:pathLst>
              <a:path w="583564" h="17018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78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3781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11402-59ED-3036-13D8-3E0398277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21DED0-C9C2-A072-7649-329E4C293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391081-466B-4F8F-2233-6B7708E7F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CDED61-299D-6166-93BF-9EC6C8E44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EA53FC-2F12-D82F-5D6C-46424ABA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33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29CBE4-57E2-E489-65DE-4880104C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7B9CA3-2435-434D-AD03-0F873E760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23FE69-60C8-1868-1AC9-6E9C8CCAD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E38EF2-AF11-1730-7E90-EDF95DE59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AB3DB0-B30E-3885-E12A-9F9F42692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216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D706BC-2E8D-3C93-736E-00F724CE1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139E13-02D1-FB0E-23B0-8683625584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926C43-DF4D-C598-B31B-FD9F49FB0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45339F-ED26-12D6-ECD1-3B48FB715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027D27-1866-FE9E-740B-1EB7FF326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F3922-C229-0E81-2D54-DD12F4CA5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461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E75A7-527F-D6BC-9AA9-02BA451F9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0F9786-6764-0C16-A45D-055706022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AF265D-6D5C-0118-F4A3-B3E5CE92E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B6A304D-579E-D0DE-7304-E54B968A49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6088A95-5C95-52F4-B13D-6AF68D1FC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EBF002-B3E6-AF91-0AE2-2A41FE4D7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971B12A-946B-870B-F07A-2FEA6037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5EFF2FB-3DE4-75B6-9235-3A831D4C4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870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4F037-0B5E-F04F-4F66-CB0ADBAF9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3CE45E-4184-4EB0-CDF2-3EADC033B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B7885F-1FC2-16B0-01CA-0630AD4AE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8E9FDE0-0633-1B48-3700-69D7A0166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135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C21DAE4-1AA0-EB25-7AEB-C92BA76DE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3D58342-182D-A232-D569-CA28248FE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4D9C0B-F653-BA3A-D8BA-C1EABAA60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85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94F5DB-C899-8EA4-FB93-74FE8DA20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EFE81B-7231-C4FE-1F94-4CDE9ADA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FFEFC4-67AD-9BA8-7D2E-C3B4F90EE8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628867-01B7-AB95-840B-CEE8C4B71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B9C9CA-05E5-7FC2-15B2-3924FD341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09EBE8-0CA7-281A-C7D9-7E3155B50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337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4B009-4B35-79F1-55A3-5E086DB9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C40843B-7837-67D7-8B51-C9F0B72E6B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AB2E5A-02A0-8EBD-BDE6-85F023CEE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8C6081-93DD-6F80-DC72-E4666A41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3EB520-0CF0-3AD5-D799-51FA38BAD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343B63-AB78-0E36-F385-82662F2F8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00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61D6CE-65B5-DCA8-09D1-611C4422D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E62E62-B17B-4AE2-6BF9-B14C56851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431ADC-EE73-F07D-EBAA-5A3DC5D762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BDBBD-0055-1849-BEC6-FBAEC0385321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3CEDBD-A3EC-0AD7-49AB-EE2E1E3EC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48A182-DC2B-62F4-3817-8FBC240DD4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341DF-C770-D94F-8FD3-F4152E9E9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5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18" Type="http://schemas.microsoft.com/office/2007/relationships/hdphoto" Target="../media/hdphoto7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17" Type="http://schemas.openxmlformats.org/officeDocument/2006/relationships/image" Target="../media/image10.png"/><Relationship Id="rId2" Type="http://schemas.openxmlformats.org/officeDocument/2006/relationships/image" Target="../media/image1.png"/><Relationship Id="rId16" Type="http://schemas.microsoft.com/office/2007/relationships/hdphoto" Target="../media/hdphoto6.wdp"/><Relationship Id="rId20" Type="http://schemas.microsoft.com/office/2007/relationships/hdphoto" Target="../media/hdphoto8.wdp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microsoft.com/office/2007/relationships/hdphoto" Target="../media/hdphoto3.wdp"/><Relationship Id="rId19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microsoft.com/office/2007/relationships/hdphoto" Target="../media/hdphoto5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2" Type="http://schemas.openxmlformats.org/officeDocument/2006/relationships/image" Target="../media/image2.png"/><Relationship Id="rId16" Type="http://schemas.microsoft.com/office/2007/relationships/hdphoto" Target="../media/hdphoto8.wdp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4.wdp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microsoft.com/office/2007/relationships/hdphoto" Target="../media/hdphoto7.wdp"/><Relationship Id="rId4" Type="http://schemas.microsoft.com/office/2007/relationships/hdphoto" Target="../media/hdphoto3.wdp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1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17" Type="http://schemas.openxmlformats.org/officeDocument/2006/relationships/image" Target="../media/image10.png"/><Relationship Id="rId2" Type="http://schemas.openxmlformats.org/officeDocument/2006/relationships/image" Target="../media/image2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13.xml"/><Relationship Id="rId6" Type="http://schemas.microsoft.com/office/2007/relationships/hdphoto" Target="../media/hdphoto8.wdp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5" Type="http://schemas.openxmlformats.org/officeDocument/2006/relationships/image" Target="../media/image9.png"/><Relationship Id="rId10" Type="http://schemas.microsoft.com/office/2007/relationships/hdphoto" Target="../media/hdphoto3.wdp"/><Relationship Id="rId19" Type="http://schemas.openxmlformats.org/officeDocument/2006/relationships/image" Target="../media/image20.emf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4.wdp"/><Relationship Id="rId11" Type="http://schemas.openxmlformats.org/officeDocument/2006/relationships/image" Target="../media/image21.png"/><Relationship Id="rId5" Type="http://schemas.openxmlformats.org/officeDocument/2006/relationships/image" Target="../media/image7.png"/><Relationship Id="rId10" Type="http://schemas.microsoft.com/office/2007/relationships/hdphoto" Target="../media/hdphoto7.wdp"/><Relationship Id="rId4" Type="http://schemas.microsoft.com/office/2007/relationships/hdphoto" Target="../media/hdphoto3.wdp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0.png"/><Relationship Id="rId1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microsoft.com/office/2007/relationships/hdphoto" Target="../media/hdphoto6.wdp"/><Relationship Id="rId17" Type="http://schemas.openxmlformats.org/officeDocument/2006/relationships/image" Target="../media/image5.png"/><Relationship Id="rId2" Type="http://schemas.openxmlformats.org/officeDocument/2006/relationships/image" Target="../media/image2.png"/><Relationship Id="rId16" Type="http://schemas.microsoft.com/office/2007/relationships/hdphoto" Target="../media/hdphoto8.wdp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image" Target="../media/image11.png"/><Relationship Id="rId10" Type="http://schemas.microsoft.com/office/2007/relationships/hdphoto" Target="../media/hdphoto5.wdp"/><Relationship Id="rId19" Type="http://schemas.openxmlformats.org/officeDocument/2006/relationships/image" Target="../media/image22.png"/><Relationship Id="rId4" Type="http://schemas.microsoft.com/office/2007/relationships/hdphoto" Target="../media/hdphoto1.wdp"/><Relationship Id="rId9" Type="http://schemas.openxmlformats.org/officeDocument/2006/relationships/image" Target="../media/image8.png"/><Relationship Id="rId1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image" Target="../media/image12.png"/><Relationship Id="rId5" Type="http://schemas.openxmlformats.org/officeDocument/2006/relationships/image" Target="../media/image24.png"/><Relationship Id="rId15" Type="http://schemas.openxmlformats.org/officeDocument/2006/relationships/image" Target="../media/image32.png"/><Relationship Id="rId10" Type="http://schemas.openxmlformats.org/officeDocument/2006/relationships/image" Target="../media/image13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1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microsoft.com/office/2007/relationships/hdphoto" Target="../media/hdphoto7.wdp"/><Relationship Id="rId2" Type="http://schemas.openxmlformats.org/officeDocument/2006/relationships/image" Target="../media/image12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7.png"/><Relationship Id="rId19" Type="http://schemas.microsoft.com/office/2007/relationships/hdphoto" Target="../media/hdphoto8.wdp"/><Relationship Id="rId4" Type="http://schemas.openxmlformats.org/officeDocument/2006/relationships/image" Target="../media/image4.png"/><Relationship Id="rId9" Type="http://schemas.microsoft.com/office/2007/relationships/hdphoto" Target="../media/hdphoto3.wdp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18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microsoft.com/office/2007/relationships/hdphoto" Target="../media/hdphoto7.wdp"/><Relationship Id="rId2" Type="http://schemas.openxmlformats.org/officeDocument/2006/relationships/image" Target="../media/image2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7.png"/><Relationship Id="rId19" Type="http://schemas.microsoft.com/office/2007/relationships/hdphoto" Target="../media/hdphoto8.wdp"/><Relationship Id="rId4" Type="http://schemas.openxmlformats.org/officeDocument/2006/relationships/image" Target="../media/image4.png"/><Relationship Id="rId9" Type="http://schemas.microsoft.com/office/2007/relationships/hdphoto" Target="../media/hdphoto3.wdp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1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0.png"/><Relationship Id="rId2" Type="http://schemas.openxmlformats.org/officeDocument/2006/relationships/image" Target="../media/image2.png"/><Relationship Id="rId16" Type="http://schemas.microsoft.com/office/2007/relationships/hdphoto" Target="../media/hdphoto8.wdp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4.wdp"/><Relationship Id="rId19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18" Type="http://schemas.microsoft.com/office/2007/relationships/hdphoto" Target="../media/hdphoto8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1.png"/><Relationship Id="rId2" Type="http://schemas.openxmlformats.org/officeDocument/2006/relationships/image" Target="../media/image2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18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microsoft.com/office/2007/relationships/hdphoto" Target="../media/hdphoto7.wdp"/><Relationship Id="rId2" Type="http://schemas.openxmlformats.org/officeDocument/2006/relationships/image" Target="../media/image2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7.png"/><Relationship Id="rId19" Type="http://schemas.microsoft.com/office/2007/relationships/hdphoto" Target="../media/hdphoto8.wdp"/><Relationship Id="rId4" Type="http://schemas.openxmlformats.org/officeDocument/2006/relationships/image" Target="../media/image4.png"/><Relationship Id="rId9" Type="http://schemas.microsoft.com/office/2007/relationships/hdphoto" Target="../media/hdphoto3.wdp"/><Relationship Id="rId1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18" Type="http://schemas.microsoft.com/office/2007/relationships/hdphoto" Target="../media/hdphoto8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1.png"/><Relationship Id="rId2" Type="http://schemas.openxmlformats.org/officeDocument/2006/relationships/image" Target="../media/image2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microsoft.com/office/2007/relationships/hdphoto" Target="../media/hdphoto4.wdp"/><Relationship Id="rId19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8.png"/><Relationship Id="rId2" Type="http://schemas.openxmlformats.org/officeDocument/2006/relationships/image" Target="../media/image2.png"/><Relationship Id="rId16" Type="http://schemas.microsoft.com/office/2007/relationships/hdphoto" Target="../media/hdphoto8.wdp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10" Type="http://schemas.microsoft.com/office/2007/relationships/hdphoto" Target="../media/hdphoto7.wdp"/><Relationship Id="rId4" Type="http://schemas.microsoft.com/office/2007/relationships/hdphoto" Target="../media/hdphoto3.wdp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A15A7C4D-68D2-4CE0-82E5-6CB571693FFB}"/>
              </a:ext>
            </a:extLst>
          </p:cNvPr>
          <p:cNvGrpSpPr/>
          <p:nvPr/>
        </p:nvGrpSpPr>
        <p:grpSpPr>
          <a:xfrm>
            <a:off x="1" y="-1859"/>
            <a:ext cx="12191830" cy="6859858"/>
            <a:chOff x="81011" y="-1859"/>
            <a:chExt cx="12110819" cy="6854148"/>
          </a:xfrm>
        </p:grpSpPr>
        <p:grpSp>
          <p:nvGrpSpPr>
            <p:cNvPr id="2" name="object 2"/>
            <p:cNvGrpSpPr/>
            <p:nvPr/>
          </p:nvGrpSpPr>
          <p:grpSpPr>
            <a:xfrm>
              <a:off x="4911624" y="-1859"/>
              <a:ext cx="7280206" cy="6854148"/>
              <a:chOff x="8098926" y="0"/>
              <a:chExt cx="12005600" cy="11302998"/>
            </a:xfrm>
          </p:grpSpPr>
          <p:sp>
            <p:nvSpPr>
              <p:cNvPr id="6" name="object 6"/>
              <p:cNvSpPr/>
              <p:nvPr/>
            </p:nvSpPr>
            <p:spPr>
              <a:xfrm>
                <a:off x="12116123" y="8474600"/>
                <a:ext cx="1997710" cy="2828290"/>
              </a:xfrm>
              <a:custGeom>
                <a:avLst/>
                <a:gdLst/>
                <a:ahLst/>
                <a:cxnLst/>
                <a:rect l="l" t="t" r="r" b="b"/>
                <a:pathLst>
                  <a:path w="1997709" h="2828290">
                    <a:moveTo>
                      <a:pt x="1997321" y="0"/>
                    </a:moveTo>
                    <a:lnTo>
                      <a:pt x="0" y="0"/>
                    </a:lnTo>
                    <a:lnTo>
                      <a:pt x="0" y="2828102"/>
                    </a:lnTo>
                    <a:lnTo>
                      <a:pt x="1997321" y="2828102"/>
                    </a:lnTo>
                    <a:lnTo>
                      <a:pt x="1997321" y="0"/>
                    </a:lnTo>
                    <a:close/>
                  </a:path>
                </a:pathLst>
              </a:custGeom>
              <a:solidFill>
                <a:srgbClr val="8F00FF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14113455" y="8474601"/>
                <a:ext cx="1997709" cy="2828289"/>
              </a:xfrm>
              <a:custGeom>
                <a:avLst/>
                <a:gdLst/>
                <a:ahLst/>
                <a:cxnLst/>
                <a:rect l="l" t="t" r="r" b="b"/>
                <a:pathLst>
                  <a:path w="1997709" h="2828290">
                    <a:moveTo>
                      <a:pt x="1997321" y="0"/>
                    </a:moveTo>
                    <a:lnTo>
                      <a:pt x="0" y="0"/>
                    </a:lnTo>
                    <a:lnTo>
                      <a:pt x="0" y="2828102"/>
                    </a:lnTo>
                    <a:lnTo>
                      <a:pt x="1997321" y="2828102"/>
                    </a:lnTo>
                    <a:lnTo>
                      <a:pt x="1997321" y="0"/>
                    </a:lnTo>
                    <a:close/>
                  </a:path>
                </a:pathLst>
              </a:custGeom>
              <a:solidFill>
                <a:srgbClr val="B5D8E1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12" name="object 12"/>
              <p:cNvSpPr/>
              <p:nvPr/>
            </p:nvSpPr>
            <p:spPr>
              <a:xfrm>
                <a:off x="8098926" y="8476614"/>
                <a:ext cx="3990667" cy="2826384"/>
              </a:xfrm>
              <a:custGeom>
                <a:avLst/>
                <a:gdLst/>
                <a:ahLst/>
                <a:cxnLst/>
                <a:rect l="l" t="t" r="r" b="b"/>
                <a:pathLst>
                  <a:path w="1997709" h="2826385">
                    <a:moveTo>
                      <a:pt x="1997321" y="0"/>
                    </a:moveTo>
                    <a:lnTo>
                      <a:pt x="0" y="0"/>
                    </a:lnTo>
                    <a:lnTo>
                      <a:pt x="0" y="2826175"/>
                    </a:lnTo>
                    <a:lnTo>
                      <a:pt x="1997321" y="2826175"/>
                    </a:lnTo>
                    <a:lnTo>
                      <a:pt x="1997321" y="0"/>
                    </a:lnTo>
                    <a:close/>
                  </a:path>
                </a:pathLst>
              </a:custGeom>
              <a:solidFill>
                <a:srgbClr val="FD493D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18108087" y="0"/>
                <a:ext cx="1996439" cy="2824480"/>
              </a:xfrm>
              <a:custGeom>
                <a:avLst/>
                <a:gdLst/>
                <a:ahLst/>
                <a:cxnLst/>
                <a:rect l="l" t="t" r="r" b="b"/>
                <a:pathLst>
                  <a:path w="1996440" h="2824480">
                    <a:moveTo>
                      <a:pt x="1996012" y="0"/>
                    </a:moveTo>
                    <a:lnTo>
                      <a:pt x="0" y="0"/>
                    </a:lnTo>
                    <a:lnTo>
                      <a:pt x="0" y="2824165"/>
                    </a:lnTo>
                    <a:lnTo>
                      <a:pt x="1996012" y="2824165"/>
                    </a:lnTo>
                    <a:lnTo>
                      <a:pt x="1996012" y="0"/>
                    </a:lnTo>
                    <a:close/>
                  </a:path>
                </a:pathLst>
              </a:custGeom>
              <a:solidFill>
                <a:srgbClr val="FCAF17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18108087" y="2824186"/>
                <a:ext cx="1996439" cy="2826385"/>
              </a:xfrm>
              <a:custGeom>
                <a:avLst/>
                <a:gdLst/>
                <a:ahLst/>
                <a:cxnLst/>
                <a:rect l="l" t="t" r="r" b="b"/>
                <a:pathLst>
                  <a:path w="1996440" h="2826385">
                    <a:moveTo>
                      <a:pt x="1996012" y="0"/>
                    </a:moveTo>
                    <a:lnTo>
                      <a:pt x="0" y="0"/>
                    </a:lnTo>
                    <a:lnTo>
                      <a:pt x="0" y="2826175"/>
                    </a:lnTo>
                    <a:lnTo>
                      <a:pt x="1996012" y="2826175"/>
                    </a:lnTo>
                    <a:lnTo>
                      <a:pt x="1996012" y="0"/>
                    </a:lnTo>
                    <a:close/>
                  </a:path>
                </a:pathLst>
              </a:custGeom>
              <a:solidFill>
                <a:srgbClr val="8F00FF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16" name="object 16"/>
              <p:cNvSpPr/>
              <p:nvPr/>
            </p:nvSpPr>
            <p:spPr>
              <a:xfrm>
                <a:off x="18108087" y="5648435"/>
                <a:ext cx="1996439" cy="2828290"/>
              </a:xfrm>
              <a:custGeom>
                <a:avLst/>
                <a:gdLst/>
                <a:ahLst/>
                <a:cxnLst/>
                <a:rect l="l" t="t" r="r" b="b"/>
                <a:pathLst>
                  <a:path w="1996440" h="2828290">
                    <a:moveTo>
                      <a:pt x="1996012" y="0"/>
                    </a:moveTo>
                    <a:lnTo>
                      <a:pt x="0" y="0"/>
                    </a:lnTo>
                    <a:lnTo>
                      <a:pt x="0" y="2828102"/>
                    </a:lnTo>
                    <a:lnTo>
                      <a:pt x="1996012" y="2828102"/>
                    </a:lnTo>
                    <a:lnTo>
                      <a:pt x="1996012" y="0"/>
                    </a:lnTo>
                    <a:close/>
                  </a:path>
                </a:pathLst>
              </a:custGeom>
              <a:solidFill>
                <a:srgbClr val="FD493C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17" name="object 17"/>
              <p:cNvSpPr/>
              <p:nvPr/>
            </p:nvSpPr>
            <p:spPr>
              <a:xfrm>
                <a:off x="18108087" y="8474600"/>
                <a:ext cx="1996439" cy="2828290"/>
              </a:xfrm>
              <a:custGeom>
                <a:avLst/>
                <a:gdLst/>
                <a:ahLst/>
                <a:cxnLst/>
                <a:rect l="l" t="t" r="r" b="b"/>
                <a:pathLst>
                  <a:path w="1996440" h="2828290">
                    <a:moveTo>
                      <a:pt x="1996012" y="0"/>
                    </a:moveTo>
                    <a:lnTo>
                      <a:pt x="0" y="0"/>
                    </a:lnTo>
                    <a:lnTo>
                      <a:pt x="0" y="2828102"/>
                    </a:lnTo>
                    <a:lnTo>
                      <a:pt x="1996012" y="2828102"/>
                    </a:lnTo>
                    <a:lnTo>
                      <a:pt x="1996012" y="0"/>
                    </a:lnTo>
                    <a:close/>
                  </a:path>
                </a:pathLst>
              </a:custGeom>
              <a:solidFill>
                <a:srgbClr val="FCAF17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</p:grpSp>
        <p:grpSp>
          <p:nvGrpSpPr>
            <p:cNvPr id="21" name="object 2">
              <a:extLst>
                <a:ext uri="{FF2B5EF4-FFF2-40B4-BE49-F238E27FC236}">
                  <a16:creationId xmlns:a16="http://schemas.microsoft.com/office/drawing/2014/main" id="{60DCC83C-8E37-4A7E-AA94-44735F40B9F5}"/>
                </a:ext>
              </a:extLst>
            </p:cNvPr>
            <p:cNvGrpSpPr/>
            <p:nvPr/>
          </p:nvGrpSpPr>
          <p:grpSpPr>
            <a:xfrm>
              <a:off x="1289217" y="-1859"/>
              <a:ext cx="9691818" cy="6854082"/>
              <a:chOff x="10113612" y="0"/>
              <a:chExt cx="15982529" cy="11302890"/>
            </a:xfrm>
          </p:grpSpPr>
          <p:sp>
            <p:nvSpPr>
              <p:cNvPr id="26" name="object 7">
                <a:extLst>
                  <a:ext uri="{FF2B5EF4-FFF2-40B4-BE49-F238E27FC236}">
                    <a16:creationId xmlns:a16="http://schemas.microsoft.com/office/drawing/2014/main" id="{094F2451-34F7-4D6E-BFAF-584731BB7AC1}"/>
                  </a:ext>
                </a:extLst>
              </p:cNvPr>
              <p:cNvSpPr/>
              <p:nvPr/>
            </p:nvSpPr>
            <p:spPr>
              <a:xfrm>
                <a:off x="10117521" y="0"/>
                <a:ext cx="15978265" cy="2824480"/>
              </a:xfrm>
              <a:custGeom>
                <a:avLst/>
                <a:gdLst/>
                <a:ahLst/>
                <a:cxnLst/>
                <a:rect l="l" t="t" r="r" b="b"/>
                <a:pathLst>
                  <a:path w="1997709" h="2824480">
                    <a:moveTo>
                      <a:pt x="1997321" y="0"/>
                    </a:moveTo>
                    <a:lnTo>
                      <a:pt x="0" y="0"/>
                    </a:lnTo>
                    <a:lnTo>
                      <a:pt x="0" y="2824165"/>
                    </a:lnTo>
                    <a:lnTo>
                      <a:pt x="1997321" y="2824165"/>
                    </a:lnTo>
                    <a:lnTo>
                      <a:pt x="1997321" y="0"/>
                    </a:lnTo>
                    <a:close/>
                  </a:path>
                </a:pathLst>
              </a:custGeom>
              <a:solidFill>
                <a:srgbClr val="FD493C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29" name="object 10">
                <a:extLst>
                  <a:ext uri="{FF2B5EF4-FFF2-40B4-BE49-F238E27FC236}">
                    <a16:creationId xmlns:a16="http://schemas.microsoft.com/office/drawing/2014/main" id="{69A493EE-0D75-46E9-AB35-1260EC1B7357}"/>
                  </a:ext>
                </a:extLst>
              </p:cNvPr>
              <p:cNvSpPr/>
              <p:nvPr/>
            </p:nvSpPr>
            <p:spPr>
              <a:xfrm>
                <a:off x="14113455" y="8474600"/>
                <a:ext cx="1997710" cy="2828290"/>
              </a:xfrm>
              <a:custGeom>
                <a:avLst/>
                <a:gdLst/>
                <a:ahLst/>
                <a:cxnLst/>
                <a:rect l="l" t="t" r="r" b="b"/>
                <a:pathLst>
                  <a:path w="1997709" h="2828290">
                    <a:moveTo>
                      <a:pt x="1997321" y="0"/>
                    </a:moveTo>
                    <a:lnTo>
                      <a:pt x="0" y="0"/>
                    </a:lnTo>
                    <a:lnTo>
                      <a:pt x="0" y="2828102"/>
                    </a:lnTo>
                    <a:lnTo>
                      <a:pt x="1997321" y="2828102"/>
                    </a:lnTo>
                    <a:lnTo>
                      <a:pt x="1997321" y="0"/>
                    </a:lnTo>
                    <a:close/>
                  </a:path>
                </a:pathLst>
              </a:custGeom>
              <a:solidFill>
                <a:srgbClr val="AAD7E0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34" name="object 15">
                <a:extLst>
                  <a:ext uri="{FF2B5EF4-FFF2-40B4-BE49-F238E27FC236}">
                    <a16:creationId xmlns:a16="http://schemas.microsoft.com/office/drawing/2014/main" id="{9450D7B0-F644-4F3C-ADB1-7BC0EAFF283A}"/>
                  </a:ext>
                </a:extLst>
              </p:cNvPr>
              <p:cNvSpPr/>
              <p:nvPr/>
            </p:nvSpPr>
            <p:spPr>
              <a:xfrm>
                <a:off x="24099703" y="8474602"/>
                <a:ext cx="1996438" cy="2826385"/>
              </a:xfrm>
              <a:custGeom>
                <a:avLst/>
                <a:gdLst/>
                <a:ahLst/>
                <a:cxnLst/>
                <a:rect l="l" t="t" r="r" b="b"/>
                <a:pathLst>
                  <a:path w="1996440" h="2826385">
                    <a:moveTo>
                      <a:pt x="1996012" y="0"/>
                    </a:moveTo>
                    <a:lnTo>
                      <a:pt x="0" y="0"/>
                    </a:lnTo>
                    <a:lnTo>
                      <a:pt x="0" y="2826175"/>
                    </a:lnTo>
                    <a:lnTo>
                      <a:pt x="1996012" y="2826175"/>
                    </a:lnTo>
                    <a:lnTo>
                      <a:pt x="1996012" y="0"/>
                    </a:lnTo>
                    <a:close/>
                  </a:path>
                </a:pathLst>
              </a:custGeom>
              <a:solidFill>
                <a:srgbClr val="AAD7E0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36" name="object 17">
                <a:extLst>
                  <a:ext uri="{FF2B5EF4-FFF2-40B4-BE49-F238E27FC236}">
                    <a16:creationId xmlns:a16="http://schemas.microsoft.com/office/drawing/2014/main" id="{C0AB703F-FFE6-454E-B212-B5647416737D}"/>
                  </a:ext>
                </a:extLst>
              </p:cNvPr>
              <p:cNvSpPr/>
              <p:nvPr/>
            </p:nvSpPr>
            <p:spPr>
              <a:xfrm>
                <a:off x="18108087" y="8474600"/>
                <a:ext cx="1996439" cy="2828290"/>
              </a:xfrm>
              <a:custGeom>
                <a:avLst/>
                <a:gdLst/>
                <a:ahLst/>
                <a:cxnLst/>
                <a:rect l="l" t="t" r="r" b="b"/>
                <a:pathLst>
                  <a:path w="1996440" h="2828290">
                    <a:moveTo>
                      <a:pt x="1996012" y="0"/>
                    </a:moveTo>
                    <a:lnTo>
                      <a:pt x="0" y="0"/>
                    </a:lnTo>
                    <a:lnTo>
                      <a:pt x="0" y="2828102"/>
                    </a:lnTo>
                    <a:lnTo>
                      <a:pt x="1996012" y="2828102"/>
                    </a:lnTo>
                    <a:lnTo>
                      <a:pt x="1996012" y="0"/>
                    </a:lnTo>
                    <a:close/>
                  </a:path>
                </a:pathLst>
              </a:custGeom>
              <a:solidFill>
                <a:srgbClr val="FD493C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25" name="object 6">
                <a:extLst>
                  <a:ext uri="{FF2B5EF4-FFF2-40B4-BE49-F238E27FC236}">
                    <a16:creationId xmlns:a16="http://schemas.microsoft.com/office/drawing/2014/main" id="{931DE2BB-CF86-4C3D-860A-AEB9E228399F}"/>
                  </a:ext>
                </a:extLst>
              </p:cNvPr>
              <p:cNvSpPr/>
              <p:nvPr/>
            </p:nvSpPr>
            <p:spPr>
              <a:xfrm>
                <a:off x="10113612" y="8474600"/>
                <a:ext cx="3998538" cy="2828290"/>
              </a:xfrm>
              <a:custGeom>
                <a:avLst/>
                <a:gdLst/>
                <a:ahLst/>
                <a:cxnLst/>
                <a:rect l="l" t="t" r="r" b="b"/>
                <a:pathLst>
                  <a:path w="1997709" h="2828290">
                    <a:moveTo>
                      <a:pt x="1997321" y="0"/>
                    </a:moveTo>
                    <a:lnTo>
                      <a:pt x="0" y="0"/>
                    </a:lnTo>
                    <a:lnTo>
                      <a:pt x="0" y="2828102"/>
                    </a:lnTo>
                    <a:lnTo>
                      <a:pt x="1997321" y="2828102"/>
                    </a:lnTo>
                    <a:lnTo>
                      <a:pt x="1997321" y="0"/>
                    </a:lnTo>
                    <a:close/>
                  </a:path>
                </a:pathLst>
              </a:custGeom>
              <a:solidFill>
                <a:srgbClr val="FCAF17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</p:grpSp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id="{574C6D6E-9B55-4097-AAA2-0FCF2213F7DD}"/>
                </a:ext>
              </a:extLst>
            </p:cNvPr>
            <p:cNvGrpSpPr/>
            <p:nvPr/>
          </p:nvGrpSpPr>
          <p:grpSpPr>
            <a:xfrm>
              <a:off x="81011" y="-1859"/>
              <a:ext cx="1211413" cy="5140294"/>
              <a:chOff x="81011" y="8272"/>
              <a:chExt cx="1211413" cy="5140294"/>
            </a:xfrm>
          </p:grpSpPr>
          <p:sp>
            <p:nvSpPr>
              <p:cNvPr id="38" name="object 11">
                <a:extLst>
                  <a:ext uri="{FF2B5EF4-FFF2-40B4-BE49-F238E27FC236}">
                    <a16:creationId xmlns:a16="http://schemas.microsoft.com/office/drawing/2014/main" id="{C8F21282-FC21-458D-A849-540FEB93C2ED}"/>
                  </a:ext>
                </a:extLst>
              </p:cNvPr>
              <p:cNvSpPr/>
              <p:nvPr/>
            </p:nvSpPr>
            <p:spPr>
              <a:xfrm>
                <a:off x="81011" y="8272"/>
                <a:ext cx="1211413" cy="1712767"/>
              </a:xfrm>
              <a:custGeom>
                <a:avLst/>
                <a:gdLst/>
                <a:ahLst/>
                <a:cxnLst/>
                <a:rect l="l" t="t" r="r" b="b"/>
                <a:pathLst>
                  <a:path w="1997709" h="2824480">
                    <a:moveTo>
                      <a:pt x="1997321" y="0"/>
                    </a:moveTo>
                    <a:lnTo>
                      <a:pt x="0" y="0"/>
                    </a:lnTo>
                    <a:lnTo>
                      <a:pt x="0" y="2824165"/>
                    </a:lnTo>
                    <a:lnTo>
                      <a:pt x="1997321" y="2824165"/>
                    </a:lnTo>
                    <a:lnTo>
                      <a:pt x="1997321" y="0"/>
                    </a:lnTo>
                    <a:close/>
                  </a:path>
                </a:pathLst>
              </a:custGeom>
              <a:solidFill>
                <a:srgbClr val="8F00FF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39" name="object 12">
                <a:extLst>
                  <a:ext uri="{FF2B5EF4-FFF2-40B4-BE49-F238E27FC236}">
                    <a16:creationId xmlns:a16="http://schemas.microsoft.com/office/drawing/2014/main" id="{D17D8E83-9FAD-4528-BAF8-97BC0D05FA76}"/>
                  </a:ext>
                </a:extLst>
              </p:cNvPr>
              <p:cNvSpPr/>
              <p:nvPr/>
            </p:nvSpPr>
            <p:spPr>
              <a:xfrm>
                <a:off x="81011" y="1720854"/>
                <a:ext cx="1211413" cy="1713922"/>
              </a:xfrm>
              <a:custGeom>
                <a:avLst/>
                <a:gdLst/>
                <a:ahLst/>
                <a:cxnLst/>
                <a:rect l="l" t="t" r="r" b="b"/>
                <a:pathLst>
                  <a:path w="1997709" h="2826385">
                    <a:moveTo>
                      <a:pt x="1997321" y="0"/>
                    </a:moveTo>
                    <a:lnTo>
                      <a:pt x="0" y="0"/>
                    </a:lnTo>
                    <a:lnTo>
                      <a:pt x="0" y="2826175"/>
                    </a:lnTo>
                    <a:lnTo>
                      <a:pt x="1997321" y="2826175"/>
                    </a:lnTo>
                    <a:lnTo>
                      <a:pt x="1997321" y="0"/>
                    </a:lnTo>
                    <a:close/>
                  </a:path>
                </a:pathLst>
              </a:custGeom>
              <a:solidFill>
                <a:srgbClr val="FCAF17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  <p:sp>
            <p:nvSpPr>
              <p:cNvPr id="40" name="object 13">
                <a:extLst>
                  <a:ext uri="{FF2B5EF4-FFF2-40B4-BE49-F238E27FC236}">
                    <a16:creationId xmlns:a16="http://schemas.microsoft.com/office/drawing/2014/main" id="{584D255D-28B0-466F-9FDD-A5BF3B2C6C6C}"/>
                  </a:ext>
                </a:extLst>
              </p:cNvPr>
              <p:cNvSpPr/>
              <p:nvPr/>
            </p:nvSpPr>
            <p:spPr>
              <a:xfrm>
                <a:off x="81011" y="3433488"/>
                <a:ext cx="1211413" cy="1715078"/>
              </a:xfrm>
              <a:custGeom>
                <a:avLst/>
                <a:gdLst/>
                <a:ahLst/>
                <a:cxnLst/>
                <a:rect l="l" t="t" r="r" b="b"/>
                <a:pathLst>
                  <a:path w="1997709" h="2828290">
                    <a:moveTo>
                      <a:pt x="1997321" y="0"/>
                    </a:moveTo>
                    <a:lnTo>
                      <a:pt x="0" y="0"/>
                    </a:lnTo>
                    <a:lnTo>
                      <a:pt x="0" y="2828102"/>
                    </a:lnTo>
                    <a:lnTo>
                      <a:pt x="1997321" y="2828102"/>
                    </a:lnTo>
                    <a:lnTo>
                      <a:pt x="1997321" y="0"/>
                    </a:lnTo>
                    <a:close/>
                  </a:path>
                </a:pathLst>
              </a:custGeom>
              <a:solidFill>
                <a:srgbClr val="AAD7E0"/>
              </a:solidFill>
            </p:spPr>
            <p:txBody>
              <a:bodyPr wrap="square" lIns="0" tIns="0" rIns="0" bIns="0" rtlCol="0"/>
              <a:lstStyle/>
              <a:p>
                <a:endParaRPr sz="1092"/>
              </a:p>
            </p:txBody>
          </p:sp>
        </p:grpSp>
      </p:grpSp>
      <p:sp>
        <p:nvSpPr>
          <p:cNvPr id="19" name="object 19"/>
          <p:cNvSpPr txBox="1"/>
          <p:nvPr/>
        </p:nvSpPr>
        <p:spPr>
          <a:xfrm>
            <a:off x="1320114" y="5705121"/>
            <a:ext cx="2465819" cy="931495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marR="3081">
              <a:spcBef>
                <a:spcPts val="64"/>
              </a:spcBef>
            </a:pPr>
            <a:r>
              <a:rPr lang="ru-RU" sz="2000" spc="-97" dirty="0">
                <a:solidFill>
                  <a:schemeClr val="bg1"/>
                </a:solidFill>
                <a:latin typeface="Gilroy-ExtraBold" panose="020B0604020202020204" charset="-52"/>
                <a:cs typeface="Microsoft Sans Serif"/>
              </a:rPr>
              <a:t>НАЦИОНАЛЬНАЯ ТЕХНОЛОГИЧЕСКАЯ ИНИЦИАТИВА</a:t>
            </a:r>
            <a:endParaRPr sz="2000" dirty="0">
              <a:solidFill>
                <a:schemeClr val="bg1"/>
              </a:solidFill>
              <a:latin typeface="Gilroy-ExtraBold" panose="020B0604020202020204" charset="-52"/>
              <a:cs typeface="Microsoft Sans Serif"/>
            </a:endParaRPr>
          </a:p>
        </p:txBody>
      </p:sp>
      <p:pic>
        <p:nvPicPr>
          <p:cNvPr id="49" name="Рисунок 4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330E3E0-02EF-436B-BE44-A67C80232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43" y="5271329"/>
            <a:ext cx="1834897" cy="1455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69650"/>
              </a:prstClr>
            </a:outerShdw>
          </a:effectLst>
        </p:spPr>
      </p:pic>
      <p:sp>
        <p:nvSpPr>
          <p:cNvPr id="51" name="object 6">
            <a:extLst>
              <a:ext uri="{FF2B5EF4-FFF2-40B4-BE49-F238E27FC236}">
                <a16:creationId xmlns:a16="http://schemas.microsoft.com/office/drawing/2014/main" id="{64E0E948-3FCD-4B3B-A626-D0F5C0F08456}"/>
              </a:ext>
            </a:extLst>
          </p:cNvPr>
          <p:cNvSpPr/>
          <p:nvPr/>
        </p:nvSpPr>
        <p:spPr>
          <a:xfrm>
            <a:off x="-3167" y="5141494"/>
            <a:ext cx="1219516" cy="1716506"/>
          </a:xfrm>
          <a:custGeom>
            <a:avLst/>
            <a:gdLst/>
            <a:ahLst/>
            <a:cxnLst/>
            <a:rect l="l" t="t" r="r" b="b"/>
            <a:pathLst>
              <a:path w="1997709" h="282829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rgbClr val="FD493C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9B099718-95F8-48EC-B6D9-901CAD40E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10" y="409232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" name="object 18" hidden="1">
            <a:extLst>
              <a:ext uri="{FF2B5EF4-FFF2-40B4-BE49-F238E27FC236}">
                <a16:creationId xmlns:a16="http://schemas.microsoft.com/office/drawing/2014/main" id="{1FE2821C-E326-4B0B-9904-92762EDBB72F}"/>
              </a:ext>
            </a:extLst>
          </p:cNvPr>
          <p:cNvSpPr txBox="1"/>
          <p:nvPr/>
        </p:nvSpPr>
        <p:spPr>
          <a:xfrm>
            <a:off x="1753748" y="391952"/>
            <a:ext cx="9583099" cy="937899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>
              <a:lnSpc>
                <a:spcPct val="106600"/>
              </a:lnSpc>
              <a:spcBef>
                <a:spcPts val="58"/>
              </a:spcBef>
            </a:pPr>
            <a:r>
              <a:rPr lang="ru-RU" sz="6000" b="1" dirty="0">
                <a:solidFill>
                  <a:schemeClr val="bg1"/>
                </a:solidFill>
                <a:latin typeface="Gilroy-ExtraBold" panose="020B0604020202020204" charset="-52"/>
                <a:cs typeface="Trebuchet MS"/>
              </a:rPr>
              <a:t>Энергия города. Среда</a:t>
            </a:r>
            <a:endParaRPr sz="6000" dirty="0">
              <a:solidFill>
                <a:schemeClr val="bg1"/>
              </a:solidFill>
              <a:latin typeface="Gilroy-ExtraBold" panose="020B0604020202020204" charset="-52"/>
              <a:cs typeface="Trebuchet MS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D5A306D8-4C99-4857-9802-68FBAE83A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6035" y="5335497"/>
            <a:ext cx="2296171" cy="1623291"/>
          </a:xfrm>
          <a:prstGeom prst="rect">
            <a:avLst/>
          </a:prstGeom>
        </p:spPr>
      </p:pic>
      <p:sp>
        <p:nvSpPr>
          <p:cNvPr id="56" name="object 19">
            <a:extLst>
              <a:ext uri="{FF2B5EF4-FFF2-40B4-BE49-F238E27FC236}">
                <a16:creationId xmlns:a16="http://schemas.microsoft.com/office/drawing/2014/main" id="{8D8F2EF6-1C19-4208-BC78-B1271903882B}"/>
              </a:ext>
            </a:extLst>
          </p:cNvPr>
          <p:cNvSpPr txBox="1"/>
          <p:nvPr/>
        </p:nvSpPr>
        <p:spPr>
          <a:xfrm>
            <a:off x="8485845" y="5335497"/>
            <a:ext cx="2465819" cy="285164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marR="3081" algn="ctr">
              <a:spcBef>
                <a:spcPts val="64"/>
              </a:spcBef>
            </a:pPr>
            <a:r>
              <a:rPr lang="ru-RU" spc="-97" dirty="0">
                <a:solidFill>
                  <a:srgbClr val="8F00FF"/>
                </a:solidFill>
                <a:latin typeface="Gilroy-ExtraBold" panose="020B0604020202020204" charset="-52"/>
                <a:cs typeface="Microsoft Sans Serif"/>
              </a:rPr>
              <a:t>АКСЕЛЕРАТОР ГУУ</a:t>
            </a:r>
            <a:endParaRPr dirty="0">
              <a:solidFill>
                <a:srgbClr val="8F00FF"/>
              </a:solidFill>
              <a:latin typeface="Gilroy-ExtraBold" panose="020B0604020202020204" charset="-52"/>
              <a:cs typeface="Microsoft Sans Serif"/>
            </a:endParaRPr>
          </a:p>
        </p:txBody>
      </p:sp>
      <p:sp>
        <p:nvSpPr>
          <p:cNvPr id="57" name="object 15">
            <a:extLst>
              <a:ext uri="{FF2B5EF4-FFF2-40B4-BE49-F238E27FC236}">
                <a16:creationId xmlns:a16="http://schemas.microsoft.com/office/drawing/2014/main" id="{1C7AF060-111F-4488-B0FE-95018651C281}"/>
              </a:ext>
            </a:extLst>
          </p:cNvPr>
          <p:cNvSpPr/>
          <p:nvPr/>
        </p:nvSpPr>
        <p:spPr>
          <a:xfrm>
            <a:off x="9753980" y="1717220"/>
            <a:ext cx="1218740" cy="1715350"/>
          </a:xfrm>
          <a:custGeom>
            <a:avLst/>
            <a:gdLst/>
            <a:ahLst/>
            <a:cxnLst/>
            <a:rect l="l" t="t" r="r" b="b"/>
            <a:pathLst>
              <a:path w="1996440" h="2826385">
                <a:moveTo>
                  <a:pt x="1996012" y="0"/>
                </a:moveTo>
                <a:lnTo>
                  <a:pt x="0" y="0"/>
                </a:lnTo>
                <a:lnTo>
                  <a:pt x="0" y="2826175"/>
                </a:lnTo>
                <a:lnTo>
                  <a:pt x="1996012" y="2826175"/>
                </a:lnTo>
                <a:lnTo>
                  <a:pt x="199601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8" name="object 16">
            <a:extLst>
              <a:ext uri="{FF2B5EF4-FFF2-40B4-BE49-F238E27FC236}">
                <a16:creationId xmlns:a16="http://schemas.microsoft.com/office/drawing/2014/main" id="{88971B2B-3F63-4091-B07F-A31721234A5F}"/>
              </a:ext>
            </a:extLst>
          </p:cNvPr>
          <p:cNvSpPr/>
          <p:nvPr/>
        </p:nvSpPr>
        <p:spPr>
          <a:xfrm>
            <a:off x="9753980" y="3415232"/>
            <a:ext cx="1218740" cy="1716506"/>
          </a:xfrm>
          <a:custGeom>
            <a:avLst/>
            <a:gdLst/>
            <a:ahLst/>
            <a:cxnLst/>
            <a:rect l="l" t="t" r="r" b="b"/>
            <a:pathLst>
              <a:path w="1996440" h="2828290">
                <a:moveTo>
                  <a:pt x="1996012" y="0"/>
                </a:moveTo>
                <a:lnTo>
                  <a:pt x="0" y="0"/>
                </a:lnTo>
                <a:lnTo>
                  <a:pt x="0" y="2828102"/>
                </a:lnTo>
                <a:lnTo>
                  <a:pt x="1996012" y="2828102"/>
                </a:lnTo>
                <a:lnTo>
                  <a:pt x="199601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9" name="object 15">
            <a:extLst>
              <a:ext uri="{FF2B5EF4-FFF2-40B4-BE49-F238E27FC236}">
                <a16:creationId xmlns:a16="http://schemas.microsoft.com/office/drawing/2014/main" id="{112FDB4E-591E-4A01-8FAA-92204B775E04}"/>
              </a:ext>
            </a:extLst>
          </p:cNvPr>
          <p:cNvSpPr/>
          <p:nvPr/>
        </p:nvSpPr>
        <p:spPr>
          <a:xfrm>
            <a:off x="8535055" y="1717220"/>
            <a:ext cx="1218740" cy="1715350"/>
          </a:xfrm>
          <a:custGeom>
            <a:avLst/>
            <a:gdLst/>
            <a:ahLst/>
            <a:cxnLst/>
            <a:rect l="l" t="t" r="r" b="b"/>
            <a:pathLst>
              <a:path w="1996440" h="2826385">
                <a:moveTo>
                  <a:pt x="1996012" y="0"/>
                </a:moveTo>
                <a:lnTo>
                  <a:pt x="0" y="0"/>
                </a:lnTo>
                <a:lnTo>
                  <a:pt x="0" y="2826175"/>
                </a:lnTo>
                <a:lnTo>
                  <a:pt x="1996012" y="2826175"/>
                </a:lnTo>
                <a:lnTo>
                  <a:pt x="199601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0" name="object 16">
            <a:extLst>
              <a:ext uri="{FF2B5EF4-FFF2-40B4-BE49-F238E27FC236}">
                <a16:creationId xmlns:a16="http://schemas.microsoft.com/office/drawing/2014/main" id="{21D91009-A2E1-4E0F-8688-0C7595F5F806}"/>
              </a:ext>
            </a:extLst>
          </p:cNvPr>
          <p:cNvSpPr/>
          <p:nvPr/>
        </p:nvSpPr>
        <p:spPr>
          <a:xfrm>
            <a:off x="8535055" y="3415232"/>
            <a:ext cx="1218740" cy="1716506"/>
          </a:xfrm>
          <a:custGeom>
            <a:avLst/>
            <a:gdLst/>
            <a:ahLst/>
            <a:cxnLst/>
            <a:rect l="l" t="t" r="r" b="b"/>
            <a:pathLst>
              <a:path w="1996440" h="2828290">
                <a:moveTo>
                  <a:pt x="1996012" y="0"/>
                </a:moveTo>
                <a:lnTo>
                  <a:pt x="0" y="0"/>
                </a:lnTo>
                <a:lnTo>
                  <a:pt x="0" y="2828102"/>
                </a:lnTo>
                <a:lnTo>
                  <a:pt x="1996012" y="2828102"/>
                </a:lnTo>
                <a:lnTo>
                  <a:pt x="199601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1" name="object 19">
            <a:extLst>
              <a:ext uri="{FF2B5EF4-FFF2-40B4-BE49-F238E27FC236}">
                <a16:creationId xmlns:a16="http://schemas.microsoft.com/office/drawing/2014/main" id="{A0F762D0-B31B-45B9-82A7-241BCCFE902C}"/>
              </a:ext>
            </a:extLst>
          </p:cNvPr>
          <p:cNvSpPr txBox="1"/>
          <p:nvPr/>
        </p:nvSpPr>
        <p:spPr>
          <a:xfrm>
            <a:off x="1320114" y="5111477"/>
            <a:ext cx="1548370" cy="68527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marR="3081">
              <a:spcBef>
                <a:spcPts val="64"/>
              </a:spcBef>
            </a:pPr>
            <a:r>
              <a:rPr lang="ru-RU" sz="4400" b="1" spc="-97" dirty="0">
                <a:solidFill>
                  <a:schemeClr val="bg1"/>
                </a:solidFill>
                <a:latin typeface="Gilroy-ExtraBold" panose="020B0604020202020204" charset="-52"/>
                <a:cs typeface="Microsoft Sans Serif"/>
              </a:rPr>
              <a:t>20.35</a:t>
            </a:r>
            <a:endParaRPr sz="4400" b="1" dirty="0">
              <a:solidFill>
                <a:schemeClr val="bg1"/>
              </a:solidFill>
              <a:latin typeface="Gilroy-ExtraBold" panose="020B0604020202020204" charset="-52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79019" y="2236229"/>
            <a:ext cx="9193770" cy="636791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algn="ctr">
              <a:lnSpc>
                <a:spcPct val="106600"/>
              </a:lnSpc>
              <a:spcBef>
                <a:spcPts val="58"/>
              </a:spcBef>
            </a:pPr>
            <a:r>
              <a:rPr lang="ru-RU" sz="4000" dirty="0">
                <a:solidFill>
                  <a:srgbClr val="8F00FF"/>
                </a:solidFill>
                <a:latin typeface="Gilroy"/>
              </a:rPr>
              <a:t>УНИКАЛЬНАЯ МОБИЛЬНАЯ КАССА</a:t>
            </a:r>
          </a:p>
        </p:txBody>
      </p:sp>
      <p:sp>
        <p:nvSpPr>
          <p:cNvPr id="37" name="Заголовок">
            <a:extLst>
              <a:ext uri="{FF2B5EF4-FFF2-40B4-BE49-F238E27FC236}">
                <a16:creationId xmlns:a16="http://schemas.microsoft.com/office/drawing/2014/main" id="{73BFA161-A072-4250-916F-1F7F0EC05211}"/>
              </a:ext>
            </a:extLst>
          </p:cNvPr>
          <p:cNvSpPr txBox="1"/>
          <p:nvPr/>
        </p:nvSpPr>
        <p:spPr>
          <a:xfrm>
            <a:off x="1479019" y="461163"/>
            <a:ext cx="10635428" cy="713424"/>
          </a:xfrm>
          <a:prstGeom prst="rect">
            <a:avLst/>
          </a:prstGeom>
        </p:spPr>
        <p:txBody>
          <a:bodyPr vert="horz" wrap="square" lIns="0" tIns="7008" rIns="0" bIns="0" rtlCol="0">
            <a:spAutoFit/>
          </a:bodyPr>
          <a:lstStyle/>
          <a:p>
            <a:pPr marR="2951">
              <a:lnSpc>
                <a:spcPct val="85000"/>
              </a:lnSpc>
            </a:pPr>
            <a:r>
              <a:rPr lang="ru-RU" sz="5400" b="1" dirty="0">
                <a:solidFill>
                  <a:schemeClr val="bg1"/>
                </a:solidFill>
                <a:latin typeface="Gilroy-ExtraBold" panose="020B0604020202020204" charset="-52"/>
                <a:cs typeface="Trebuchet MS"/>
              </a:rPr>
              <a:t>Технологии здоровой жизни</a:t>
            </a:r>
            <a:r>
              <a:rPr lang="ru-RU" sz="2000" b="1" dirty="0">
                <a:solidFill>
                  <a:schemeClr val="bg1"/>
                </a:solidFill>
                <a:latin typeface="Gilroy-ExtraBold" panose="020B0604020202020204" charset="-52"/>
                <a:cs typeface="Trebuchet MS"/>
              </a:rPr>
              <a:t>       </a:t>
            </a:r>
            <a:r>
              <a:rPr lang="ru-RU" sz="5400" b="1" dirty="0">
                <a:solidFill>
                  <a:schemeClr val="bg1"/>
                </a:solidFill>
                <a:latin typeface="Gilroy-ExtraBold" panose="020B0604020202020204" charset="-52"/>
                <a:cs typeface="Trebuchet MS"/>
              </a:rPr>
              <a:t>2.0</a:t>
            </a:r>
            <a:endParaRPr sz="5400" dirty="0">
              <a:solidFill>
                <a:schemeClr val="bg1"/>
              </a:solidFill>
              <a:latin typeface="Gilroy-ExtraBold" panose="020B0604020202020204" charset="-52"/>
              <a:cs typeface="Trebuchet MS"/>
            </a:endParaRPr>
          </a:p>
        </p:txBody>
      </p:sp>
      <p:pic>
        <p:nvPicPr>
          <p:cNvPr id="43" name="Рисунок 42" hidden="1">
            <a:extLst>
              <a:ext uri="{FF2B5EF4-FFF2-40B4-BE49-F238E27FC236}">
                <a16:creationId xmlns:a16="http://schemas.microsoft.com/office/drawing/2014/main" id="{0556CE4B-C22E-4C53-9BD2-26248E40C4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62949" y="5599072"/>
            <a:ext cx="891221" cy="891221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5CE2D36F-C13A-4C2F-B8C5-253F8549132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446" y="5620661"/>
            <a:ext cx="802393" cy="802393"/>
          </a:xfrm>
          <a:prstGeom prst="rect">
            <a:avLst/>
          </a:prstGeom>
          <a:noFill/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C63D2F2-E78A-4BDE-84CE-A3CA09D8E0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106" y="2123426"/>
            <a:ext cx="854404" cy="854404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E540AFC7-F7EA-465A-B84E-ABA3B3530E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330" y="3796368"/>
            <a:ext cx="910180" cy="910180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AF222AC4-DFD1-4963-A02F-93E5A67B9CC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16747" y="5410770"/>
            <a:ext cx="1022984" cy="1022984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768C6F89-566F-4909-8232-67473668FD7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1278" y="3833946"/>
            <a:ext cx="862365" cy="862365"/>
          </a:xfrm>
          <a:prstGeom prst="rect">
            <a:avLst/>
          </a:prstGeom>
        </p:spPr>
      </p:pic>
      <p:pic>
        <p:nvPicPr>
          <p:cNvPr id="63" name="Рисунок 62" hidden="1">
            <a:extLst>
              <a:ext uri="{FF2B5EF4-FFF2-40B4-BE49-F238E27FC236}">
                <a16:creationId xmlns:a16="http://schemas.microsoft.com/office/drawing/2014/main" id="{751E5569-A06D-401C-8861-46409F334459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67661" y="5507909"/>
            <a:ext cx="982384" cy="982384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CD788FDA-17E0-46AF-8E88-7205C22DEF6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1278" y="2175357"/>
            <a:ext cx="812097" cy="81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06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603AA600-C224-4326-90C6-AD1AC7BECA50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76" name="object 4">
              <a:extLst>
                <a:ext uri="{FF2B5EF4-FFF2-40B4-BE49-F238E27FC236}">
                  <a16:creationId xmlns:a16="http://schemas.microsoft.com/office/drawing/2014/main" id="{56EA14D4-B16B-4911-8B91-39A7A1E77A70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7" name="object 5">
              <a:extLst>
                <a:ext uri="{FF2B5EF4-FFF2-40B4-BE49-F238E27FC236}">
                  <a16:creationId xmlns:a16="http://schemas.microsoft.com/office/drawing/2014/main" id="{251D6AF7-EEED-4561-9FEA-F34D6335F824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8" name="object 7">
              <a:extLst>
                <a:ext uri="{FF2B5EF4-FFF2-40B4-BE49-F238E27FC236}">
                  <a16:creationId xmlns:a16="http://schemas.microsoft.com/office/drawing/2014/main" id="{3DF6E899-838A-420E-BEC3-66548328D662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9" name="object 8">
              <a:extLst>
                <a:ext uri="{FF2B5EF4-FFF2-40B4-BE49-F238E27FC236}">
                  <a16:creationId xmlns:a16="http://schemas.microsoft.com/office/drawing/2014/main" id="{6469E37D-7B98-4C67-B687-17F86132660C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0" name="object 10">
              <a:extLst>
                <a:ext uri="{FF2B5EF4-FFF2-40B4-BE49-F238E27FC236}">
                  <a16:creationId xmlns:a16="http://schemas.microsoft.com/office/drawing/2014/main" id="{6B35DB2E-EA22-4571-8948-15228485D3B2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1" name="object 11">
              <a:extLst>
                <a:ext uri="{FF2B5EF4-FFF2-40B4-BE49-F238E27FC236}">
                  <a16:creationId xmlns:a16="http://schemas.microsoft.com/office/drawing/2014/main" id="{3C8CEBE8-F2D3-41CF-AA9D-A7ABDC6A792C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2" name="object 12">
              <a:extLst>
                <a:ext uri="{FF2B5EF4-FFF2-40B4-BE49-F238E27FC236}">
                  <a16:creationId xmlns:a16="http://schemas.microsoft.com/office/drawing/2014/main" id="{8932EE75-267E-4991-B3A5-1ACC451D32D8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3" name="object 14">
              <a:extLst>
                <a:ext uri="{FF2B5EF4-FFF2-40B4-BE49-F238E27FC236}">
                  <a16:creationId xmlns:a16="http://schemas.microsoft.com/office/drawing/2014/main" id="{8C2D42C2-9926-4767-9EFA-24B6EBAFA850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4" name="object 4">
              <a:extLst>
                <a:ext uri="{FF2B5EF4-FFF2-40B4-BE49-F238E27FC236}">
                  <a16:creationId xmlns:a16="http://schemas.microsoft.com/office/drawing/2014/main" id="{E69646D2-C175-479D-9CBB-8B17D3BE0669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5" name="object 4">
              <a:extLst>
                <a:ext uri="{FF2B5EF4-FFF2-40B4-BE49-F238E27FC236}">
                  <a16:creationId xmlns:a16="http://schemas.microsoft.com/office/drawing/2014/main" id="{5623C247-936F-4B09-968B-0D20E7D761D0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5" name="Заголовок"/>
          <p:cNvSpPr txBox="1"/>
          <p:nvPr/>
        </p:nvSpPr>
        <p:spPr>
          <a:xfrm>
            <a:off x="521417" y="802051"/>
            <a:ext cx="5783130" cy="441386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en-US" sz="2800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LEAN CANVAS</a:t>
            </a:r>
            <a:endParaRPr lang="ru-RU" sz="2800" dirty="0">
              <a:solidFill>
                <a:srgbClr val="8F00FF"/>
              </a:solidFill>
              <a:latin typeface="Gilroy-ExtraBold" panose="020B0604020202020204" charset="-52"/>
              <a:cs typeface="Arial"/>
            </a:endParaRPr>
          </a:p>
        </p:txBody>
      </p:sp>
      <p:pic>
        <p:nvPicPr>
          <p:cNvPr id="35" name="Лого ГУУ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830" y="370845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Рисунок 41" hidden="1">
            <a:extLst>
              <a:ext uri="{FF2B5EF4-FFF2-40B4-BE49-F238E27FC236}">
                <a16:creationId xmlns:a16="http://schemas.microsoft.com/office/drawing/2014/main" id="{7C368D1F-7A35-4EA5-A50E-CE3819BD9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72495" y="2218561"/>
            <a:ext cx="752853" cy="752853"/>
          </a:xfrm>
          <a:prstGeom prst="rect">
            <a:avLst/>
          </a:prstGeom>
        </p:spPr>
      </p:pic>
      <p:pic>
        <p:nvPicPr>
          <p:cNvPr id="43" name="Рисунок 42" hidden="1">
            <a:extLst>
              <a:ext uri="{FF2B5EF4-FFF2-40B4-BE49-F238E27FC236}">
                <a16:creationId xmlns:a16="http://schemas.microsoft.com/office/drawing/2014/main" id="{5C47D1EC-826B-4CCB-9954-0A693EA6057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1545" y="484945"/>
            <a:ext cx="802393" cy="802393"/>
          </a:xfrm>
          <a:prstGeom prst="rect">
            <a:avLst/>
          </a:prstGeom>
          <a:noFill/>
        </p:spPr>
      </p:pic>
      <p:pic>
        <p:nvPicPr>
          <p:cNvPr id="44" name="Рисунок 43" hidden="1">
            <a:extLst>
              <a:ext uri="{FF2B5EF4-FFF2-40B4-BE49-F238E27FC236}">
                <a16:creationId xmlns:a16="http://schemas.microsoft.com/office/drawing/2014/main" id="{3D1F0077-E62A-4D5D-8537-BED520717A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45" name="Рисунок 44" hidden="1">
            <a:extLst>
              <a:ext uri="{FF2B5EF4-FFF2-40B4-BE49-F238E27FC236}">
                <a16:creationId xmlns:a16="http://schemas.microsoft.com/office/drawing/2014/main" id="{2250187C-B20F-43AD-A202-457B0EAE4B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66502" y="2065813"/>
            <a:ext cx="884766" cy="884766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28581E4-BB10-4E19-992A-6C73579DB6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2097920"/>
            <a:ext cx="956961" cy="956961"/>
          </a:xfrm>
          <a:prstGeom prst="rect">
            <a:avLst/>
          </a:prstGeom>
        </p:spPr>
      </p:pic>
      <p:pic>
        <p:nvPicPr>
          <p:cNvPr id="47" name="Рисунок 46" hidden="1">
            <a:extLst>
              <a:ext uri="{FF2B5EF4-FFF2-40B4-BE49-F238E27FC236}">
                <a16:creationId xmlns:a16="http://schemas.microsoft.com/office/drawing/2014/main" id="{69BDDDA2-F9BD-40E4-BCE6-4C82E9C2CA3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3852444"/>
            <a:ext cx="933759" cy="933759"/>
          </a:xfrm>
          <a:prstGeom prst="rect">
            <a:avLst/>
          </a:prstGeom>
        </p:spPr>
      </p:pic>
      <p:pic>
        <p:nvPicPr>
          <p:cNvPr id="49" name="Рисунок 48" hidden="1">
            <a:extLst>
              <a:ext uri="{FF2B5EF4-FFF2-40B4-BE49-F238E27FC236}">
                <a16:creationId xmlns:a16="http://schemas.microsoft.com/office/drawing/2014/main" id="{B8D394E2-FC50-469D-8F1A-4BF74FF5343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3904656"/>
            <a:ext cx="812097" cy="812097"/>
          </a:xfrm>
          <a:prstGeom prst="rect">
            <a:avLst/>
          </a:prstGeom>
        </p:spPr>
      </p:pic>
      <p:sp>
        <p:nvSpPr>
          <p:cNvPr id="28" name="Название проекта"/>
          <p:cNvSpPr txBox="1">
            <a:spLocks/>
          </p:cNvSpPr>
          <p:nvPr/>
        </p:nvSpPr>
        <p:spPr>
          <a:xfrm>
            <a:off x="521417" y="257326"/>
            <a:ext cx="10756182" cy="543320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8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>
              <a:lnSpc>
                <a:spcPct val="100000"/>
              </a:lnSpc>
              <a:spcBef>
                <a:spcPts val="69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</a:t>
            </a:r>
            <a:endParaRPr lang="ru-RU" sz="1600" dirty="0">
              <a:latin typeface="Gilroy-ExtraBold" panose="020B0604020202020204" charset="-52"/>
              <a:cs typeface="Arial"/>
            </a:endParaRPr>
          </a:p>
          <a:p>
            <a:pPr marL="7701">
              <a:lnSpc>
                <a:spcPct val="100000"/>
              </a:lnSpc>
              <a:spcBef>
                <a:spcPts val="69"/>
              </a:spcBef>
            </a:pPr>
            <a:endParaRPr lang="ru-RU" sz="1789" dirty="0">
              <a:latin typeface="Gilroy-ExtraBold" panose="020B0604020202020204" charset="-52"/>
              <a:cs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81E016E-36E9-D780-B8E5-980159BA66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060136"/>
              </p:ext>
            </p:extLst>
          </p:nvPr>
        </p:nvGraphicFramePr>
        <p:xfrm>
          <a:off x="285750" y="1243437"/>
          <a:ext cx="11778997" cy="47390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778997">
                  <a:extLst>
                    <a:ext uri="{9D8B030D-6E8A-4147-A177-3AD203B41FA5}">
                      <a16:colId xmlns:a16="http://schemas.microsoft.com/office/drawing/2014/main" val="1096311675"/>
                    </a:ext>
                  </a:extLst>
                </a:gridCol>
              </a:tblGrid>
              <a:tr h="522788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Gilory-Extra"/>
                        </a:rPr>
                        <a:t>Целевая аудитория</a:t>
                      </a:r>
                      <a:r>
                        <a:rPr lang="en-US" sz="1200" dirty="0">
                          <a:latin typeface="Gilory-Extra"/>
                        </a:rPr>
                        <a:t>:  </a:t>
                      </a:r>
                      <a:r>
                        <a:rPr lang="ru-RU" sz="1200" dirty="0">
                          <a:latin typeface="Gilory-Extra"/>
                        </a:rPr>
                        <a:t>финансовые службы компаний, предоставляющих сотрудникам такие бенефиты как частичная или полная оплата питания . Сотрудники компаний.</a:t>
                      </a:r>
                      <a:endParaRPr lang="en-US" sz="1200" dirty="0">
                        <a:latin typeface="Gilory-Extr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868380"/>
                  </a:ext>
                </a:extLst>
              </a:tr>
              <a:tr h="839388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Gilory-Extra"/>
                        </a:rPr>
                        <a:t>Проблема и альтернативные решения</a:t>
                      </a:r>
                      <a:r>
                        <a:rPr lang="en-US" sz="1200" b="1" dirty="0">
                          <a:latin typeface="Gilory-Extra"/>
                        </a:rPr>
                        <a:t>:</a:t>
                      </a:r>
                      <a:r>
                        <a:rPr lang="ru-RU" sz="1200" b="1" dirty="0">
                          <a:latin typeface="Gilory-Extra"/>
                        </a:rPr>
                        <a:t> Невозможность внедрить в компании четкий персонифицированный учет денежных средств, предоставляемых сотрудникам на питание. Рассматриваемый продукт полностью решает эту проблему. На момент вывода продукта на рынок, у него нет конкурентов. В дальнейшем конкурентами будут являться такие высокотехнологичные </a:t>
                      </a:r>
                      <a:r>
                        <a:rPr lang="en-US" sz="1200" b="1" dirty="0">
                          <a:latin typeface="Gilory-Extra"/>
                        </a:rPr>
                        <a:t>IT </a:t>
                      </a:r>
                      <a:r>
                        <a:rPr lang="ru-RU" sz="1200" b="1" dirty="0">
                          <a:latin typeface="Gilory-Extra"/>
                        </a:rPr>
                        <a:t>компании, способные разработать и предложить аналогичные </a:t>
                      </a:r>
                      <a:r>
                        <a:rPr lang="en-US" sz="1200" b="1" dirty="0">
                          <a:latin typeface="Gilory-Extra"/>
                        </a:rPr>
                        <a:t>IT</a:t>
                      </a:r>
                      <a:r>
                        <a:rPr lang="ru-RU" sz="1200" b="1" dirty="0">
                          <a:latin typeface="Gilory-Extra"/>
                        </a:rPr>
                        <a:t> решения, как Сбертехнологии, Яндексразработки, Лаборатория Касперского, Позитивные Технологии и Софтвеа Технологии.         </a:t>
                      </a:r>
                      <a:endParaRPr lang="en-US" sz="1200" b="1" dirty="0">
                        <a:latin typeface="Gilory-Extr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591985"/>
                  </a:ext>
                </a:extLst>
              </a:tr>
              <a:tr h="652858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Gilory-Extra"/>
                        </a:rPr>
                        <a:t>Уникальная ценность продукта</a:t>
                      </a:r>
                      <a:r>
                        <a:rPr lang="en-US" sz="1200" b="1" dirty="0">
                          <a:latin typeface="Gilory-Extra"/>
                        </a:rPr>
                        <a:t>: </a:t>
                      </a:r>
                      <a:r>
                        <a:rPr lang="ru-RU" sz="1200" b="1" dirty="0">
                          <a:latin typeface="Gilory-Extra"/>
                        </a:rPr>
                        <a:t>на первых порах уникальной ценностью продукта будет являться отсутствие аналогов на рынке, в дальнейшем-соотношение цена-качество, так как при выходе на рынок есть возможность воспользоваться передовыми технологиями (разработать продукт на основе самой передовой мобильной кассы с биометрией)   </a:t>
                      </a:r>
                      <a:endParaRPr lang="en-US" sz="1200" b="1" dirty="0">
                        <a:latin typeface="Gilory-Extr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55487"/>
                  </a:ext>
                </a:extLst>
              </a:tr>
              <a:tr h="657969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Gilory-Extra"/>
                        </a:rPr>
                        <a:t>Как продукт решит проблемы</a:t>
                      </a:r>
                      <a:r>
                        <a:rPr lang="en-US" sz="1200" b="1" dirty="0">
                          <a:latin typeface="Gilory-Extra"/>
                        </a:rPr>
                        <a:t>: </a:t>
                      </a:r>
                      <a:r>
                        <a:rPr lang="ru-RU" sz="1200" b="1" dirty="0">
                          <a:latin typeface="Gilory-Extra"/>
                        </a:rPr>
                        <a:t>при помощи продукта возмжно внедрить в компанию 100% корректный персонифицированный учет денежных средств, выделяемых сотрудникам на частичное или полное покрытие питания. Также, на основе такого учета, будут решины проблемы с корректным налогообложением и предоставлением доставерной отчетности в контролирующие органы.  </a:t>
                      </a:r>
                      <a:r>
                        <a:rPr lang="en-US" sz="1200" b="1" dirty="0">
                          <a:latin typeface="Gilory-Extra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235772"/>
                  </a:ext>
                </a:extLst>
              </a:tr>
              <a:tr h="657969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Gilory-Extra"/>
                        </a:rPr>
                        <a:t>Способы продвижения</a:t>
                      </a:r>
                      <a:r>
                        <a:rPr lang="en-US" sz="1200" b="1" dirty="0">
                          <a:latin typeface="Gilory-Extra"/>
                        </a:rPr>
                        <a:t>: </a:t>
                      </a:r>
                      <a:r>
                        <a:rPr lang="ru-RU" sz="1200" b="1" dirty="0">
                          <a:latin typeface="Gilory-Extra"/>
                        </a:rPr>
                        <a:t>Планируется использовать следующие компоненты маркетинговой стратегии продвижения-</a:t>
                      </a:r>
                    </a:p>
                    <a:p>
                      <a:r>
                        <a:rPr lang="ru-RU" sz="1200" b="1" dirty="0">
                          <a:latin typeface="Gilory-Extra"/>
                        </a:rPr>
                        <a:t>Реклама в специализированной литературе для финансовых сотрудников для привлечения тематической аудитории. Такой же эффект ожидается при привлечении тематических блогеров  </a:t>
                      </a:r>
                      <a:r>
                        <a:rPr lang="en-US" sz="1200" b="1" dirty="0">
                          <a:latin typeface="Gilory-Extra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976716"/>
                  </a:ext>
                </a:extLst>
              </a:tr>
              <a:tr h="466327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Gilory-Extra"/>
                        </a:rPr>
                        <a:t>Как продукт принесет доход</a:t>
                      </a:r>
                      <a:r>
                        <a:rPr lang="en-US" sz="1200" b="1" dirty="0">
                          <a:latin typeface="Gilory-Extra"/>
                        </a:rPr>
                        <a:t>: </a:t>
                      </a:r>
                      <a:r>
                        <a:rPr lang="ru-RU" sz="1200" b="1" dirty="0">
                          <a:latin typeface="Gilory-Extra"/>
                        </a:rPr>
                        <a:t>Основной доход планируется от продажи и сервисного обслуживания продукта. Для этих целей планируется запуск интернет магазина. Также планируется частичное использование партнерских программ на выгодных условиях. </a:t>
                      </a:r>
                      <a:r>
                        <a:rPr lang="en-US" sz="1200" b="1" dirty="0">
                          <a:latin typeface="Gilory-Extra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699889"/>
                  </a:ext>
                </a:extLst>
              </a:tr>
              <a:tr h="283739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Gilory-Extra"/>
                        </a:rPr>
                        <a:t>Расходы на проект</a:t>
                      </a:r>
                      <a:r>
                        <a:rPr lang="en-US" sz="1200" b="1" dirty="0">
                          <a:latin typeface="Gilory-Extra"/>
                        </a:rPr>
                        <a:t>: </a:t>
                      </a:r>
                      <a:r>
                        <a:rPr lang="ru-RU" sz="1200" b="1" dirty="0">
                          <a:latin typeface="Gilory-Extra"/>
                        </a:rPr>
                        <a:t>Основными расходами явл аренда оборудования (мобильная касса с биометрией), заработная плата разработчиков, расходы на маркетинговые услуги   </a:t>
                      </a:r>
                      <a:endParaRPr lang="en-US" sz="1200" b="1" dirty="0">
                        <a:latin typeface="Gilory-Extr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261450"/>
                  </a:ext>
                </a:extLst>
              </a:tr>
              <a:tr h="657969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Gilory-Extra"/>
                        </a:rPr>
                        <a:t>Скрытое преимущество</a:t>
                      </a:r>
                      <a:r>
                        <a:rPr lang="en-US" sz="1200" b="1" dirty="0">
                          <a:latin typeface="Gilory-Extra"/>
                        </a:rPr>
                        <a:t>: </a:t>
                      </a:r>
                      <a:r>
                        <a:rPr lang="ru-RU" sz="1200" b="1" dirty="0">
                          <a:latin typeface="Gilory-Extra"/>
                        </a:rPr>
                        <a:t>Скрытым преимуществом продукта является тот факт, что при выходе на рынок он не имеет аналогов. Этот факт даст фору в завоевании рынка, привлечении целевой аудитории и в дальнейшем удержании целевой аудитории засчет соотношения цена-качество продукта  </a:t>
                      </a:r>
                      <a:endParaRPr lang="en-US" sz="1200" b="1" dirty="0">
                        <a:latin typeface="Gilory-Extr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15776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322ECFC-0390-0772-FEF3-B17AE5EB8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474777"/>
              </p:ext>
            </p:extLst>
          </p:nvPr>
        </p:nvGraphicFramePr>
        <p:xfrm>
          <a:off x="285749" y="5982444"/>
          <a:ext cx="11778997" cy="50471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778997">
                  <a:extLst>
                    <a:ext uri="{9D8B030D-6E8A-4147-A177-3AD203B41FA5}">
                      <a16:colId xmlns:a16="http://schemas.microsoft.com/office/drawing/2014/main" val="2007082308"/>
                    </a:ext>
                  </a:extLst>
                </a:gridCol>
              </a:tblGrid>
              <a:tr h="504711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Gilory-Extra"/>
                        </a:rPr>
                        <a:t>Ключевые показатели</a:t>
                      </a:r>
                      <a:r>
                        <a:rPr lang="en-US" sz="1200" dirty="0">
                          <a:latin typeface="Gilory-Extra"/>
                        </a:rPr>
                        <a:t>:  </a:t>
                      </a:r>
                      <a:r>
                        <a:rPr lang="ru-RU" sz="1200" dirty="0">
                          <a:latin typeface="Gilory-Extra"/>
                        </a:rPr>
                        <a:t>Прибыль, доля рынка . Прогнозируется что продукт  займет достаточно высокую долю рынка в своем сегменте  и будет приносить устойчивую прибыль так как является уникальным решением для финансовых служб организаций и имеет очень широкую целевую аудиторию как локальную так и региональную </a:t>
                      </a:r>
                      <a:endParaRPr lang="en-US" sz="1200" dirty="0">
                        <a:latin typeface="Gilory-Extr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921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908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9563E7A6-2474-4F7E-83B0-F51B227C7EEA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55" name="object 4">
              <a:extLst>
                <a:ext uri="{FF2B5EF4-FFF2-40B4-BE49-F238E27FC236}">
                  <a16:creationId xmlns:a16="http://schemas.microsoft.com/office/drawing/2014/main" id="{0ED8A119-377D-4496-A8DA-7089889913F9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6" name="object 5">
              <a:extLst>
                <a:ext uri="{FF2B5EF4-FFF2-40B4-BE49-F238E27FC236}">
                  <a16:creationId xmlns:a16="http://schemas.microsoft.com/office/drawing/2014/main" id="{B93F8DDD-21C4-4FEB-A2DE-6B8A4CD25837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7" name="object 7">
              <a:extLst>
                <a:ext uri="{FF2B5EF4-FFF2-40B4-BE49-F238E27FC236}">
                  <a16:creationId xmlns:a16="http://schemas.microsoft.com/office/drawing/2014/main" id="{5B1A13FB-3F47-4941-B782-2331131C619F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8" name="object 8">
              <a:extLst>
                <a:ext uri="{FF2B5EF4-FFF2-40B4-BE49-F238E27FC236}">
                  <a16:creationId xmlns:a16="http://schemas.microsoft.com/office/drawing/2014/main" id="{3C5224F1-5AB8-4F7E-93DE-96E52E586076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9" name="object 10">
              <a:extLst>
                <a:ext uri="{FF2B5EF4-FFF2-40B4-BE49-F238E27FC236}">
                  <a16:creationId xmlns:a16="http://schemas.microsoft.com/office/drawing/2014/main" id="{C09A962B-2EE5-4210-A782-6276E906316B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0" name="object 11">
              <a:extLst>
                <a:ext uri="{FF2B5EF4-FFF2-40B4-BE49-F238E27FC236}">
                  <a16:creationId xmlns:a16="http://schemas.microsoft.com/office/drawing/2014/main" id="{A9013B3C-BBDD-4113-A523-2A1E20BCA13B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1" name="object 12">
              <a:extLst>
                <a:ext uri="{FF2B5EF4-FFF2-40B4-BE49-F238E27FC236}">
                  <a16:creationId xmlns:a16="http://schemas.microsoft.com/office/drawing/2014/main" id="{BD2147F8-68C4-4EA7-BFDB-5B50D6D382C6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2" name="object 14">
              <a:extLst>
                <a:ext uri="{FF2B5EF4-FFF2-40B4-BE49-F238E27FC236}">
                  <a16:creationId xmlns:a16="http://schemas.microsoft.com/office/drawing/2014/main" id="{44687D47-9AAB-459D-BB77-F072413175A2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3" name="object 4">
              <a:extLst>
                <a:ext uri="{FF2B5EF4-FFF2-40B4-BE49-F238E27FC236}">
                  <a16:creationId xmlns:a16="http://schemas.microsoft.com/office/drawing/2014/main" id="{EDE592F4-9302-4CEE-A1F0-515A6CC8E9B8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4" name="object 4">
              <a:extLst>
                <a:ext uri="{FF2B5EF4-FFF2-40B4-BE49-F238E27FC236}">
                  <a16:creationId xmlns:a16="http://schemas.microsoft.com/office/drawing/2014/main" id="{CF18E655-3999-479C-95EC-DA9C1696D323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5" name="Заголовок"/>
          <p:cNvSpPr txBox="1"/>
          <p:nvPr/>
        </p:nvSpPr>
        <p:spPr>
          <a:xfrm>
            <a:off x="521417" y="834295"/>
            <a:ext cx="8163912" cy="502941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3200" b="1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БИЗНЕС-МОДЕЛЬ</a:t>
            </a:r>
            <a:endParaRPr sz="3200" dirty="0">
              <a:latin typeface="Gilroy-ExtraBold" panose="020B0604020202020204" charset="-52"/>
              <a:cs typeface="Arial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214" y="324174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Рисунок 47" hidden="1">
            <a:extLst>
              <a:ext uri="{FF2B5EF4-FFF2-40B4-BE49-F238E27FC236}">
                <a16:creationId xmlns:a16="http://schemas.microsoft.com/office/drawing/2014/main" id="{5ABB4078-959E-4CC6-958B-9E9244997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49" name="Рисунок 48" hidden="1">
            <a:extLst>
              <a:ext uri="{FF2B5EF4-FFF2-40B4-BE49-F238E27FC236}">
                <a16:creationId xmlns:a16="http://schemas.microsoft.com/office/drawing/2014/main" id="{06D008A6-7833-4297-AB57-7FD3FB245B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6917" y="422298"/>
            <a:ext cx="884766" cy="884766"/>
          </a:xfrm>
          <a:prstGeom prst="rect">
            <a:avLst/>
          </a:prstGeom>
        </p:spPr>
      </p:pic>
      <p:pic>
        <p:nvPicPr>
          <p:cNvPr id="50" name="Рисунок 49" hidden="1">
            <a:extLst>
              <a:ext uri="{FF2B5EF4-FFF2-40B4-BE49-F238E27FC236}">
                <a16:creationId xmlns:a16="http://schemas.microsoft.com/office/drawing/2014/main" id="{22A0AB6A-D5A8-4D7E-BB95-4B70311031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2294" y="2124974"/>
            <a:ext cx="956961" cy="956961"/>
          </a:xfrm>
          <a:prstGeom prst="rect">
            <a:avLst/>
          </a:prstGeom>
        </p:spPr>
      </p:pic>
      <p:pic>
        <p:nvPicPr>
          <p:cNvPr id="52" name="Рисунок 51" hidden="1">
            <a:extLst>
              <a:ext uri="{FF2B5EF4-FFF2-40B4-BE49-F238E27FC236}">
                <a16:creationId xmlns:a16="http://schemas.microsoft.com/office/drawing/2014/main" id="{127A38EA-FB38-45D1-B915-5ED72604DF6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02476" y="3838368"/>
            <a:ext cx="933759" cy="933759"/>
          </a:xfrm>
          <a:prstGeom prst="rect">
            <a:avLst/>
          </a:prstGeom>
        </p:spPr>
      </p:pic>
      <p:sp>
        <p:nvSpPr>
          <p:cNvPr id="44" name="Описание"/>
          <p:cNvSpPr txBox="1"/>
          <p:nvPr/>
        </p:nvSpPr>
        <p:spPr>
          <a:xfrm>
            <a:off x="379169" y="1598676"/>
            <a:ext cx="5040187" cy="530608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2700"/>
            <a:r>
              <a:rPr lang="ru-RU" sz="1200" dirty="0">
                <a:latin typeface="Gilroy-ExtraBold" panose="020B0604020202020204" charset="-52"/>
                <a:cs typeface="Microsoft Sans Serif"/>
              </a:rPr>
              <a:t>Для разработки и запуска мобильной кассы</a:t>
            </a:r>
          </a:p>
          <a:p>
            <a:pPr marL="12700"/>
            <a:r>
              <a:rPr lang="ru-RU" sz="1200" dirty="0">
                <a:latin typeface="Gilroy-ExtraBold" panose="020B0604020202020204" charset="-52"/>
                <a:cs typeface="Microsoft Sans Serif"/>
              </a:rPr>
              <a:t> потребуется:</a:t>
            </a:r>
          </a:p>
          <a:p>
            <a:pPr marL="12700" marR="938530"/>
            <a:endParaRPr sz="10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12328"/>
              </p:ext>
            </p:extLst>
          </p:nvPr>
        </p:nvGraphicFramePr>
        <p:xfrm>
          <a:off x="379711" y="2206547"/>
          <a:ext cx="5040187" cy="29487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00508">
                  <a:extLst>
                    <a:ext uri="{9D8B030D-6E8A-4147-A177-3AD203B41FA5}">
                      <a16:colId xmlns:a16="http://schemas.microsoft.com/office/drawing/2014/main" val="2597001956"/>
                    </a:ext>
                  </a:extLst>
                </a:gridCol>
                <a:gridCol w="1539679">
                  <a:extLst>
                    <a:ext uri="{9D8B030D-6E8A-4147-A177-3AD203B41FA5}">
                      <a16:colId xmlns:a16="http://schemas.microsoft.com/office/drawing/2014/main" val="1273868506"/>
                    </a:ext>
                  </a:extLst>
                </a:gridCol>
              </a:tblGrid>
              <a:tr h="272439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</a:rPr>
                        <a:t>Задача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Gilroy-ExtraBold" panose="020B0604020202020204" charset="-52"/>
                        <a:ea typeface="+mn-ea"/>
                        <a:cs typeface="Microsoft Sans Serif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tx1"/>
                          </a:solidFill>
                        </a:rPr>
                        <a:t>Бюджет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Gilroy-ExtraBold" panose="020B0604020202020204" charset="-52"/>
                        <a:ea typeface="+mn-ea"/>
                        <a:cs typeface="Microsoft Sans Serif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461209"/>
                  </a:ext>
                </a:extLst>
              </a:tr>
              <a:tr h="6250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/>
                        <a:t>Разработка продукта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/>
                        <a:t>(Включает аренду мобильной кассы с биометрией, программирование,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тестирование)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b="1" kern="1200" dirty="0"/>
                        <a:t>500 000 </a:t>
                      </a:r>
                      <a:r>
                        <a:rPr lang="ru-RU" sz="1100" kern="1200" dirty="0"/>
                        <a:t>рублей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Gilroy-ExtraBold" panose="020B0604020202020204" charset="-52"/>
                        <a:ea typeface="+mn-ea"/>
                        <a:cs typeface="Microsoft Sans Serif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450802"/>
                  </a:ext>
                </a:extLst>
              </a:tr>
              <a:tr h="801290">
                <a:tc>
                  <a:txBody>
                    <a:bodyPr/>
                    <a:lstStyle/>
                    <a:p>
                      <a:r>
                        <a:rPr lang="ru-RU" sz="1100" b="1" i="0" kern="1200" dirty="0"/>
                        <a:t>Маркетинг и продвижение</a:t>
                      </a:r>
                      <a:r>
                        <a:rPr lang="ru-RU" sz="1100" kern="1200" dirty="0"/>
                        <a:t>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затраты на рекламу, продвижение в социальных сетях, маркетинговые кампании для привлечения пользователей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/>
                        <a:t>1-2 млн </a:t>
                      </a:r>
                      <a:r>
                        <a:rPr lang="ru-RU" sz="1100" kern="1200" dirty="0"/>
                        <a:t>рублей </a:t>
                      </a:r>
                    </a:p>
                    <a:p>
                      <a:r>
                        <a:rPr lang="ru-RU" sz="1100" kern="1200" dirty="0"/>
                        <a:t>на первые 6 месяцев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Gilroy-ExtraBold" panose="020B0604020202020204" charset="-52"/>
                        <a:ea typeface="+mn-ea"/>
                        <a:cs typeface="Microsoft Sans Serif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419025"/>
                  </a:ext>
                </a:extLst>
              </a:tr>
              <a:tr h="625006">
                <a:tc>
                  <a:txBody>
                    <a:bodyPr/>
                    <a:lstStyle/>
                    <a:p>
                      <a:pPr rtl="0" fontAlgn="base"/>
                      <a:r>
                        <a:rPr lang="ru-RU" sz="1100" b="1" kern="1200" dirty="0"/>
                        <a:t>Операционные расходы</a:t>
                      </a:r>
                      <a:r>
                        <a:rPr lang="ru-RU" sz="1100" kern="1200" dirty="0"/>
                        <a:t>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команда разработчиков, маркетологов, менеджеров по работе с партнёрами и техподдержка.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/>
                        <a:t>300 000-500 000 </a:t>
                      </a:r>
                      <a:r>
                        <a:rPr lang="ru-RU" sz="1100" kern="1200" dirty="0"/>
                        <a:t>рублей в месяц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Gilroy-ExtraBold" panose="020B0604020202020204" charset="-52"/>
                        <a:ea typeface="+mn-ea"/>
                        <a:cs typeface="Microsoft Sans Serif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198795"/>
                  </a:ext>
                </a:extLst>
              </a:tr>
              <a:tr h="625006">
                <a:tc>
                  <a:txBody>
                    <a:bodyPr/>
                    <a:lstStyle/>
                    <a:p>
                      <a:r>
                        <a:rPr lang="ru-RU" sz="1100" b="1" kern="1200" dirty="0"/>
                        <a:t>Серверные расходы и техническое обслуживание: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облачные сервисы для хранения данных, хостинг и обеспечение масштабируемости.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/>
                        <a:t>около </a:t>
                      </a:r>
                      <a:r>
                        <a:rPr lang="ru-RU" sz="1100" b="1" kern="1200" dirty="0"/>
                        <a:t>100 000 </a:t>
                      </a:r>
                      <a:r>
                        <a:rPr lang="ru-RU" sz="1100" kern="1200" dirty="0"/>
                        <a:t>рублей в месяц.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Gilroy-ExtraBold" panose="020B0604020202020204" charset="-52"/>
                        <a:ea typeface="+mn-ea"/>
                        <a:cs typeface="Microsoft Sans Serif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9889642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747202" y="1578498"/>
            <a:ext cx="15744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latin typeface="Gilroy-ExtraBold" panose="020B0604020202020204" charset="-52"/>
                <a:cs typeface="Microsoft Sans Serif"/>
              </a:rPr>
              <a:t>Источники дохода:</a:t>
            </a:r>
          </a:p>
        </p:txBody>
      </p:sp>
      <p:graphicFrame>
        <p:nvGraphicFramePr>
          <p:cNvPr id="45" name="Таблица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798929"/>
              </p:ext>
            </p:extLst>
          </p:nvPr>
        </p:nvGraphicFramePr>
        <p:xfrm>
          <a:off x="5812924" y="1875082"/>
          <a:ext cx="5450822" cy="1706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93412">
                  <a:extLst>
                    <a:ext uri="{9D8B030D-6E8A-4147-A177-3AD203B41FA5}">
                      <a16:colId xmlns:a16="http://schemas.microsoft.com/office/drawing/2014/main" val="2597001956"/>
                    </a:ext>
                  </a:extLst>
                </a:gridCol>
                <a:gridCol w="3257410">
                  <a:extLst>
                    <a:ext uri="{9D8B030D-6E8A-4147-A177-3AD203B41FA5}">
                      <a16:colId xmlns:a16="http://schemas.microsoft.com/office/drawing/2014/main" val="1273868506"/>
                    </a:ext>
                  </a:extLst>
                </a:gridCol>
              </a:tblGrid>
              <a:tr h="212496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tx1"/>
                          </a:solidFill>
                        </a:rPr>
                        <a:t>Источник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Gilroy-ExtraBold" panose="020B0604020202020204" charset="-52"/>
                        <a:ea typeface="+mn-ea"/>
                        <a:cs typeface="Microsoft Sans Serif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Доходность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Gilroy-ExtraBold" panose="020B0604020202020204" charset="-52"/>
                        <a:ea typeface="+mn-ea"/>
                        <a:cs typeface="Microsoft Sans Serif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461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Вознаграждение от продаж продукта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Основной доход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450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Привлечение инвесторов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Предлагаем выгодные условия для инвесторов, рассматриваем длительные условия сотрудничества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419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Частичное привлечение кредитования</a:t>
                      </a:r>
                      <a:endParaRPr lang="ru-RU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первых порах планируется частичное привлечение кредитных средств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198795"/>
                  </a:ext>
                </a:extLst>
              </a:tr>
            </a:tbl>
          </a:graphicData>
        </a:graphic>
      </p:graphicFrame>
      <p:pic>
        <p:nvPicPr>
          <p:cNvPr id="29" name="Рисунок 28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0" y="4651452"/>
            <a:ext cx="3456632" cy="25947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812924" y="4331592"/>
            <a:ext cx="6096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400" dirty="0">
                <a:solidFill>
                  <a:srgbClr val="000000"/>
                </a:solidFill>
              </a:rPr>
              <a:t>Для старта проекта потребуется около </a:t>
            </a:r>
            <a:r>
              <a:rPr lang="ru-RU" sz="1400" b="1" dirty="0">
                <a:solidFill>
                  <a:srgbClr val="000000"/>
                </a:solidFill>
              </a:rPr>
              <a:t>3-5 млн рублей</a:t>
            </a:r>
            <a:r>
              <a:rPr lang="ru-RU" sz="1400" dirty="0">
                <a:solidFill>
                  <a:srgbClr val="000000"/>
                </a:solidFill>
              </a:rPr>
              <a:t> для разработки, маркетинга и первоначальных операционных расходов.</a:t>
            </a:r>
            <a:endParaRPr lang="ru-RU" sz="14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400" dirty="0">
                <a:solidFill>
                  <a:srgbClr val="000000"/>
                </a:solidFill>
              </a:rPr>
              <a:t>Таким образом, внедрение </a:t>
            </a:r>
            <a:r>
              <a:rPr lang="en-US" sz="1400" dirty="0">
                <a:solidFill>
                  <a:srgbClr val="000000"/>
                </a:solidFill>
              </a:rPr>
              <a:t>IT </a:t>
            </a:r>
            <a:r>
              <a:rPr lang="ru-RU" sz="1400" dirty="0">
                <a:solidFill>
                  <a:srgbClr val="000000"/>
                </a:solidFill>
              </a:rPr>
              <a:t>продукта, не имеющего на данный момент аналога на рынке имеет значительный потенциал, несмотря на начальные убытки и привлечение кредитных средств. Основные факторы успеха будут связаны с востребованностью продукта, не имеющего аналогов, активным маркетингом и привлечением пользователей.</a:t>
            </a:r>
            <a:endParaRPr lang="ru-RU" sz="1400" dirty="0"/>
          </a:p>
          <a:p>
            <a:br>
              <a:rPr lang="ru-RU" sz="1400" dirty="0"/>
            </a:br>
            <a:endParaRPr lang="ru-RU" sz="1400" dirty="0"/>
          </a:p>
        </p:txBody>
      </p:sp>
      <p:sp>
        <p:nvSpPr>
          <p:cNvPr id="33" name="Название проекта"/>
          <p:cNvSpPr txBox="1">
            <a:spLocks/>
          </p:cNvSpPr>
          <p:nvPr/>
        </p:nvSpPr>
        <p:spPr>
          <a:xfrm>
            <a:off x="521416" y="256581"/>
            <a:ext cx="10742329" cy="255164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8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>
              <a:lnSpc>
                <a:spcPct val="100000"/>
              </a:lnSpc>
              <a:spcBef>
                <a:spcPts val="69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 </a:t>
            </a:r>
          </a:p>
        </p:txBody>
      </p:sp>
    </p:spTree>
    <p:extLst>
      <p:ext uri="{BB962C8B-B14F-4D97-AF65-F5344CB8AC3E}">
        <p14:creationId xmlns:p14="http://schemas.microsoft.com/office/powerpoint/2010/main" val="1317287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4535795-BDBF-4688-BC69-7BCA6777C2AC}"/>
              </a:ext>
            </a:extLst>
          </p:cNvPr>
          <p:cNvGrpSpPr/>
          <p:nvPr/>
        </p:nvGrpSpPr>
        <p:grpSpPr>
          <a:xfrm>
            <a:off x="8542166" y="5127291"/>
            <a:ext cx="3649834" cy="1721184"/>
            <a:chOff x="8542166" y="5136816"/>
            <a:chExt cx="3649834" cy="1721184"/>
          </a:xfrm>
        </p:grpSpPr>
        <p:sp>
          <p:nvSpPr>
            <p:cNvPr id="50" name="object 6">
              <a:extLst>
                <a:ext uri="{FF2B5EF4-FFF2-40B4-BE49-F238E27FC236}">
                  <a16:creationId xmlns:a16="http://schemas.microsoft.com/office/drawing/2014/main" id="{85305155-9326-495F-B9AD-23E4A395980C}"/>
                </a:ext>
              </a:extLst>
            </p:cNvPr>
            <p:cNvSpPr/>
            <p:nvPr/>
          </p:nvSpPr>
          <p:spPr>
            <a:xfrm>
              <a:off x="10972484" y="5141493"/>
              <a:ext cx="1219516" cy="1716506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1" name="object 17">
              <a:extLst>
                <a:ext uri="{FF2B5EF4-FFF2-40B4-BE49-F238E27FC236}">
                  <a16:creationId xmlns:a16="http://schemas.microsoft.com/office/drawing/2014/main" id="{5A995476-FEAF-4C86-98E1-06927C328C9B}"/>
                </a:ext>
              </a:extLst>
            </p:cNvPr>
            <p:cNvSpPr/>
            <p:nvPr/>
          </p:nvSpPr>
          <p:spPr>
            <a:xfrm>
              <a:off x="9753028" y="5141493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2" name="object 15">
              <a:extLst>
                <a:ext uri="{FF2B5EF4-FFF2-40B4-BE49-F238E27FC236}">
                  <a16:creationId xmlns:a16="http://schemas.microsoft.com/office/drawing/2014/main" id="{BABF98EB-1F2C-4A82-AD22-F0AAD07D3466}"/>
                </a:ext>
              </a:extLst>
            </p:cNvPr>
            <p:cNvSpPr/>
            <p:nvPr/>
          </p:nvSpPr>
          <p:spPr>
            <a:xfrm>
              <a:off x="8542166" y="5136816"/>
              <a:ext cx="1218740" cy="1715350"/>
            </a:xfrm>
            <a:custGeom>
              <a:avLst/>
              <a:gdLst/>
              <a:ahLst/>
              <a:cxnLst/>
              <a:rect l="l" t="t" r="r" b="b"/>
              <a:pathLst>
                <a:path w="1996440" h="2826385">
                  <a:moveTo>
                    <a:pt x="1996012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6012" y="282617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2533FE66-E19C-4AF6-9CE6-A11572945854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75" name="object 4">
              <a:extLst>
                <a:ext uri="{FF2B5EF4-FFF2-40B4-BE49-F238E27FC236}">
                  <a16:creationId xmlns:a16="http://schemas.microsoft.com/office/drawing/2014/main" id="{3030A51B-637E-4E82-A085-BADF6FF3C952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6" name="object 5">
              <a:extLst>
                <a:ext uri="{FF2B5EF4-FFF2-40B4-BE49-F238E27FC236}">
                  <a16:creationId xmlns:a16="http://schemas.microsoft.com/office/drawing/2014/main" id="{FE9A804F-5079-44D5-9D1E-CCE9C85FF726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7" name="object 7">
              <a:extLst>
                <a:ext uri="{FF2B5EF4-FFF2-40B4-BE49-F238E27FC236}">
                  <a16:creationId xmlns:a16="http://schemas.microsoft.com/office/drawing/2014/main" id="{FA331A72-AAF6-4BA7-9CB8-5B683FF75EF5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8" name="object 8">
              <a:extLst>
                <a:ext uri="{FF2B5EF4-FFF2-40B4-BE49-F238E27FC236}">
                  <a16:creationId xmlns:a16="http://schemas.microsoft.com/office/drawing/2014/main" id="{9992155D-57CE-4925-9F70-FD7D04D219A8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9" name="object 10">
              <a:extLst>
                <a:ext uri="{FF2B5EF4-FFF2-40B4-BE49-F238E27FC236}">
                  <a16:creationId xmlns:a16="http://schemas.microsoft.com/office/drawing/2014/main" id="{35AA6871-B61D-4C47-9A79-4E9EF5734546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0" name="object 11">
              <a:extLst>
                <a:ext uri="{FF2B5EF4-FFF2-40B4-BE49-F238E27FC236}">
                  <a16:creationId xmlns:a16="http://schemas.microsoft.com/office/drawing/2014/main" id="{E4CD6812-27B1-4BA8-9A62-DC41949A7637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1" name="object 12">
              <a:extLst>
                <a:ext uri="{FF2B5EF4-FFF2-40B4-BE49-F238E27FC236}">
                  <a16:creationId xmlns:a16="http://schemas.microsoft.com/office/drawing/2014/main" id="{17ED7643-B3EF-4DF2-A331-BDFCB706CA80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2" name="object 14">
              <a:extLst>
                <a:ext uri="{FF2B5EF4-FFF2-40B4-BE49-F238E27FC236}">
                  <a16:creationId xmlns:a16="http://schemas.microsoft.com/office/drawing/2014/main" id="{AE3A137B-0C48-47AE-B849-9BB97AE34C90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3" name="object 4">
              <a:extLst>
                <a:ext uri="{FF2B5EF4-FFF2-40B4-BE49-F238E27FC236}">
                  <a16:creationId xmlns:a16="http://schemas.microsoft.com/office/drawing/2014/main" id="{054F6249-D880-4D8D-B2B6-6A36CF000D9E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4" name="object 4">
              <a:extLst>
                <a:ext uri="{FF2B5EF4-FFF2-40B4-BE49-F238E27FC236}">
                  <a16:creationId xmlns:a16="http://schemas.microsoft.com/office/drawing/2014/main" id="{B25791B2-F44A-4FA6-AB17-32FDC6C2B27E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95683817-3CF6-4C57-8B65-C107BA16D5E4}"/>
              </a:ext>
            </a:extLst>
          </p:cNvPr>
          <p:cNvGrpSpPr/>
          <p:nvPr/>
        </p:nvGrpSpPr>
        <p:grpSpPr>
          <a:xfrm>
            <a:off x="8540207" y="-1354"/>
            <a:ext cx="3660849" cy="5133570"/>
            <a:chOff x="8540207" y="-1354"/>
            <a:chExt cx="3660849" cy="5133570"/>
          </a:xfrm>
        </p:grpSpPr>
        <p:sp>
          <p:nvSpPr>
            <p:cNvPr id="65" name="object 16">
              <a:extLst>
                <a:ext uri="{FF2B5EF4-FFF2-40B4-BE49-F238E27FC236}">
                  <a16:creationId xmlns:a16="http://schemas.microsoft.com/office/drawing/2014/main" id="{92AD8906-B0D9-444D-A88A-54D52FB31A6F}"/>
                </a:ext>
              </a:extLst>
            </p:cNvPr>
            <p:cNvSpPr/>
            <p:nvPr/>
          </p:nvSpPr>
          <p:spPr>
            <a:xfrm>
              <a:off x="9763192" y="3415709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6" name="object 4">
              <a:extLst>
                <a:ext uri="{FF2B5EF4-FFF2-40B4-BE49-F238E27FC236}">
                  <a16:creationId xmlns:a16="http://schemas.microsoft.com/office/drawing/2014/main" id="{11C8E01C-D06D-4FD0-A493-9B7CE712AD50}"/>
                </a:ext>
              </a:extLst>
            </p:cNvPr>
            <p:cNvSpPr/>
            <p:nvPr/>
          </p:nvSpPr>
          <p:spPr>
            <a:xfrm>
              <a:off x="8540207" y="3416866"/>
              <a:ext cx="1219516" cy="171535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7" name="object 5">
              <a:extLst>
                <a:ext uri="{FF2B5EF4-FFF2-40B4-BE49-F238E27FC236}">
                  <a16:creationId xmlns:a16="http://schemas.microsoft.com/office/drawing/2014/main" id="{60E58586-9CE3-43B9-B10A-6A724B44DC13}"/>
                </a:ext>
              </a:extLst>
            </p:cNvPr>
            <p:cNvSpPr/>
            <p:nvPr/>
          </p:nvSpPr>
          <p:spPr>
            <a:xfrm>
              <a:off x="10981540" y="3415710"/>
              <a:ext cx="1219516" cy="1716506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8" name="object 12">
              <a:extLst>
                <a:ext uri="{FF2B5EF4-FFF2-40B4-BE49-F238E27FC236}">
                  <a16:creationId xmlns:a16="http://schemas.microsoft.com/office/drawing/2014/main" id="{46BDEBD0-4638-4CD1-BDD2-4D7E29DD97F4}"/>
                </a:ext>
              </a:extLst>
            </p:cNvPr>
            <p:cNvSpPr/>
            <p:nvPr/>
          </p:nvSpPr>
          <p:spPr>
            <a:xfrm>
              <a:off x="8540207" y="1707625"/>
              <a:ext cx="1219516" cy="171720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9" name="object 15">
              <a:extLst>
                <a:ext uri="{FF2B5EF4-FFF2-40B4-BE49-F238E27FC236}">
                  <a16:creationId xmlns:a16="http://schemas.microsoft.com/office/drawing/2014/main" id="{A43C5D80-AF0E-4101-A141-D94B0A45C751}"/>
                </a:ext>
              </a:extLst>
            </p:cNvPr>
            <p:cNvSpPr/>
            <p:nvPr/>
          </p:nvSpPr>
          <p:spPr>
            <a:xfrm>
              <a:off x="9763192" y="1707625"/>
              <a:ext cx="1218740" cy="1715350"/>
            </a:xfrm>
            <a:custGeom>
              <a:avLst/>
              <a:gdLst/>
              <a:ahLst/>
              <a:cxnLst/>
              <a:rect l="l" t="t" r="r" b="b"/>
              <a:pathLst>
                <a:path w="1996440" h="2826385">
                  <a:moveTo>
                    <a:pt x="1996012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6012" y="282617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0" name="object 14">
              <a:extLst>
                <a:ext uri="{FF2B5EF4-FFF2-40B4-BE49-F238E27FC236}">
                  <a16:creationId xmlns:a16="http://schemas.microsoft.com/office/drawing/2014/main" id="{466AF665-ADBA-4C4C-B2B1-6AEFF7A417C0}"/>
                </a:ext>
              </a:extLst>
            </p:cNvPr>
            <p:cNvSpPr/>
            <p:nvPr/>
          </p:nvSpPr>
          <p:spPr>
            <a:xfrm>
              <a:off x="8540207" y="-1354"/>
              <a:ext cx="1218740" cy="1717200"/>
            </a:xfrm>
            <a:custGeom>
              <a:avLst/>
              <a:gdLst/>
              <a:ahLst/>
              <a:cxnLst/>
              <a:rect l="l" t="t" r="r" b="b"/>
              <a:pathLst>
                <a:path w="1996440" h="2824480">
                  <a:moveTo>
                    <a:pt x="1996012" y="0"/>
                  </a:moveTo>
                  <a:lnTo>
                    <a:pt x="0" y="0"/>
                  </a:lnTo>
                  <a:lnTo>
                    <a:pt x="0" y="2824165"/>
                  </a:lnTo>
                  <a:lnTo>
                    <a:pt x="1996012" y="282416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1" name="object 16">
              <a:extLst>
                <a:ext uri="{FF2B5EF4-FFF2-40B4-BE49-F238E27FC236}">
                  <a16:creationId xmlns:a16="http://schemas.microsoft.com/office/drawing/2014/main" id="{CBFEE814-701C-4AE1-B715-28F6E2CF050D}"/>
                </a:ext>
              </a:extLst>
            </p:cNvPr>
            <p:cNvSpPr/>
            <p:nvPr/>
          </p:nvSpPr>
          <p:spPr>
            <a:xfrm>
              <a:off x="9763192" y="-1354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2" name="object 3">
              <a:extLst>
                <a:ext uri="{FF2B5EF4-FFF2-40B4-BE49-F238E27FC236}">
                  <a16:creationId xmlns:a16="http://schemas.microsoft.com/office/drawing/2014/main" id="{4B3A36ED-2C65-4410-B177-0F8A7A54215E}"/>
                </a:ext>
              </a:extLst>
            </p:cNvPr>
            <p:cNvSpPr/>
            <p:nvPr/>
          </p:nvSpPr>
          <p:spPr>
            <a:xfrm>
              <a:off x="10981540" y="-1354"/>
              <a:ext cx="1219516" cy="1717200"/>
            </a:xfrm>
            <a:custGeom>
              <a:avLst/>
              <a:gdLst/>
              <a:ahLst/>
              <a:cxnLst/>
              <a:rect l="l" t="t" r="r" b="b"/>
              <a:pathLst>
                <a:path w="1997709" h="2824480">
                  <a:moveTo>
                    <a:pt x="1997321" y="0"/>
                  </a:moveTo>
                  <a:lnTo>
                    <a:pt x="0" y="0"/>
                  </a:lnTo>
                  <a:lnTo>
                    <a:pt x="0" y="2824165"/>
                  </a:lnTo>
                  <a:lnTo>
                    <a:pt x="1997321" y="282416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3" name="object 4">
              <a:extLst>
                <a:ext uri="{FF2B5EF4-FFF2-40B4-BE49-F238E27FC236}">
                  <a16:creationId xmlns:a16="http://schemas.microsoft.com/office/drawing/2014/main" id="{A4BC71A2-BD70-43F4-8C3D-E64F668FA165}"/>
                </a:ext>
              </a:extLst>
            </p:cNvPr>
            <p:cNvSpPr/>
            <p:nvPr/>
          </p:nvSpPr>
          <p:spPr>
            <a:xfrm>
              <a:off x="10981540" y="1707625"/>
              <a:ext cx="1219516" cy="171535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5" name="Заголовок"/>
          <p:cNvSpPr txBox="1"/>
          <p:nvPr/>
        </p:nvSpPr>
        <p:spPr>
          <a:xfrm>
            <a:off x="510070" y="941794"/>
            <a:ext cx="8163912" cy="441386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2800" b="1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ПЛАН РАЗВИТИЯ ПРОДУКТА</a:t>
            </a:r>
            <a:endParaRPr sz="2800" dirty="0">
              <a:latin typeface="Gilroy-ExtraBold" panose="020B0604020202020204" charset="-52"/>
              <a:cs typeface="Arial"/>
            </a:endParaRPr>
          </a:p>
        </p:txBody>
      </p:sp>
      <p:pic>
        <p:nvPicPr>
          <p:cNvPr id="35" name="Лого ГУУ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830" y="370845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Тема">
            <a:extLst>
              <a:ext uri="{FF2B5EF4-FFF2-40B4-BE49-F238E27FC236}">
                <a16:creationId xmlns:a16="http://schemas.microsoft.com/office/drawing/2014/main" id="{8C073461-5D5B-47AB-8AF1-590C53A0B943}"/>
              </a:ext>
            </a:extLst>
          </p:cNvPr>
          <p:cNvSpPr txBox="1"/>
          <p:nvPr/>
        </p:nvSpPr>
        <p:spPr>
          <a:xfrm>
            <a:off x="8543081" y="5234733"/>
            <a:ext cx="3398062" cy="1262805"/>
          </a:xfrm>
          <a:prstGeom prst="rect">
            <a:avLst/>
          </a:prstGeom>
        </p:spPr>
        <p:txBody>
          <a:bodyPr vert="horz" wrap="square" lIns="0" tIns="7008" rIns="0" bIns="0" rtlCol="0">
            <a:spAutoFit/>
          </a:bodyPr>
          <a:lstStyle/>
          <a:p>
            <a:pPr marR="2951" algn="r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Gilroy-ExtraBold" panose="020B0604020202020204" charset="-52"/>
                <a:cs typeface="Trebuchet MS"/>
              </a:rPr>
              <a:t>Технологии здоровой жизни 2.0</a:t>
            </a:r>
            <a:endParaRPr sz="3200" dirty="0">
              <a:solidFill>
                <a:schemeClr val="bg1"/>
              </a:solidFill>
              <a:latin typeface="Gilroy-ExtraBold" panose="020B0604020202020204" charset="-52"/>
              <a:cs typeface="Trebuchet MS"/>
            </a:endParaRPr>
          </a:p>
        </p:txBody>
      </p:sp>
      <p:pic>
        <p:nvPicPr>
          <p:cNvPr id="37" name="Рисунок 36" hidden="1">
            <a:extLst>
              <a:ext uri="{FF2B5EF4-FFF2-40B4-BE49-F238E27FC236}">
                <a16:creationId xmlns:a16="http://schemas.microsoft.com/office/drawing/2014/main" id="{8D32863B-4090-4D56-9CF3-15455EED0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72495" y="2218561"/>
            <a:ext cx="752853" cy="752853"/>
          </a:xfrm>
          <a:prstGeom prst="rect">
            <a:avLst/>
          </a:prstGeom>
        </p:spPr>
      </p:pic>
      <p:pic>
        <p:nvPicPr>
          <p:cNvPr id="48" name="Рисунок 47" hidden="1">
            <a:extLst>
              <a:ext uri="{FF2B5EF4-FFF2-40B4-BE49-F238E27FC236}">
                <a16:creationId xmlns:a16="http://schemas.microsoft.com/office/drawing/2014/main" id="{A4F2BE0A-CE62-4FD3-B8B9-DFB38AB5F3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3904656"/>
            <a:ext cx="812097" cy="812097"/>
          </a:xfrm>
          <a:prstGeom prst="rect">
            <a:avLst/>
          </a:prstGeom>
        </p:spPr>
      </p:pic>
      <p:pic>
        <p:nvPicPr>
          <p:cNvPr id="42" name="Рисунок 41" hidden="1">
            <a:extLst>
              <a:ext uri="{FF2B5EF4-FFF2-40B4-BE49-F238E27FC236}">
                <a16:creationId xmlns:a16="http://schemas.microsoft.com/office/drawing/2014/main" id="{7FFCF8BF-1F32-4776-835B-E838982A6CC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1545" y="484945"/>
            <a:ext cx="802393" cy="802393"/>
          </a:xfrm>
          <a:prstGeom prst="rect">
            <a:avLst/>
          </a:prstGeom>
          <a:noFill/>
        </p:spPr>
      </p:pic>
      <p:pic>
        <p:nvPicPr>
          <p:cNvPr id="43" name="Рисунок 42" hidden="1">
            <a:extLst>
              <a:ext uri="{FF2B5EF4-FFF2-40B4-BE49-F238E27FC236}">
                <a16:creationId xmlns:a16="http://schemas.microsoft.com/office/drawing/2014/main" id="{47A0210C-F466-4B09-B5FB-0C7D8C4766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44" name="Рисунок 43" hidden="1">
            <a:extLst>
              <a:ext uri="{FF2B5EF4-FFF2-40B4-BE49-F238E27FC236}">
                <a16:creationId xmlns:a16="http://schemas.microsoft.com/office/drawing/2014/main" id="{F305A95D-EA4B-412C-99FE-19B271DF42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66502" y="2065813"/>
            <a:ext cx="884766" cy="884766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5FB2CE66-6EDE-4013-BFB1-9235AC2AC17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2097920"/>
            <a:ext cx="956961" cy="956961"/>
          </a:xfrm>
          <a:prstGeom prst="rect">
            <a:avLst/>
          </a:prstGeom>
        </p:spPr>
      </p:pic>
      <p:pic>
        <p:nvPicPr>
          <p:cNvPr id="46" name="Рисунок 45" hidden="1">
            <a:extLst>
              <a:ext uri="{FF2B5EF4-FFF2-40B4-BE49-F238E27FC236}">
                <a16:creationId xmlns:a16="http://schemas.microsoft.com/office/drawing/2014/main" id="{AA4DB53A-5EBB-48EB-B5AF-DB4694A8761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3852444"/>
            <a:ext cx="933759" cy="93375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FE6665FA-EB17-4BEA-A524-1FB79F067A04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42006" y="3813085"/>
            <a:ext cx="933759" cy="933759"/>
          </a:xfrm>
          <a:prstGeom prst="rect">
            <a:avLst/>
          </a:prstGeom>
        </p:spPr>
      </p:pic>
      <p:sp>
        <p:nvSpPr>
          <p:cNvPr id="53" name="Название проекта"/>
          <p:cNvSpPr txBox="1">
            <a:spLocks/>
          </p:cNvSpPr>
          <p:nvPr/>
        </p:nvSpPr>
        <p:spPr>
          <a:xfrm>
            <a:off x="19630" y="97115"/>
            <a:ext cx="9607254" cy="574097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8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>
              <a:lnSpc>
                <a:spcPct val="100000"/>
              </a:lnSpc>
              <a:spcBef>
                <a:spcPts val="69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</a:t>
            </a:r>
            <a:r>
              <a:rPr lang="ru-RU" sz="1800" dirty="0">
                <a:solidFill>
                  <a:schemeClr val="tx1"/>
                </a:solidFill>
                <a:latin typeface="Gilroy-ExtraBold" panose="020B0604020202020204" charset="-52"/>
              </a:rPr>
              <a:t> </a:t>
            </a:r>
          </a:p>
          <a:p>
            <a:pPr marL="7701">
              <a:lnSpc>
                <a:spcPct val="100000"/>
              </a:lnSpc>
              <a:spcBef>
                <a:spcPts val="69"/>
              </a:spcBef>
            </a:pPr>
            <a:endParaRPr lang="ru-RU" sz="1789" dirty="0">
              <a:latin typeface="Gilroy-ExtraBold" panose="020B0604020202020204" charset="-52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98FDCF-029E-6D40-8BFB-CE5A0139377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35" y="2133600"/>
            <a:ext cx="8554278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22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9563E7A6-2474-4F7E-83B0-F51B227C7EEA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55" name="object 4">
              <a:extLst>
                <a:ext uri="{FF2B5EF4-FFF2-40B4-BE49-F238E27FC236}">
                  <a16:creationId xmlns:a16="http://schemas.microsoft.com/office/drawing/2014/main" id="{0ED8A119-377D-4496-A8DA-7089889913F9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6" name="object 5">
              <a:extLst>
                <a:ext uri="{FF2B5EF4-FFF2-40B4-BE49-F238E27FC236}">
                  <a16:creationId xmlns:a16="http://schemas.microsoft.com/office/drawing/2014/main" id="{B93F8DDD-21C4-4FEB-A2DE-6B8A4CD25837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7" name="object 7">
              <a:extLst>
                <a:ext uri="{FF2B5EF4-FFF2-40B4-BE49-F238E27FC236}">
                  <a16:creationId xmlns:a16="http://schemas.microsoft.com/office/drawing/2014/main" id="{5B1A13FB-3F47-4941-B782-2331131C619F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8" name="object 8">
              <a:extLst>
                <a:ext uri="{FF2B5EF4-FFF2-40B4-BE49-F238E27FC236}">
                  <a16:creationId xmlns:a16="http://schemas.microsoft.com/office/drawing/2014/main" id="{3C5224F1-5AB8-4F7E-93DE-96E52E586076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9" name="object 10">
              <a:extLst>
                <a:ext uri="{FF2B5EF4-FFF2-40B4-BE49-F238E27FC236}">
                  <a16:creationId xmlns:a16="http://schemas.microsoft.com/office/drawing/2014/main" id="{C09A962B-2EE5-4210-A782-6276E906316B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0" name="object 11">
              <a:extLst>
                <a:ext uri="{FF2B5EF4-FFF2-40B4-BE49-F238E27FC236}">
                  <a16:creationId xmlns:a16="http://schemas.microsoft.com/office/drawing/2014/main" id="{A9013B3C-BBDD-4113-A523-2A1E20BCA13B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1" name="object 12">
              <a:extLst>
                <a:ext uri="{FF2B5EF4-FFF2-40B4-BE49-F238E27FC236}">
                  <a16:creationId xmlns:a16="http://schemas.microsoft.com/office/drawing/2014/main" id="{BD2147F8-68C4-4EA7-BFDB-5B50D6D382C6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2" name="object 14">
              <a:extLst>
                <a:ext uri="{FF2B5EF4-FFF2-40B4-BE49-F238E27FC236}">
                  <a16:creationId xmlns:a16="http://schemas.microsoft.com/office/drawing/2014/main" id="{44687D47-9AAB-459D-BB77-F072413175A2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3" name="object 4">
              <a:extLst>
                <a:ext uri="{FF2B5EF4-FFF2-40B4-BE49-F238E27FC236}">
                  <a16:creationId xmlns:a16="http://schemas.microsoft.com/office/drawing/2014/main" id="{EDE592F4-9302-4CEE-A1F0-515A6CC8E9B8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4" name="object 4">
              <a:extLst>
                <a:ext uri="{FF2B5EF4-FFF2-40B4-BE49-F238E27FC236}">
                  <a16:creationId xmlns:a16="http://schemas.microsoft.com/office/drawing/2014/main" id="{CF18E655-3999-479C-95EC-DA9C1696D323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5" name="Заголовок"/>
          <p:cNvSpPr txBox="1"/>
          <p:nvPr/>
        </p:nvSpPr>
        <p:spPr>
          <a:xfrm>
            <a:off x="521417" y="834295"/>
            <a:ext cx="8163912" cy="502941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3200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ПЛАН РАЗВИТИЯ ПРОЕКТА </a:t>
            </a:r>
            <a:endParaRPr sz="3200" dirty="0">
              <a:solidFill>
                <a:srgbClr val="8F00FF"/>
              </a:solidFill>
              <a:latin typeface="Gilroy-ExtraBold" panose="020B0604020202020204" charset="-52"/>
              <a:cs typeface="Arial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214" y="324174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Рисунок 47" hidden="1">
            <a:extLst>
              <a:ext uri="{FF2B5EF4-FFF2-40B4-BE49-F238E27FC236}">
                <a16:creationId xmlns:a16="http://schemas.microsoft.com/office/drawing/2014/main" id="{5ABB4078-959E-4CC6-958B-9E9244997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49" name="Рисунок 48" hidden="1">
            <a:extLst>
              <a:ext uri="{FF2B5EF4-FFF2-40B4-BE49-F238E27FC236}">
                <a16:creationId xmlns:a16="http://schemas.microsoft.com/office/drawing/2014/main" id="{06D008A6-7833-4297-AB57-7FD3FB245B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6917" y="422298"/>
            <a:ext cx="884766" cy="884766"/>
          </a:xfrm>
          <a:prstGeom prst="rect">
            <a:avLst/>
          </a:prstGeom>
        </p:spPr>
      </p:pic>
      <p:pic>
        <p:nvPicPr>
          <p:cNvPr id="50" name="Рисунок 49" hidden="1">
            <a:extLst>
              <a:ext uri="{FF2B5EF4-FFF2-40B4-BE49-F238E27FC236}">
                <a16:creationId xmlns:a16="http://schemas.microsoft.com/office/drawing/2014/main" id="{22A0AB6A-D5A8-4D7E-BB95-4B70311031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2294" y="2124974"/>
            <a:ext cx="956961" cy="956961"/>
          </a:xfrm>
          <a:prstGeom prst="rect">
            <a:avLst/>
          </a:prstGeom>
        </p:spPr>
      </p:pic>
      <p:pic>
        <p:nvPicPr>
          <p:cNvPr id="52" name="Рисунок 51" hidden="1">
            <a:extLst>
              <a:ext uri="{FF2B5EF4-FFF2-40B4-BE49-F238E27FC236}">
                <a16:creationId xmlns:a16="http://schemas.microsoft.com/office/drawing/2014/main" id="{127A38EA-FB38-45D1-B915-5ED72604DF6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02476" y="3838368"/>
            <a:ext cx="933759" cy="933759"/>
          </a:xfrm>
          <a:prstGeom prst="rect">
            <a:avLst/>
          </a:prstGeom>
        </p:spPr>
      </p:pic>
      <p:sp>
        <p:nvSpPr>
          <p:cNvPr id="44" name="Описание"/>
          <p:cNvSpPr txBox="1"/>
          <p:nvPr/>
        </p:nvSpPr>
        <p:spPr>
          <a:xfrm>
            <a:off x="379169" y="1598676"/>
            <a:ext cx="10611374" cy="3300597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298450" marR="938530" indent="-285750">
              <a:buFontTx/>
              <a:buChar char="-"/>
            </a:pPr>
            <a:r>
              <a:rPr lang="ru-RU" b="1" dirty="0">
                <a:latin typeface="Gilory-Extra"/>
                <a:cs typeface="Microsoft Sans Serif"/>
              </a:rPr>
              <a:t>После запуска проекта планируется активная маркетинговая поддержка продукта направленная на продвижение </a:t>
            </a:r>
          </a:p>
          <a:p>
            <a:pPr marL="12700" marR="938530"/>
            <a:r>
              <a:rPr lang="ru-RU" b="1" dirty="0">
                <a:latin typeface="Gilory-Extra"/>
                <a:cs typeface="Microsoft Sans Serif"/>
              </a:rPr>
              <a:t> </a:t>
            </a:r>
          </a:p>
          <a:p>
            <a:pPr marL="298450" marR="938530" indent="-285750">
              <a:buFontTx/>
              <a:buChar char="-"/>
            </a:pPr>
            <a:r>
              <a:rPr lang="en-US" b="1" dirty="0">
                <a:latin typeface="Gilory-Extra"/>
                <a:cs typeface="Microsoft Sans Serif"/>
              </a:rPr>
              <a:t> </a:t>
            </a:r>
            <a:r>
              <a:rPr lang="ru-RU" b="1" dirty="0">
                <a:latin typeface="Gilory-Extra"/>
                <a:cs typeface="Microsoft Sans Serif"/>
              </a:rPr>
              <a:t>Создание сайта продукта с возможностью продаж</a:t>
            </a:r>
          </a:p>
          <a:p>
            <a:pPr marL="12700" marR="938530"/>
            <a:endParaRPr lang="ru-RU" b="1" dirty="0">
              <a:latin typeface="Gilory-Extra"/>
              <a:cs typeface="Microsoft Sans Serif"/>
            </a:endParaRPr>
          </a:p>
          <a:p>
            <a:pPr marL="298450" marR="938530" indent="-285750">
              <a:buFontTx/>
              <a:buChar char="-"/>
            </a:pPr>
            <a:r>
              <a:rPr lang="ru-RU" b="1" dirty="0">
                <a:latin typeface="Gilory-Extra"/>
                <a:cs typeface="Microsoft Sans Serif"/>
              </a:rPr>
              <a:t>Привлечение партнеров путем использования партнерских программ на взаимовыгодных условиях</a:t>
            </a:r>
          </a:p>
          <a:p>
            <a:pPr marL="12700" marR="938530"/>
            <a:endParaRPr lang="ru-RU" b="1" dirty="0">
              <a:latin typeface="Gilory-Extra"/>
              <a:cs typeface="Microsoft Sans Serif"/>
            </a:endParaRPr>
          </a:p>
          <a:p>
            <a:pPr marL="298450" marR="938530" indent="-285750">
              <a:buFontTx/>
              <a:buChar char="-"/>
            </a:pPr>
            <a:r>
              <a:rPr lang="ru-RU" b="1" dirty="0">
                <a:latin typeface="Gilory-Extra"/>
                <a:cs typeface="Microsoft Sans Serif"/>
              </a:rPr>
              <a:t> Расширение линейки продукта путем проведения опросов целевой аудитории </a:t>
            </a:r>
          </a:p>
          <a:p>
            <a:pPr marL="12700" marR="938530"/>
            <a:endParaRPr lang="ru-RU" b="1" dirty="0">
              <a:latin typeface="Gilory-Extra"/>
              <a:cs typeface="Microsoft Sans Serif"/>
            </a:endParaRPr>
          </a:p>
          <a:p>
            <a:pPr marL="298450" marR="938530" indent="-285750">
              <a:buFontTx/>
              <a:buChar char="-"/>
            </a:pPr>
            <a:r>
              <a:rPr lang="ru-RU" b="1" dirty="0">
                <a:latin typeface="Gilory-Extra"/>
                <a:cs typeface="Microsoft Sans Serif"/>
              </a:rPr>
              <a:t>Широкий охват рынков сбыта включая региональные рынки сбыта </a:t>
            </a:r>
          </a:p>
          <a:p>
            <a:pPr marL="12700" marR="938530"/>
            <a:endParaRPr sz="1600" b="1" dirty="0">
              <a:latin typeface="Gilory-Extra"/>
              <a:cs typeface="Microsoft Sans Serif"/>
            </a:endParaRPr>
          </a:p>
        </p:txBody>
      </p:sp>
      <p:sp>
        <p:nvSpPr>
          <p:cNvPr id="33" name="Название проекта"/>
          <p:cNvSpPr txBox="1">
            <a:spLocks/>
          </p:cNvSpPr>
          <p:nvPr/>
        </p:nvSpPr>
        <p:spPr>
          <a:xfrm>
            <a:off x="521416" y="256581"/>
            <a:ext cx="10742329" cy="255164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8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>
              <a:lnSpc>
                <a:spcPct val="100000"/>
              </a:lnSpc>
              <a:spcBef>
                <a:spcPts val="69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7ADC18-6553-10D8-374C-7AC0FCDC67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88193" y="3791277"/>
            <a:ext cx="2493480" cy="24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14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bject 14">
            <a:extLst>
              <a:ext uri="{FF2B5EF4-FFF2-40B4-BE49-F238E27FC236}">
                <a16:creationId xmlns:a16="http://schemas.microsoft.com/office/drawing/2014/main" id="{0F68DC1D-E2A3-4D30-BF07-2C632AD4C496}"/>
              </a:ext>
            </a:extLst>
          </p:cNvPr>
          <p:cNvSpPr/>
          <p:nvPr/>
        </p:nvSpPr>
        <p:spPr>
          <a:xfrm>
            <a:off x="-23715" y="-1354"/>
            <a:ext cx="12215715" cy="6587001"/>
          </a:xfrm>
          <a:custGeom>
            <a:avLst/>
            <a:gdLst/>
            <a:ahLst/>
            <a:cxnLst/>
            <a:rect l="l" t="t" r="r" b="b"/>
            <a:pathLst>
              <a:path w="1996440" h="2824480">
                <a:moveTo>
                  <a:pt x="1996012" y="0"/>
                </a:moveTo>
                <a:lnTo>
                  <a:pt x="0" y="0"/>
                </a:lnTo>
                <a:lnTo>
                  <a:pt x="0" y="2824165"/>
                </a:lnTo>
                <a:lnTo>
                  <a:pt x="1996012" y="2824165"/>
                </a:lnTo>
                <a:lnTo>
                  <a:pt x="1996012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0" tIns="0" rIns="0" bIns="0" rtlCol="0"/>
          <a:lstStyle/>
          <a:p>
            <a:pPr marL="7701">
              <a:lnSpc>
                <a:spcPct val="100000"/>
              </a:lnSpc>
              <a:spcBef>
                <a:spcPts val="69"/>
              </a:spcBef>
            </a:pPr>
            <a:r>
              <a:rPr lang="ru-RU" sz="1600" b="1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 </a:t>
            </a:r>
          </a:p>
        </p:txBody>
      </p:sp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6A0F19FD-BAC3-42FD-90DB-9DFEE551909F}"/>
              </a:ext>
            </a:extLst>
          </p:cNvPr>
          <p:cNvGrpSpPr/>
          <p:nvPr/>
        </p:nvGrpSpPr>
        <p:grpSpPr>
          <a:xfrm>
            <a:off x="8542166" y="4934456"/>
            <a:ext cx="3649834" cy="1721184"/>
            <a:chOff x="8542166" y="5136816"/>
            <a:chExt cx="3649834" cy="1721184"/>
          </a:xfrm>
        </p:grpSpPr>
        <p:sp>
          <p:nvSpPr>
            <p:cNvPr id="50" name="object 6">
              <a:extLst>
                <a:ext uri="{FF2B5EF4-FFF2-40B4-BE49-F238E27FC236}">
                  <a16:creationId xmlns:a16="http://schemas.microsoft.com/office/drawing/2014/main" id="{0BDD3C02-C0BD-45C6-BF88-F07BF51B70C1}"/>
                </a:ext>
              </a:extLst>
            </p:cNvPr>
            <p:cNvSpPr/>
            <p:nvPr/>
          </p:nvSpPr>
          <p:spPr>
            <a:xfrm>
              <a:off x="10972484" y="5141493"/>
              <a:ext cx="1219516" cy="1716506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1" name="object 17">
              <a:extLst>
                <a:ext uri="{FF2B5EF4-FFF2-40B4-BE49-F238E27FC236}">
                  <a16:creationId xmlns:a16="http://schemas.microsoft.com/office/drawing/2014/main" id="{8A018343-2837-47B7-A0AB-C57949E77D8E}"/>
                </a:ext>
              </a:extLst>
            </p:cNvPr>
            <p:cNvSpPr/>
            <p:nvPr/>
          </p:nvSpPr>
          <p:spPr>
            <a:xfrm>
              <a:off x="9753028" y="5141493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2" name="object 15">
              <a:extLst>
                <a:ext uri="{FF2B5EF4-FFF2-40B4-BE49-F238E27FC236}">
                  <a16:creationId xmlns:a16="http://schemas.microsoft.com/office/drawing/2014/main" id="{21770921-118B-479D-91C4-4FFDAAF52116}"/>
                </a:ext>
              </a:extLst>
            </p:cNvPr>
            <p:cNvSpPr/>
            <p:nvPr/>
          </p:nvSpPr>
          <p:spPr>
            <a:xfrm>
              <a:off x="8542166" y="5136816"/>
              <a:ext cx="1218740" cy="1715350"/>
            </a:xfrm>
            <a:custGeom>
              <a:avLst/>
              <a:gdLst/>
              <a:ahLst/>
              <a:cxnLst/>
              <a:rect l="l" t="t" r="r" b="b"/>
              <a:pathLst>
                <a:path w="1996440" h="2826385">
                  <a:moveTo>
                    <a:pt x="1996012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6012" y="282617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E66C04C1-1F5D-4CB6-94FD-D32732371747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75" name="object 4">
              <a:extLst>
                <a:ext uri="{FF2B5EF4-FFF2-40B4-BE49-F238E27FC236}">
                  <a16:creationId xmlns:a16="http://schemas.microsoft.com/office/drawing/2014/main" id="{C294AA2B-538A-4A92-BB4B-46B2B4A12BFE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6" name="object 5">
              <a:extLst>
                <a:ext uri="{FF2B5EF4-FFF2-40B4-BE49-F238E27FC236}">
                  <a16:creationId xmlns:a16="http://schemas.microsoft.com/office/drawing/2014/main" id="{6DEFEEBF-6E91-443C-888B-FA2DE097EA03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7" name="object 7">
              <a:extLst>
                <a:ext uri="{FF2B5EF4-FFF2-40B4-BE49-F238E27FC236}">
                  <a16:creationId xmlns:a16="http://schemas.microsoft.com/office/drawing/2014/main" id="{6608BABB-14A5-41D5-83BF-4A8B47119BB1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8" name="object 8">
              <a:extLst>
                <a:ext uri="{FF2B5EF4-FFF2-40B4-BE49-F238E27FC236}">
                  <a16:creationId xmlns:a16="http://schemas.microsoft.com/office/drawing/2014/main" id="{3C5112D1-329A-4B6E-B3CC-54EBBFACD5A4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9" name="object 10">
              <a:extLst>
                <a:ext uri="{FF2B5EF4-FFF2-40B4-BE49-F238E27FC236}">
                  <a16:creationId xmlns:a16="http://schemas.microsoft.com/office/drawing/2014/main" id="{A0037505-F7F2-49A2-92B2-6170D3DB1CF5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0" name="object 11">
              <a:extLst>
                <a:ext uri="{FF2B5EF4-FFF2-40B4-BE49-F238E27FC236}">
                  <a16:creationId xmlns:a16="http://schemas.microsoft.com/office/drawing/2014/main" id="{D108A73F-3CE4-4241-87E0-6E165F7F97B3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1" name="object 12">
              <a:extLst>
                <a:ext uri="{FF2B5EF4-FFF2-40B4-BE49-F238E27FC236}">
                  <a16:creationId xmlns:a16="http://schemas.microsoft.com/office/drawing/2014/main" id="{54EF101C-7C74-4C12-8872-B8F5B1505BC0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2" name="object 14">
              <a:extLst>
                <a:ext uri="{FF2B5EF4-FFF2-40B4-BE49-F238E27FC236}">
                  <a16:creationId xmlns:a16="http://schemas.microsoft.com/office/drawing/2014/main" id="{630731D2-9FFA-4D2D-884C-3CC01AD2F428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3" name="object 4">
              <a:extLst>
                <a:ext uri="{FF2B5EF4-FFF2-40B4-BE49-F238E27FC236}">
                  <a16:creationId xmlns:a16="http://schemas.microsoft.com/office/drawing/2014/main" id="{75555F9B-1E5B-4CEC-9FEF-8969CDBB1993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4" name="object 4">
              <a:extLst>
                <a:ext uri="{FF2B5EF4-FFF2-40B4-BE49-F238E27FC236}">
                  <a16:creationId xmlns:a16="http://schemas.microsoft.com/office/drawing/2014/main" id="{1D350897-3A52-42C8-8C7A-B9CA2E6BF75B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pic>
        <p:nvPicPr>
          <p:cNvPr id="35" name="Лого ГУУ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830" y="370845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Тема">
            <a:extLst>
              <a:ext uri="{FF2B5EF4-FFF2-40B4-BE49-F238E27FC236}">
                <a16:creationId xmlns:a16="http://schemas.microsoft.com/office/drawing/2014/main" id="{50156583-B2EF-4C9F-A4F3-EB5BF563DB05}"/>
              </a:ext>
            </a:extLst>
          </p:cNvPr>
          <p:cNvSpPr txBox="1"/>
          <p:nvPr/>
        </p:nvSpPr>
        <p:spPr>
          <a:xfrm>
            <a:off x="8543081" y="5234733"/>
            <a:ext cx="3398062" cy="1262805"/>
          </a:xfrm>
          <a:prstGeom prst="rect">
            <a:avLst/>
          </a:prstGeom>
        </p:spPr>
        <p:txBody>
          <a:bodyPr vert="horz" wrap="square" lIns="0" tIns="7008" rIns="0" bIns="0" rtlCol="0">
            <a:spAutoFit/>
          </a:bodyPr>
          <a:lstStyle/>
          <a:p>
            <a:pPr marR="2951" algn="r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Gilroy-ExtraBold" panose="020B0604020202020204" charset="-52"/>
                <a:cs typeface="Trebuchet MS"/>
              </a:rPr>
              <a:t>Технологии здоровой жизни 2.0</a:t>
            </a:r>
            <a:endParaRPr sz="3200" dirty="0">
              <a:solidFill>
                <a:schemeClr val="bg1"/>
              </a:solidFill>
              <a:latin typeface="Gilroy-ExtraBold" panose="020B0604020202020204" charset="-52"/>
              <a:cs typeface="Trebuchet MS"/>
            </a:endParaRPr>
          </a:p>
        </p:txBody>
      </p:sp>
      <p:pic>
        <p:nvPicPr>
          <p:cNvPr id="37" name="Рисунок 36" hidden="1">
            <a:extLst>
              <a:ext uri="{FF2B5EF4-FFF2-40B4-BE49-F238E27FC236}">
                <a16:creationId xmlns:a16="http://schemas.microsoft.com/office/drawing/2014/main" id="{71FC1F68-ADCC-4E88-B0C2-71686C65A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72495" y="2218561"/>
            <a:ext cx="752853" cy="752853"/>
          </a:xfrm>
          <a:prstGeom prst="rect">
            <a:avLst/>
          </a:prstGeom>
        </p:spPr>
      </p:pic>
      <p:pic>
        <p:nvPicPr>
          <p:cNvPr id="43" name="Рисунок 42" hidden="1">
            <a:extLst>
              <a:ext uri="{FF2B5EF4-FFF2-40B4-BE49-F238E27FC236}">
                <a16:creationId xmlns:a16="http://schemas.microsoft.com/office/drawing/2014/main" id="{D025025A-CC75-491D-AA0D-8C9D1ABF5A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44" name="Рисунок 43" hidden="1">
            <a:extLst>
              <a:ext uri="{FF2B5EF4-FFF2-40B4-BE49-F238E27FC236}">
                <a16:creationId xmlns:a16="http://schemas.microsoft.com/office/drawing/2014/main" id="{990E1124-B4FC-4AF2-A943-2B39AD668D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66502" y="2065813"/>
            <a:ext cx="884766" cy="884766"/>
          </a:xfrm>
          <a:prstGeom prst="rect">
            <a:avLst/>
          </a:prstGeom>
        </p:spPr>
      </p:pic>
      <p:pic>
        <p:nvPicPr>
          <p:cNvPr id="45" name="Рисунок 44" hidden="1">
            <a:extLst>
              <a:ext uri="{FF2B5EF4-FFF2-40B4-BE49-F238E27FC236}">
                <a16:creationId xmlns:a16="http://schemas.microsoft.com/office/drawing/2014/main" id="{716D2507-0667-4E7B-BF6A-A91C2052DE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2097920"/>
            <a:ext cx="956961" cy="956961"/>
          </a:xfrm>
          <a:prstGeom prst="rect">
            <a:avLst/>
          </a:prstGeom>
        </p:spPr>
      </p:pic>
      <p:pic>
        <p:nvPicPr>
          <p:cNvPr id="46" name="Рисунок 45" hidden="1">
            <a:extLst>
              <a:ext uri="{FF2B5EF4-FFF2-40B4-BE49-F238E27FC236}">
                <a16:creationId xmlns:a16="http://schemas.microsoft.com/office/drawing/2014/main" id="{ABE85D63-24B3-4F69-BCAC-A00B7DE73E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3852444"/>
            <a:ext cx="933759" cy="933759"/>
          </a:xfrm>
          <a:prstGeom prst="rect">
            <a:avLst/>
          </a:prstGeom>
        </p:spPr>
      </p:pic>
      <p:pic>
        <p:nvPicPr>
          <p:cNvPr id="47" name="Рисунок 46" hidden="1">
            <a:extLst>
              <a:ext uri="{FF2B5EF4-FFF2-40B4-BE49-F238E27FC236}">
                <a16:creationId xmlns:a16="http://schemas.microsoft.com/office/drawing/2014/main" id="{F6D2BDA3-6680-4828-95E7-96DC8AE19D75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42006" y="3813085"/>
            <a:ext cx="933759" cy="933759"/>
          </a:xfrm>
          <a:prstGeom prst="rect">
            <a:avLst/>
          </a:prstGeom>
        </p:spPr>
      </p:pic>
      <p:pic>
        <p:nvPicPr>
          <p:cNvPr id="48" name="Рисунок 47" hidden="1">
            <a:extLst>
              <a:ext uri="{FF2B5EF4-FFF2-40B4-BE49-F238E27FC236}">
                <a16:creationId xmlns:a16="http://schemas.microsoft.com/office/drawing/2014/main" id="{6502303D-7E9D-4180-A8CB-B1D0A29880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3904656"/>
            <a:ext cx="812097" cy="812097"/>
          </a:xfrm>
          <a:prstGeom prst="rect">
            <a:avLst/>
          </a:prstGeom>
        </p:spPr>
      </p:pic>
      <p:sp>
        <p:nvSpPr>
          <p:cNvPr id="15" name="Заголовок"/>
          <p:cNvSpPr txBox="1"/>
          <p:nvPr/>
        </p:nvSpPr>
        <p:spPr>
          <a:xfrm>
            <a:off x="319346" y="818264"/>
            <a:ext cx="8163912" cy="564496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3600" b="1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КОМАНДА СТАРТАПА</a:t>
            </a:r>
            <a:endParaRPr sz="3600" dirty="0">
              <a:latin typeface="Gilroy-ExtraBold" panose="020B0604020202020204" charset="-52"/>
              <a:cs typeface="Arial"/>
            </a:endParaRPr>
          </a:p>
        </p:txBody>
      </p:sp>
      <p:sp>
        <p:nvSpPr>
          <p:cNvPr id="56" name="object 3">
            <a:extLst>
              <a:ext uri="{FF2B5EF4-FFF2-40B4-BE49-F238E27FC236}">
                <a16:creationId xmlns:a16="http://schemas.microsoft.com/office/drawing/2014/main" id="{BF8936CB-EF82-4AD7-8073-1D30833F7000}"/>
              </a:ext>
            </a:extLst>
          </p:cNvPr>
          <p:cNvSpPr/>
          <p:nvPr/>
        </p:nvSpPr>
        <p:spPr>
          <a:xfrm>
            <a:off x="4997748" y="1080655"/>
            <a:ext cx="2646799" cy="2323955"/>
          </a:xfrm>
          <a:custGeom>
            <a:avLst/>
            <a:gdLst/>
            <a:ahLst/>
            <a:cxnLst/>
            <a:rect l="l" t="t" r="r" b="b"/>
            <a:pathLst>
              <a:path w="1997709" h="2824480">
                <a:moveTo>
                  <a:pt x="1997321" y="0"/>
                </a:moveTo>
                <a:lnTo>
                  <a:pt x="0" y="0"/>
                </a:lnTo>
                <a:lnTo>
                  <a:pt x="0" y="2824165"/>
                </a:lnTo>
                <a:lnTo>
                  <a:pt x="1997321" y="2824165"/>
                </a:lnTo>
                <a:lnTo>
                  <a:pt x="1997321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8" name="object 12">
            <a:extLst>
              <a:ext uri="{FF2B5EF4-FFF2-40B4-BE49-F238E27FC236}">
                <a16:creationId xmlns:a16="http://schemas.microsoft.com/office/drawing/2014/main" id="{11A57793-0B6A-4B9A-A778-6A5A99C5B62F}"/>
              </a:ext>
            </a:extLst>
          </p:cNvPr>
          <p:cNvSpPr/>
          <p:nvPr/>
        </p:nvSpPr>
        <p:spPr>
          <a:xfrm>
            <a:off x="-17668" y="1465551"/>
            <a:ext cx="2354468" cy="2772879"/>
          </a:xfrm>
          <a:custGeom>
            <a:avLst/>
            <a:gdLst/>
            <a:ahLst/>
            <a:cxnLst/>
            <a:rect l="l" t="t" r="r" b="b"/>
            <a:pathLst>
              <a:path w="1997709" h="2826385">
                <a:moveTo>
                  <a:pt x="1997321" y="0"/>
                </a:moveTo>
                <a:lnTo>
                  <a:pt x="0" y="0"/>
                </a:lnTo>
                <a:lnTo>
                  <a:pt x="0" y="2826175"/>
                </a:lnTo>
                <a:lnTo>
                  <a:pt x="1997321" y="2826175"/>
                </a:lnTo>
                <a:lnTo>
                  <a:pt x="1997321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95683817-3CF6-4C57-8B65-C107BA16D5E4}"/>
              </a:ext>
            </a:extLst>
          </p:cNvPr>
          <p:cNvGrpSpPr/>
          <p:nvPr/>
        </p:nvGrpSpPr>
        <p:grpSpPr>
          <a:xfrm>
            <a:off x="8540207" y="-1354"/>
            <a:ext cx="3660849" cy="5133570"/>
            <a:chOff x="8540207" y="-1354"/>
            <a:chExt cx="3660849" cy="5133570"/>
          </a:xfrm>
        </p:grpSpPr>
        <p:sp>
          <p:nvSpPr>
            <p:cNvPr id="60" name="object 16">
              <a:extLst>
                <a:ext uri="{FF2B5EF4-FFF2-40B4-BE49-F238E27FC236}">
                  <a16:creationId xmlns:a16="http://schemas.microsoft.com/office/drawing/2014/main" id="{92AD8906-B0D9-444D-A88A-54D52FB31A6F}"/>
                </a:ext>
              </a:extLst>
            </p:cNvPr>
            <p:cNvSpPr/>
            <p:nvPr/>
          </p:nvSpPr>
          <p:spPr>
            <a:xfrm>
              <a:off x="9763192" y="3415709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1" name="object 4">
              <a:extLst>
                <a:ext uri="{FF2B5EF4-FFF2-40B4-BE49-F238E27FC236}">
                  <a16:creationId xmlns:a16="http://schemas.microsoft.com/office/drawing/2014/main" id="{11C8E01C-D06D-4FD0-A493-9B7CE712AD50}"/>
                </a:ext>
              </a:extLst>
            </p:cNvPr>
            <p:cNvSpPr/>
            <p:nvPr/>
          </p:nvSpPr>
          <p:spPr>
            <a:xfrm>
              <a:off x="8540207" y="3416866"/>
              <a:ext cx="1219516" cy="171535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2" name="object 5">
              <a:extLst>
                <a:ext uri="{FF2B5EF4-FFF2-40B4-BE49-F238E27FC236}">
                  <a16:creationId xmlns:a16="http://schemas.microsoft.com/office/drawing/2014/main" id="{60E58586-9CE3-43B9-B10A-6A724B44DC13}"/>
                </a:ext>
              </a:extLst>
            </p:cNvPr>
            <p:cNvSpPr/>
            <p:nvPr/>
          </p:nvSpPr>
          <p:spPr>
            <a:xfrm>
              <a:off x="10981540" y="3415710"/>
              <a:ext cx="1219516" cy="1716506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3" name="object 12">
              <a:extLst>
                <a:ext uri="{FF2B5EF4-FFF2-40B4-BE49-F238E27FC236}">
                  <a16:creationId xmlns:a16="http://schemas.microsoft.com/office/drawing/2014/main" id="{46BDEBD0-4638-4CD1-BDD2-4D7E29DD97F4}"/>
                </a:ext>
              </a:extLst>
            </p:cNvPr>
            <p:cNvSpPr/>
            <p:nvPr/>
          </p:nvSpPr>
          <p:spPr>
            <a:xfrm>
              <a:off x="8540207" y="1707625"/>
              <a:ext cx="1219516" cy="171720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5" name="object 15">
              <a:extLst>
                <a:ext uri="{FF2B5EF4-FFF2-40B4-BE49-F238E27FC236}">
                  <a16:creationId xmlns:a16="http://schemas.microsoft.com/office/drawing/2014/main" id="{A43C5D80-AF0E-4101-A141-D94B0A45C751}"/>
                </a:ext>
              </a:extLst>
            </p:cNvPr>
            <p:cNvSpPr/>
            <p:nvPr/>
          </p:nvSpPr>
          <p:spPr>
            <a:xfrm>
              <a:off x="9763192" y="1707625"/>
              <a:ext cx="1218740" cy="1715350"/>
            </a:xfrm>
            <a:custGeom>
              <a:avLst/>
              <a:gdLst/>
              <a:ahLst/>
              <a:cxnLst/>
              <a:rect l="l" t="t" r="r" b="b"/>
              <a:pathLst>
                <a:path w="1996440" h="2826385">
                  <a:moveTo>
                    <a:pt x="1996012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6012" y="282617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6" name="object 14">
              <a:extLst>
                <a:ext uri="{FF2B5EF4-FFF2-40B4-BE49-F238E27FC236}">
                  <a16:creationId xmlns:a16="http://schemas.microsoft.com/office/drawing/2014/main" id="{466AF665-ADBA-4C4C-B2B1-6AEFF7A417C0}"/>
                </a:ext>
              </a:extLst>
            </p:cNvPr>
            <p:cNvSpPr/>
            <p:nvPr/>
          </p:nvSpPr>
          <p:spPr>
            <a:xfrm>
              <a:off x="8540207" y="-1354"/>
              <a:ext cx="1218740" cy="1717200"/>
            </a:xfrm>
            <a:custGeom>
              <a:avLst/>
              <a:gdLst/>
              <a:ahLst/>
              <a:cxnLst/>
              <a:rect l="l" t="t" r="r" b="b"/>
              <a:pathLst>
                <a:path w="1996440" h="2824480">
                  <a:moveTo>
                    <a:pt x="1996012" y="0"/>
                  </a:moveTo>
                  <a:lnTo>
                    <a:pt x="0" y="0"/>
                  </a:lnTo>
                  <a:lnTo>
                    <a:pt x="0" y="2824165"/>
                  </a:lnTo>
                  <a:lnTo>
                    <a:pt x="1996012" y="282416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7" name="object 16">
              <a:extLst>
                <a:ext uri="{FF2B5EF4-FFF2-40B4-BE49-F238E27FC236}">
                  <a16:creationId xmlns:a16="http://schemas.microsoft.com/office/drawing/2014/main" id="{CBFEE814-701C-4AE1-B715-28F6E2CF050D}"/>
                </a:ext>
              </a:extLst>
            </p:cNvPr>
            <p:cNvSpPr/>
            <p:nvPr/>
          </p:nvSpPr>
          <p:spPr>
            <a:xfrm>
              <a:off x="9763192" y="-1354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8" name="object 3">
              <a:extLst>
                <a:ext uri="{FF2B5EF4-FFF2-40B4-BE49-F238E27FC236}">
                  <a16:creationId xmlns:a16="http://schemas.microsoft.com/office/drawing/2014/main" id="{4B3A36ED-2C65-4410-B177-0F8A7A54215E}"/>
                </a:ext>
              </a:extLst>
            </p:cNvPr>
            <p:cNvSpPr/>
            <p:nvPr/>
          </p:nvSpPr>
          <p:spPr>
            <a:xfrm>
              <a:off x="10981540" y="-1354"/>
              <a:ext cx="1219516" cy="1717200"/>
            </a:xfrm>
            <a:custGeom>
              <a:avLst/>
              <a:gdLst/>
              <a:ahLst/>
              <a:cxnLst/>
              <a:rect l="l" t="t" r="r" b="b"/>
              <a:pathLst>
                <a:path w="1997709" h="2824480">
                  <a:moveTo>
                    <a:pt x="1997321" y="0"/>
                  </a:moveTo>
                  <a:lnTo>
                    <a:pt x="0" y="0"/>
                  </a:lnTo>
                  <a:lnTo>
                    <a:pt x="0" y="2824165"/>
                  </a:lnTo>
                  <a:lnTo>
                    <a:pt x="1997321" y="282416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9" name="object 4">
              <a:extLst>
                <a:ext uri="{FF2B5EF4-FFF2-40B4-BE49-F238E27FC236}">
                  <a16:creationId xmlns:a16="http://schemas.microsoft.com/office/drawing/2014/main" id="{A4BC71A2-BD70-43F4-8C3D-E64F668FA165}"/>
                </a:ext>
              </a:extLst>
            </p:cNvPr>
            <p:cNvSpPr/>
            <p:nvPr/>
          </p:nvSpPr>
          <p:spPr>
            <a:xfrm>
              <a:off x="10981540" y="1707625"/>
              <a:ext cx="1219516" cy="171535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93" name="object 14">
            <a:extLst>
              <a:ext uri="{FF2B5EF4-FFF2-40B4-BE49-F238E27FC236}">
                <a16:creationId xmlns:a16="http://schemas.microsoft.com/office/drawing/2014/main" id="{0F68DC1D-E2A3-4D30-BF07-2C632AD4C496}"/>
              </a:ext>
            </a:extLst>
          </p:cNvPr>
          <p:cNvSpPr/>
          <p:nvPr/>
        </p:nvSpPr>
        <p:spPr>
          <a:xfrm>
            <a:off x="6084142" y="3404610"/>
            <a:ext cx="1313479" cy="1901589"/>
          </a:xfrm>
          <a:custGeom>
            <a:avLst/>
            <a:gdLst/>
            <a:ahLst/>
            <a:cxnLst/>
            <a:rect l="l" t="t" r="r" b="b"/>
            <a:pathLst>
              <a:path w="1996440" h="2824480">
                <a:moveTo>
                  <a:pt x="1996012" y="0"/>
                </a:moveTo>
                <a:lnTo>
                  <a:pt x="0" y="0"/>
                </a:lnTo>
                <a:lnTo>
                  <a:pt x="0" y="2824165"/>
                </a:lnTo>
                <a:lnTo>
                  <a:pt x="1996012" y="2824165"/>
                </a:lnTo>
                <a:lnTo>
                  <a:pt x="1996012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4" name="Лого ГУУ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780" y="384164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D3FA6C7D-DC99-4529-92F4-2411C3B5C117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48380" y="2207027"/>
            <a:ext cx="802393" cy="802393"/>
          </a:xfrm>
          <a:prstGeom prst="rect">
            <a:avLst/>
          </a:prstGeom>
          <a:noFill/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3E78C32E-7F6A-4952-953B-3A218467845F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bg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124418" y="3790837"/>
            <a:ext cx="933759" cy="933759"/>
          </a:xfrm>
          <a:prstGeom prst="rect">
            <a:avLst/>
          </a:prstGeom>
        </p:spPr>
      </p:pic>
      <p:sp>
        <p:nvSpPr>
          <p:cNvPr id="55" name="object 16">
            <a:extLst>
              <a:ext uri="{FF2B5EF4-FFF2-40B4-BE49-F238E27FC236}">
                <a16:creationId xmlns:a16="http://schemas.microsoft.com/office/drawing/2014/main" id="{92AD8906-B0D9-444D-A88A-54D52FB31A6F}"/>
              </a:ext>
            </a:extLst>
          </p:cNvPr>
          <p:cNvSpPr/>
          <p:nvPr/>
        </p:nvSpPr>
        <p:spPr>
          <a:xfrm>
            <a:off x="8535908" y="3424825"/>
            <a:ext cx="1218740" cy="1701597"/>
          </a:xfrm>
          <a:custGeom>
            <a:avLst/>
            <a:gdLst/>
            <a:ahLst/>
            <a:cxnLst/>
            <a:rect l="l" t="t" r="r" b="b"/>
            <a:pathLst>
              <a:path w="1996440" h="2828290">
                <a:moveTo>
                  <a:pt x="1996012" y="0"/>
                </a:moveTo>
                <a:lnTo>
                  <a:pt x="0" y="0"/>
                </a:lnTo>
                <a:lnTo>
                  <a:pt x="0" y="2828102"/>
                </a:lnTo>
                <a:lnTo>
                  <a:pt x="1996012" y="2828102"/>
                </a:lnTo>
                <a:lnTo>
                  <a:pt x="1996012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4" name="object 4">
            <a:extLst>
              <a:ext uri="{FF2B5EF4-FFF2-40B4-BE49-F238E27FC236}">
                <a16:creationId xmlns:a16="http://schemas.microsoft.com/office/drawing/2014/main" id="{A4BC71A2-BD70-43F4-8C3D-E64F668FA165}"/>
              </a:ext>
            </a:extLst>
          </p:cNvPr>
          <p:cNvSpPr/>
          <p:nvPr/>
        </p:nvSpPr>
        <p:spPr>
          <a:xfrm>
            <a:off x="9752312" y="3421863"/>
            <a:ext cx="1231906" cy="1715350"/>
          </a:xfrm>
          <a:custGeom>
            <a:avLst/>
            <a:gdLst/>
            <a:ahLst/>
            <a:cxnLst/>
            <a:rect l="l" t="t" r="r" b="b"/>
            <a:pathLst>
              <a:path w="1997709" h="2826385">
                <a:moveTo>
                  <a:pt x="1997321" y="0"/>
                </a:moveTo>
                <a:lnTo>
                  <a:pt x="0" y="0"/>
                </a:lnTo>
                <a:lnTo>
                  <a:pt x="0" y="2826175"/>
                </a:lnTo>
                <a:lnTo>
                  <a:pt x="1997321" y="2826175"/>
                </a:lnTo>
                <a:lnTo>
                  <a:pt x="1997321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5" name="object 15">
            <a:extLst>
              <a:ext uri="{FF2B5EF4-FFF2-40B4-BE49-F238E27FC236}">
                <a16:creationId xmlns:a16="http://schemas.microsoft.com/office/drawing/2014/main" id="{A43C5D80-AF0E-4101-A141-D94B0A45C751}"/>
              </a:ext>
            </a:extLst>
          </p:cNvPr>
          <p:cNvSpPr/>
          <p:nvPr/>
        </p:nvSpPr>
        <p:spPr>
          <a:xfrm>
            <a:off x="3165803" y="4964641"/>
            <a:ext cx="3148396" cy="1351555"/>
          </a:xfrm>
          <a:custGeom>
            <a:avLst/>
            <a:gdLst/>
            <a:ahLst/>
            <a:cxnLst/>
            <a:rect l="l" t="t" r="r" b="b"/>
            <a:pathLst>
              <a:path w="1996440" h="2826385">
                <a:moveTo>
                  <a:pt x="1996012" y="0"/>
                </a:moveTo>
                <a:lnTo>
                  <a:pt x="0" y="0"/>
                </a:lnTo>
                <a:lnTo>
                  <a:pt x="0" y="2826175"/>
                </a:lnTo>
                <a:lnTo>
                  <a:pt x="1996012" y="2826175"/>
                </a:lnTo>
                <a:lnTo>
                  <a:pt x="1996012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7" name="object 16">
            <a:extLst>
              <a:ext uri="{FF2B5EF4-FFF2-40B4-BE49-F238E27FC236}">
                <a16:creationId xmlns:a16="http://schemas.microsoft.com/office/drawing/2014/main" id="{92AD8906-B0D9-444D-A88A-54D52FB31A6F}"/>
              </a:ext>
            </a:extLst>
          </p:cNvPr>
          <p:cNvSpPr/>
          <p:nvPr/>
        </p:nvSpPr>
        <p:spPr>
          <a:xfrm>
            <a:off x="1819276" y="4695190"/>
            <a:ext cx="2604478" cy="1954061"/>
          </a:xfrm>
          <a:custGeom>
            <a:avLst/>
            <a:gdLst/>
            <a:ahLst/>
            <a:cxnLst/>
            <a:rect l="l" t="t" r="r" b="b"/>
            <a:pathLst>
              <a:path w="1996440" h="2828290">
                <a:moveTo>
                  <a:pt x="1996012" y="0"/>
                </a:moveTo>
                <a:lnTo>
                  <a:pt x="0" y="0"/>
                </a:lnTo>
                <a:lnTo>
                  <a:pt x="0" y="2828102"/>
                </a:lnTo>
                <a:lnTo>
                  <a:pt x="1996012" y="2828102"/>
                </a:lnTo>
                <a:lnTo>
                  <a:pt x="1996012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pPr algn="ctr"/>
            <a:r>
              <a:rPr lang="ru-RU" sz="2800" dirty="0"/>
              <a:t>Слесарев Филипп </a:t>
            </a:r>
          </a:p>
          <a:p>
            <a:pPr algn="ctr"/>
            <a:endParaRPr lang="ru-RU" sz="600" dirty="0"/>
          </a:p>
          <a:p>
            <a:pPr algn="ctr"/>
            <a:r>
              <a:rPr lang="ru-RU" sz="3200" dirty="0"/>
              <a:t> </a:t>
            </a:r>
            <a:r>
              <a:rPr lang="ru-RU" dirty="0"/>
              <a:t>лидер проекта</a:t>
            </a:r>
          </a:p>
          <a:p>
            <a:pPr algn="ctr"/>
            <a:r>
              <a:rPr lang="en-US" sz="1400" dirty="0"/>
              <a:t>(</a:t>
            </a:r>
            <a:r>
              <a:rPr lang="ru-RU" dirty="0">
                <a:effectLst/>
                <a:latin typeface="Calbri body"/>
                <a:ea typeface="Calibri" panose="020F0502020204030204" pitchFamily="34" charset="0"/>
              </a:rPr>
              <a:t>filippslesareff</a:t>
            </a:r>
            <a:r>
              <a:rPr lang="en-US" dirty="0"/>
              <a:t>@yandex.ru</a:t>
            </a:r>
            <a:r>
              <a:rPr lang="en-US" sz="1400" dirty="0"/>
              <a:t>)</a:t>
            </a:r>
            <a:endParaRPr lang="ru-RU" sz="1400" dirty="0"/>
          </a:p>
        </p:txBody>
      </p:sp>
      <p:sp>
        <p:nvSpPr>
          <p:cNvPr id="96" name="object 4">
            <a:extLst>
              <a:ext uri="{FF2B5EF4-FFF2-40B4-BE49-F238E27FC236}">
                <a16:creationId xmlns:a16="http://schemas.microsoft.com/office/drawing/2014/main" id="{A4BC71A2-BD70-43F4-8C3D-E64F668FA1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97899" y="3379156"/>
            <a:ext cx="2484069" cy="1789612"/>
          </a:xfrm>
          <a:custGeom>
            <a:avLst/>
            <a:gdLst/>
            <a:ahLst/>
            <a:cxnLst/>
            <a:rect l="l" t="t" r="r" b="b"/>
            <a:pathLst>
              <a:path w="1997709" h="2826385">
                <a:moveTo>
                  <a:pt x="1997321" y="0"/>
                </a:moveTo>
                <a:lnTo>
                  <a:pt x="0" y="0"/>
                </a:lnTo>
                <a:lnTo>
                  <a:pt x="0" y="2826175"/>
                </a:lnTo>
                <a:lnTo>
                  <a:pt x="1997321" y="2826175"/>
                </a:lnTo>
                <a:lnTo>
                  <a:pt x="1997321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pPr algn="ctr"/>
            <a:endParaRPr lang="ru-RU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E79B7C-15FB-1B39-5CAE-7DE6D07197E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9009" y="1420475"/>
            <a:ext cx="3005797" cy="304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00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EA40C0-0078-351A-3A2B-FF08A9F17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43" y="1814248"/>
            <a:ext cx="3953930" cy="27955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DF31BA-DACA-759B-59A6-BDCD22F1C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913" y="4366191"/>
            <a:ext cx="1817555" cy="25723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0FF488-6386-DE6C-8D1C-F07C9F576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004" y="1458308"/>
            <a:ext cx="2478282" cy="350743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528B3B-733B-DB3A-4AED-F2CD922C4E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6534" y="1213467"/>
            <a:ext cx="2548493" cy="36067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080DFC-C693-85AC-D2E4-41C37B91F0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7207" y="1620989"/>
            <a:ext cx="1939706" cy="27452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4308B4-73CF-CF4A-EE16-2EFA48D88A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6439" y="1713788"/>
            <a:ext cx="3568465" cy="252301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2ADAEC-3826-009C-C283-CF10783252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3196" y="4641273"/>
            <a:ext cx="3135261" cy="221672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509050-51D8-4BA1-4CAD-4DBE54D579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63231" y="4366191"/>
            <a:ext cx="2491808" cy="249180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4B4D70F-1FB7-E4EE-562B-340D0A1395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31078" y="3963222"/>
            <a:ext cx="3650479" cy="28947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8A3B412-6500-4688-D30C-88D5347E84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543" y="3963223"/>
            <a:ext cx="4094270" cy="289477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4151FEC-3F29-EC55-3CC0-E654CD6567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977" y="-908663"/>
            <a:ext cx="5084579" cy="359495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A655980-CAEC-ECAA-D7BB-02D66C757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84365" y="-4709"/>
            <a:ext cx="1952687" cy="195268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128A2D-B2C3-3297-D051-A741C966FD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87647" y="-377175"/>
            <a:ext cx="1642907" cy="232515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B89B0B6-5BDB-E125-5E21-221A51F5FD9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010" y="113645"/>
            <a:ext cx="1815589" cy="181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97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FB9E1B7B-0099-4FAF-B356-DD6E82798654}"/>
              </a:ext>
            </a:extLst>
          </p:cNvPr>
          <p:cNvGrpSpPr/>
          <p:nvPr/>
        </p:nvGrpSpPr>
        <p:grpSpPr>
          <a:xfrm>
            <a:off x="8542166" y="5127291"/>
            <a:ext cx="3649834" cy="1721184"/>
            <a:chOff x="8542166" y="5136816"/>
            <a:chExt cx="3649834" cy="1721184"/>
          </a:xfrm>
        </p:grpSpPr>
        <p:sp>
          <p:nvSpPr>
            <p:cNvPr id="52" name="object 6">
              <a:extLst>
                <a:ext uri="{FF2B5EF4-FFF2-40B4-BE49-F238E27FC236}">
                  <a16:creationId xmlns:a16="http://schemas.microsoft.com/office/drawing/2014/main" id="{412A5E2A-6D93-4BCD-8682-82BB175A1DF0}"/>
                </a:ext>
              </a:extLst>
            </p:cNvPr>
            <p:cNvSpPr/>
            <p:nvPr/>
          </p:nvSpPr>
          <p:spPr>
            <a:xfrm>
              <a:off x="10972484" y="5141493"/>
              <a:ext cx="1219516" cy="1716506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3" name="object 17">
              <a:extLst>
                <a:ext uri="{FF2B5EF4-FFF2-40B4-BE49-F238E27FC236}">
                  <a16:creationId xmlns:a16="http://schemas.microsoft.com/office/drawing/2014/main" id="{72D29E4A-7DA5-4D21-9CA3-98750DE05105}"/>
                </a:ext>
              </a:extLst>
            </p:cNvPr>
            <p:cNvSpPr/>
            <p:nvPr/>
          </p:nvSpPr>
          <p:spPr>
            <a:xfrm>
              <a:off x="9753028" y="5141493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4" name="object 15">
              <a:extLst>
                <a:ext uri="{FF2B5EF4-FFF2-40B4-BE49-F238E27FC236}">
                  <a16:creationId xmlns:a16="http://schemas.microsoft.com/office/drawing/2014/main" id="{EE6B99B1-CEE5-40FC-92BA-D7AAFA806176}"/>
                </a:ext>
              </a:extLst>
            </p:cNvPr>
            <p:cNvSpPr/>
            <p:nvPr/>
          </p:nvSpPr>
          <p:spPr>
            <a:xfrm>
              <a:off x="8542166" y="5136816"/>
              <a:ext cx="1218740" cy="1715350"/>
            </a:xfrm>
            <a:custGeom>
              <a:avLst/>
              <a:gdLst/>
              <a:ahLst/>
              <a:cxnLst/>
              <a:rect l="l" t="t" r="r" b="b"/>
              <a:pathLst>
                <a:path w="1996440" h="2826385">
                  <a:moveTo>
                    <a:pt x="1996012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6012" y="282617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0FAE1671-DC5F-4080-8A98-D83964D06345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77" name="object 4">
              <a:extLst>
                <a:ext uri="{FF2B5EF4-FFF2-40B4-BE49-F238E27FC236}">
                  <a16:creationId xmlns:a16="http://schemas.microsoft.com/office/drawing/2014/main" id="{92BE3D02-6BC6-41F0-A292-E8C5C5308027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8" name="object 5">
              <a:extLst>
                <a:ext uri="{FF2B5EF4-FFF2-40B4-BE49-F238E27FC236}">
                  <a16:creationId xmlns:a16="http://schemas.microsoft.com/office/drawing/2014/main" id="{3323B8C5-502E-4134-8BA9-F8FEB88DC0AC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9" name="object 7">
              <a:extLst>
                <a:ext uri="{FF2B5EF4-FFF2-40B4-BE49-F238E27FC236}">
                  <a16:creationId xmlns:a16="http://schemas.microsoft.com/office/drawing/2014/main" id="{4B2118B8-2743-465C-ADF4-65D38125DCBD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0" name="object 8">
              <a:extLst>
                <a:ext uri="{FF2B5EF4-FFF2-40B4-BE49-F238E27FC236}">
                  <a16:creationId xmlns:a16="http://schemas.microsoft.com/office/drawing/2014/main" id="{B685775D-A694-4911-85D9-79C021558597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1" name="object 10">
              <a:extLst>
                <a:ext uri="{FF2B5EF4-FFF2-40B4-BE49-F238E27FC236}">
                  <a16:creationId xmlns:a16="http://schemas.microsoft.com/office/drawing/2014/main" id="{801F928F-2CA7-461F-A686-D05ED7B1DB84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2" name="object 11">
              <a:extLst>
                <a:ext uri="{FF2B5EF4-FFF2-40B4-BE49-F238E27FC236}">
                  <a16:creationId xmlns:a16="http://schemas.microsoft.com/office/drawing/2014/main" id="{D68D13E0-9721-4BD9-A05F-33A99D6C8302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3" name="object 12">
              <a:extLst>
                <a:ext uri="{FF2B5EF4-FFF2-40B4-BE49-F238E27FC236}">
                  <a16:creationId xmlns:a16="http://schemas.microsoft.com/office/drawing/2014/main" id="{35263978-9983-420D-93B8-0DD5EC2BF8BD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4" name="object 14">
              <a:extLst>
                <a:ext uri="{FF2B5EF4-FFF2-40B4-BE49-F238E27FC236}">
                  <a16:creationId xmlns:a16="http://schemas.microsoft.com/office/drawing/2014/main" id="{A16418E9-FBA7-4932-8097-1AC0D85FF56F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5" name="object 4">
              <a:extLst>
                <a:ext uri="{FF2B5EF4-FFF2-40B4-BE49-F238E27FC236}">
                  <a16:creationId xmlns:a16="http://schemas.microsoft.com/office/drawing/2014/main" id="{A35C4A52-2EDE-46E3-94CA-ED4BCFE0EC35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6" name="object 4">
              <a:extLst>
                <a:ext uri="{FF2B5EF4-FFF2-40B4-BE49-F238E27FC236}">
                  <a16:creationId xmlns:a16="http://schemas.microsoft.com/office/drawing/2014/main" id="{43665E24-A094-4AA9-85A8-3CAC92ABFAFB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35F949BF-DA9D-4A23-AEB3-045C11777635}"/>
              </a:ext>
            </a:extLst>
          </p:cNvPr>
          <p:cNvGrpSpPr/>
          <p:nvPr/>
        </p:nvGrpSpPr>
        <p:grpSpPr>
          <a:xfrm>
            <a:off x="8540207" y="-1354"/>
            <a:ext cx="3660849" cy="5133570"/>
            <a:chOff x="8540207" y="-1354"/>
            <a:chExt cx="3660849" cy="5133570"/>
          </a:xfrm>
        </p:grpSpPr>
        <p:sp>
          <p:nvSpPr>
            <p:cNvPr id="67" name="object 16">
              <a:extLst>
                <a:ext uri="{FF2B5EF4-FFF2-40B4-BE49-F238E27FC236}">
                  <a16:creationId xmlns:a16="http://schemas.microsoft.com/office/drawing/2014/main" id="{8D6A3CDC-D212-4272-BED4-6DBB6B1FFC41}"/>
                </a:ext>
              </a:extLst>
            </p:cNvPr>
            <p:cNvSpPr/>
            <p:nvPr/>
          </p:nvSpPr>
          <p:spPr>
            <a:xfrm>
              <a:off x="9763192" y="3415709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8" name="object 4">
              <a:extLst>
                <a:ext uri="{FF2B5EF4-FFF2-40B4-BE49-F238E27FC236}">
                  <a16:creationId xmlns:a16="http://schemas.microsoft.com/office/drawing/2014/main" id="{6F939D48-53E4-466F-B489-2C1BC0391D8F}"/>
                </a:ext>
              </a:extLst>
            </p:cNvPr>
            <p:cNvSpPr/>
            <p:nvPr/>
          </p:nvSpPr>
          <p:spPr>
            <a:xfrm>
              <a:off x="8540207" y="3416866"/>
              <a:ext cx="1219516" cy="171535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9" name="object 5">
              <a:extLst>
                <a:ext uri="{FF2B5EF4-FFF2-40B4-BE49-F238E27FC236}">
                  <a16:creationId xmlns:a16="http://schemas.microsoft.com/office/drawing/2014/main" id="{2FB12E3E-68C0-44AE-9D38-155CFD12B95B}"/>
                </a:ext>
              </a:extLst>
            </p:cNvPr>
            <p:cNvSpPr/>
            <p:nvPr/>
          </p:nvSpPr>
          <p:spPr>
            <a:xfrm>
              <a:off x="10981540" y="3415710"/>
              <a:ext cx="1219516" cy="1716506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0" name="object 12">
              <a:extLst>
                <a:ext uri="{FF2B5EF4-FFF2-40B4-BE49-F238E27FC236}">
                  <a16:creationId xmlns:a16="http://schemas.microsoft.com/office/drawing/2014/main" id="{A609C503-E4DA-4A41-8E4A-1B0D05E18EC6}"/>
                </a:ext>
              </a:extLst>
            </p:cNvPr>
            <p:cNvSpPr/>
            <p:nvPr/>
          </p:nvSpPr>
          <p:spPr>
            <a:xfrm>
              <a:off x="8540207" y="1707625"/>
              <a:ext cx="1219516" cy="171720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1" name="object 15">
              <a:extLst>
                <a:ext uri="{FF2B5EF4-FFF2-40B4-BE49-F238E27FC236}">
                  <a16:creationId xmlns:a16="http://schemas.microsoft.com/office/drawing/2014/main" id="{0C0443E3-AB86-4B64-9668-E76EE5135948}"/>
                </a:ext>
              </a:extLst>
            </p:cNvPr>
            <p:cNvSpPr/>
            <p:nvPr/>
          </p:nvSpPr>
          <p:spPr>
            <a:xfrm>
              <a:off x="9763192" y="1707625"/>
              <a:ext cx="1218740" cy="1715350"/>
            </a:xfrm>
            <a:custGeom>
              <a:avLst/>
              <a:gdLst/>
              <a:ahLst/>
              <a:cxnLst/>
              <a:rect l="l" t="t" r="r" b="b"/>
              <a:pathLst>
                <a:path w="1996440" h="2826385">
                  <a:moveTo>
                    <a:pt x="1996012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6012" y="282617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2" name="object 14">
              <a:extLst>
                <a:ext uri="{FF2B5EF4-FFF2-40B4-BE49-F238E27FC236}">
                  <a16:creationId xmlns:a16="http://schemas.microsoft.com/office/drawing/2014/main" id="{B5CA77FA-1E72-4A2D-92A4-50F788887755}"/>
                </a:ext>
              </a:extLst>
            </p:cNvPr>
            <p:cNvSpPr/>
            <p:nvPr/>
          </p:nvSpPr>
          <p:spPr>
            <a:xfrm>
              <a:off x="8540207" y="-1354"/>
              <a:ext cx="1218740" cy="1717200"/>
            </a:xfrm>
            <a:custGeom>
              <a:avLst/>
              <a:gdLst/>
              <a:ahLst/>
              <a:cxnLst/>
              <a:rect l="l" t="t" r="r" b="b"/>
              <a:pathLst>
                <a:path w="1996440" h="2824480">
                  <a:moveTo>
                    <a:pt x="1996012" y="0"/>
                  </a:moveTo>
                  <a:lnTo>
                    <a:pt x="0" y="0"/>
                  </a:lnTo>
                  <a:lnTo>
                    <a:pt x="0" y="2824165"/>
                  </a:lnTo>
                  <a:lnTo>
                    <a:pt x="1996012" y="282416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3" name="object 16">
              <a:extLst>
                <a:ext uri="{FF2B5EF4-FFF2-40B4-BE49-F238E27FC236}">
                  <a16:creationId xmlns:a16="http://schemas.microsoft.com/office/drawing/2014/main" id="{8368196F-9D58-459C-B8B4-B7331B7FF1F2}"/>
                </a:ext>
              </a:extLst>
            </p:cNvPr>
            <p:cNvSpPr/>
            <p:nvPr/>
          </p:nvSpPr>
          <p:spPr>
            <a:xfrm>
              <a:off x="9763192" y="-1354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4" name="object 3">
              <a:extLst>
                <a:ext uri="{FF2B5EF4-FFF2-40B4-BE49-F238E27FC236}">
                  <a16:creationId xmlns:a16="http://schemas.microsoft.com/office/drawing/2014/main" id="{2478BE80-1BD5-429F-8E8C-1EC39E6E18C2}"/>
                </a:ext>
              </a:extLst>
            </p:cNvPr>
            <p:cNvSpPr/>
            <p:nvPr/>
          </p:nvSpPr>
          <p:spPr>
            <a:xfrm>
              <a:off x="10981540" y="-1354"/>
              <a:ext cx="1219516" cy="1717200"/>
            </a:xfrm>
            <a:custGeom>
              <a:avLst/>
              <a:gdLst/>
              <a:ahLst/>
              <a:cxnLst/>
              <a:rect l="l" t="t" r="r" b="b"/>
              <a:pathLst>
                <a:path w="1997709" h="2824480">
                  <a:moveTo>
                    <a:pt x="1997321" y="0"/>
                  </a:moveTo>
                  <a:lnTo>
                    <a:pt x="0" y="0"/>
                  </a:lnTo>
                  <a:lnTo>
                    <a:pt x="0" y="2824165"/>
                  </a:lnTo>
                  <a:lnTo>
                    <a:pt x="1997321" y="282416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5" name="object 4">
              <a:extLst>
                <a:ext uri="{FF2B5EF4-FFF2-40B4-BE49-F238E27FC236}">
                  <a16:creationId xmlns:a16="http://schemas.microsoft.com/office/drawing/2014/main" id="{58684556-AFB5-41EA-99BA-CBE4A27B7133}"/>
                </a:ext>
              </a:extLst>
            </p:cNvPr>
            <p:cNvSpPr/>
            <p:nvPr/>
          </p:nvSpPr>
          <p:spPr>
            <a:xfrm>
              <a:off x="10981540" y="1707625"/>
              <a:ext cx="1219516" cy="171535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7" name="Описание"/>
          <p:cNvSpPr txBox="1"/>
          <p:nvPr/>
        </p:nvSpPr>
        <p:spPr>
          <a:xfrm>
            <a:off x="1137479" y="1856983"/>
            <a:ext cx="6514155" cy="2038713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2700"/>
            <a:r>
              <a:rPr lang="ru-RU" b="1" dirty="0">
                <a:latin typeface="Gilroy-ExtraBold" panose="020B0604020202020204" charset="-52"/>
                <a:cs typeface="Microsoft Sans Serif"/>
              </a:rPr>
              <a:t>Проблемы, которые решает проект:</a:t>
            </a:r>
          </a:p>
          <a:p>
            <a:pPr marL="12700"/>
            <a:endParaRPr lang="ru-RU" b="1" dirty="0">
              <a:latin typeface="Gilroy-ExtraBold" panose="020B0604020202020204" charset="-52"/>
              <a:cs typeface="Microsoft Sans Serif"/>
            </a:endParaRPr>
          </a:p>
          <a:p>
            <a:pPr marL="298450" indent="-285750">
              <a:buFontTx/>
              <a:buChar char="-"/>
            </a:pPr>
            <a:r>
              <a:rPr lang="ru-RU" sz="1600" spc="-15" dirty="0">
                <a:latin typeface="Gilroy-ExtraBold" panose="020B0604020202020204" charset="0"/>
                <a:cs typeface="Microsoft Sans Serif"/>
              </a:rPr>
              <a:t>Корректное налогообложение сотрудников</a:t>
            </a:r>
          </a:p>
          <a:p>
            <a:pPr marL="298450" indent="-285750">
              <a:buFontTx/>
              <a:buChar char="-"/>
            </a:pPr>
            <a:endParaRPr lang="ru-RU" sz="1600" spc="-15" dirty="0">
              <a:latin typeface="Gilroy-ExtraBold" panose="020B0604020202020204" charset="0"/>
              <a:cs typeface="Microsoft Sans Serif"/>
            </a:endParaRPr>
          </a:p>
          <a:p>
            <a:pPr marL="298450" indent="-285750">
              <a:buFontTx/>
              <a:buChar char="-"/>
            </a:pPr>
            <a:r>
              <a:rPr lang="ru-RU" sz="1600" spc="-15" dirty="0">
                <a:latin typeface="Gilroy-ExtraBold" panose="020B0604020202020204" charset="0"/>
                <a:cs typeface="Microsoft Sans Serif"/>
              </a:rPr>
              <a:t>Предоставление актуальной отчетности в контролирующие органы</a:t>
            </a:r>
          </a:p>
          <a:p>
            <a:pPr marL="298450" indent="-285750">
              <a:buFontTx/>
              <a:buChar char="-"/>
            </a:pPr>
            <a:endParaRPr lang="ru-RU" sz="1600" spc="-15" dirty="0">
              <a:latin typeface="Gilroy-ExtraBold" panose="020B0604020202020204" charset="0"/>
              <a:cs typeface="Microsoft Sans Serif"/>
            </a:endParaRPr>
          </a:p>
          <a:p>
            <a:pPr marL="298450" indent="-285750">
              <a:buFontTx/>
              <a:buChar char="-"/>
            </a:pPr>
            <a:r>
              <a:rPr lang="ru-RU" sz="1600" spc="-15" dirty="0">
                <a:latin typeface="Gilroy-ExtraBold" panose="020B0604020202020204" charset="0"/>
                <a:cs typeface="Microsoft Sans Serif"/>
              </a:rPr>
              <a:t>Избегание ошибок в бухгалтерском и налоговом учете</a:t>
            </a:r>
          </a:p>
        </p:txBody>
      </p:sp>
      <p:sp>
        <p:nvSpPr>
          <p:cNvPr id="15" name="Заголовок"/>
          <p:cNvSpPr txBox="1"/>
          <p:nvPr/>
        </p:nvSpPr>
        <p:spPr>
          <a:xfrm>
            <a:off x="521417" y="945583"/>
            <a:ext cx="5783130" cy="561098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3600" b="1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АКТУАЛЬНОСТЬ ПРОЕКТА</a:t>
            </a:r>
            <a:endParaRPr sz="3600" dirty="0">
              <a:latin typeface="Gilroy-ExtraBold" panose="020B0604020202020204" charset="-52"/>
              <a:cs typeface="Arial"/>
            </a:endParaRPr>
          </a:p>
        </p:txBody>
      </p:sp>
      <p:sp>
        <p:nvSpPr>
          <p:cNvPr id="16" name="Название проекта"/>
          <p:cNvSpPr txBox="1">
            <a:spLocks noGrp="1"/>
          </p:cNvSpPr>
          <p:nvPr>
            <p:ph type="title"/>
          </p:nvPr>
        </p:nvSpPr>
        <p:spPr>
          <a:xfrm>
            <a:off x="521416" y="133471"/>
            <a:ext cx="7746283" cy="501385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/>
          <a:p>
            <a:pPr marL="7701">
              <a:lnSpc>
                <a:spcPct val="100000"/>
              </a:lnSpc>
              <a:spcBef>
                <a:spcPts val="69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 уникальная мобильная касса  </a:t>
            </a:r>
            <a:b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</a:br>
            <a:endParaRPr lang="ru-RU" sz="1600" dirty="0">
              <a:solidFill>
                <a:schemeClr val="tx1"/>
              </a:solidFill>
              <a:latin typeface="Gilroy-ExtraBold" panose="020B0604020202020204" charset="-52"/>
              <a:cs typeface="Arial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D9A949D-0290-2F16-6240-4C0FA8088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5" y="3689919"/>
            <a:ext cx="4094270" cy="2894777"/>
          </a:xfrm>
          <a:prstGeom prst="rect">
            <a:avLst/>
          </a:prstGeom>
        </p:spPr>
      </p:pic>
      <p:pic>
        <p:nvPicPr>
          <p:cNvPr id="49" name="Лого ГУУ">
            <a:extLst>
              <a:ext uri="{FF2B5EF4-FFF2-40B4-BE49-F238E27FC236}">
                <a16:creationId xmlns:a16="http://schemas.microsoft.com/office/drawing/2014/main" id="{3EC4B08C-90FD-4C8D-BF76-2EFB97BB0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847" y="351619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Тема">
            <a:extLst>
              <a:ext uri="{FF2B5EF4-FFF2-40B4-BE49-F238E27FC236}">
                <a16:creationId xmlns:a16="http://schemas.microsoft.com/office/drawing/2014/main" id="{337E1BF8-5868-4199-8DD8-DEE0C8E03A7D}"/>
              </a:ext>
            </a:extLst>
          </p:cNvPr>
          <p:cNvSpPr txBox="1"/>
          <p:nvPr/>
        </p:nvSpPr>
        <p:spPr>
          <a:xfrm>
            <a:off x="8543081" y="5234733"/>
            <a:ext cx="3398062" cy="1262805"/>
          </a:xfrm>
          <a:prstGeom prst="rect">
            <a:avLst/>
          </a:prstGeom>
        </p:spPr>
        <p:txBody>
          <a:bodyPr vert="horz" wrap="square" lIns="0" tIns="7008" rIns="0" bIns="0" rtlCol="0">
            <a:spAutoFit/>
          </a:bodyPr>
          <a:lstStyle/>
          <a:p>
            <a:pPr marR="2951" algn="r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Gilroy-ExtraBold" panose="020B0604020202020204" charset="-52"/>
                <a:cs typeface="Trebuchet MS"/>
              </a:rPr>
              <a:t>Технологии здоровой жизни 2.0</a:t>
            </a:r>
            <a:endParaRPr sz="3200" dirty="0">
              <a:solidFill>
                <a:schemeClr val="bg1"/>
              </a:solidFill>
              <a:latin typeface="Gilroy-ExtraBold" panose="020B0604020202020204" charset="-52"/>
              <a:cs typeface="Trebuchet MS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C519CAD-D7EF-4BC3-8B35-30EFCFD6C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14879" y="3942896"/>
            <a:ext cx="752853" cy="752853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F1ECCCB9-787E-451D-8529-283A2CC171A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51633" y="451410"/>
            <a:ext cx="802393" cy="802393"/>
          </a:xfrm>
          <a:prstGeom prst="rect">
            <a:avLst/>
          </a:prstGeom>
          <a:noFill/>
        </p:spPr>
      </p:pic>
      <p:pic>
        <p:nvPicPr>
          <p:cNvPr id="43" name="Рисунок 42" hidden="1">
            <a:extLst>
              <a:ext uri="{FF2B5EF4-FFF2-40B4-BE49-F238E27FC236}">
                <a16:creationId xmlns:a16="http://schemas.microsoft.com/office/drawing/2014/main" id="{0426FF92-4781-48F5-8BB9-7F744E05D5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44" name="Рисунок 43" hidden="1">
            <a:extLst>
              <a:ext uri="{FF2B5EF4-FFF2-40B4-BE49-F238E27FC236}">
                <a16:creationId xmlns:a16="http://schemas.microsoft.com/office/drawing/2014/main" id="{A0903FC7-04B2-4BDB-A745-E45D74EF8F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48923" y="2107050"/>
            <a:ext cx="884766" cy="884766"/>
          </a:xfrm>
          <a:prstGeom prst="rect">
            <a:avLst/>
          </a:prstGeom>
        </p:spPr>
      </p:pic>
      <p:pic>
        <p:nvPicPr>
          <p:cNvPr id="45" name="Рисунок 44" hidden="1">
            <a:extLst>
              <a:ext uri="{FF2B5EF4-FFF2-40B4-BE49-F238E27FC236}">
                <a16:creationId xmlns:a16="http://schemas.microsoft.com/office/drawing/2014/main" id="{A842E526-D4C7-4A3B-9765-A86915572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86451" y="2081066"/>
            <a:ext cx="956961" cy="956961"/>
          </a:xfrm>
          <a:prstGeom prst="rect">
            <a:avLst/>
          </a:prstGeom>
        </p:spPr>
      </p:pic>
      <p:pic>
        <p:nvPicPr>
          <p:cNvPr id="46" name="Рисунок 45" hidden="1">
            <a:extLst>
              <a:ext uri="{FF2B5EF4-FFF2-40B4-BE49-F238E27FC236}">
                <a16:creationId xmlns:a16="http://schemas.microsoft.com/office/drawing/2014/main" id="{05AA3265-0CE4-409E-8BF3-E6C747E8BF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6238" y="3854035"/>
            <a:ext cx="933759" cy="93375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9832272A-0179-4507-8917-D00CAF0D7EB0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55230" y="2108180"/>
            <a:ext cx="933759" cy="933759"/>
          </a:xfrm>
          <a:prstGeom prst="rect">
            <a:avLst/>
          </a:prstGeom>
        </p:spPr>
      </p:pic>
      <p:pic>
        <p:nvPicPr>
          <p:cNvPr id="50" name="Рисунок 49" hidden="1">
            <a:extLst>
              <a:ext uri="{FF2B5EF4-FFF2-40B4-BE49-F238E27FC236}">
                <a16:creationId xmlns:a16="http://schemas.microsoft.com/office/drawing/2014/main" id="{6A976FB2-D172-4832-BD02-2CB4BE1C993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3904656"/>
            <a:ext cx="812097" cy="81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12A5BC3F-7875-4FCB-B299-6E9D7A95FCDB}"/>
              </a:ext>
            </a:extLst>
          </p:cNvPr>
          <p:cNvGrpSpPr/>
          <p:nvPr/>
        </p:nvGrpSpPr>
        <p:grpSpPr>
          <a:xfrm>
            <a:off x="8542166" y="5127291"/>
            <a:ext cx="3649834" cy="1721184"/>
            <a:chOff x="8542166" y="5136816"/>
            <a:chExt cx="3649834" cy="1721184"/>
          </a:xfrm>
        </p:grpSpPr>
        <p:sp>
          <p:nvSpPr>
            <p:cNvPr id="51" name="object 6">
              <a:extLst>
                <a:ext uri="{FF2B5EF4-FFF2-40B4-BE49-F238E27FC236}">
                  <a16:creationId xmlns:a16="http://schemas.microsoft.com/office/drawing/2014/main" id="{36749BE9-7AE8-4FCC-A4E7-85E052460BE7}"/>
                </a:ext>
              </a:extLst>
            </p:cNvPr>
            <p:cNvSpPr/>
            <p:nvPr/>
          </p:nvSpPr>
          <p:spPr>
            <a:xfrm>
              <a:off x="10972484" y="5141493"/>
              <a:ext cx="1219516" cy="1716506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2" name="object 17">
              <a:extLst>
                <a:ext uri="{FF2B5EF4-FFF2-40B4-BE49-F238E27FC236}">
                  <a16:creationId xmlns:a16="http://schemas.microsoft.com/office/drawing/2014/main" id="{D8F0C742-A9D5-4E4E-A6E7-AC3DBEBB289A}"/>
                </a:ext>
              </a:extLst>
            </p:cNvPr>
            <p:cNvSpPr/>
            <p:nvPr/>
          </p:nvSpPr>
          <p:spPr>
            <a:xfrm>
              <a:off x="9753028" y="5141493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3" name="object 15">
              <a:extLst>
                <a:ext uri="{FF2B5EF4-FFF2-40B4-BE49-F238E27FC236}">
                  <a16:creationId xmlns:a16="http://schemas.microsoft.com/office/drawing/2014/main" id="{CDED378C-E64F-4B5F-B93B-DD419B83258D}"/>
                </a:ext>
              </a:extLst>
            </p:cNvPr>
            <p:cNvSpPr/>
            <p:nvPr/>
          </p:nvSpPr>
          <p:spPr>
            <a:xfrm>
              <a:off x="8542166" y="5136816"/>
              <a:ext cx="1218740" cy="1715350"/>
            </a:xfrm>
            <a:custGeom>
              <a:avLst/>
              <a:gdLst/>
              <a:ahLst/>
              <a:cxnLst/>
              <a:rect l="l" t="t" r="r" b="b"/>
              <a:pathLst>
                <a:path w="1996440" h="2826385">
                  <a:moveTo>
                    <a:pt x="1996012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6012" y="282617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972D7C45-E5D4-489A-9FDB-764C784EBBCF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76" name="object 4">
              <a:extLst>
                <a:ext uri="{FF2B5EF4-FFF2-40B4-BE49-F238E27FC236}">
                  <a16:creationId xmlns:a16="http://schemas.microsoft.com/office/drawing/2014/main" id="{92ADEA06-1704-4A6A-B53F-C8D20C475423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7" name="object 5">
              <a:extLst>
                <a:ext uri="{FF2B5EF4-FFF2-40B4-BE49-F238E27FC236}">
                  <a16:creationId xmlns:a16="http://schemas.microsoft.com/office/drawing/2014/main" id="{C561268F-98F9-4167-86DA-E7CAABD4D6D9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8" name="object 7">
              <a:extLst>
                <a:ext uri="{FF2B5EF4-FFF2-40B4-BE49-F238E27FC236}">
                  <a16:creationId xmlns:a16="http://schemas.microsoft.com/office/drawing/2014/main" id="{E54F0F15-188F-4B72-B3ED-132D9510BD2A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9" name="object 8">
              <a:extLst>
                <a:ext uri="{FF2B5EF4-FFF2-40B4-BE49-F238E27FC236}">
                  <a16:creationId xmlns:a16="http://schemas.microsoft.com/office/drawing/2014/main" id="{D8803ABB-9754-4BE3-967C-08EF728A7122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0" name="object 10">
              <a:extLst>
                <a:ext uri="{FF2B5EF4-FFF2-40B4-BE49-F238E27FC236}">
                  <a16:creationId xmlns:a16="http://schemas.microsoft.com/office/drawing/2014/main" id="{D6F49BA0-98AE-46C4-AD39-4D03CAB8EBE5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1" name="object 11">
              <a:extLst>
                <a:ext uri="{FF2B5EF4-FFF2-40B4-BE49-F238E27FC236}">
                  <a16:creationId xmlns:a16="http://schemas.microsoft.com/office/drawing/2014/main" id="{CB097DEC-F56C-4219-AA18-53410E2C0480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2" name="object 12">
              <a:extLst>
                <a:ext uri="{FF2B5EF4-FFF2-40B4-BE49-F238E27FC236}">
                  <a16:creationId xmlns:a16="http://schemas.microsoft.com/office/drawing/2014/main" id="{BC120372-BA7F-4887-9008-71D4884EE778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3" name="object 14">
              <a:extLst>
                <a:ext uri="{FF2B5EF4-FFF2-40B4-BE49-F238E27FC236}">
                  <a16:creationId xmlns:a16="http://schemas.microsoft.com/office/drawing/2014/main" id="{83752FCA-F4BA-40A8-8DF6-2D8416B3B9BF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4" name="object 4">
              <a:extLst>
                <a:ext uri="{FF2B5EF4-FFF2-40B4-BE49-F238E27FC236}">
                  <a16:creationId xmlns:a16="http://schemas.microsoft.com/office/drawing/2014/main" id="{4D1CE876-F7D8-4D2F-A33E-AF883D7327E7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5" name="object 4">
              <a:extLst>
                <a:ext uri="{FF2B5EF4-FFF2-40B4-BE49-F238E27FC236}">
                  <a16:creationId xmlns:a16="http://schemas.microsoft.com/office/drawing/2014/main" id="{BB6FA4A7-3956-4A9B-A371-BCCC2BA04053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A9356EB2-72F7-4972-A90F-EFAD23011EDD}"/>
              </a:ext>
            </a:extLst>
          </p:cNvPr>
          <p:cNvGrpSpPr/>
          <p:nvPr/>
        </p:nvGrpSpPr>
        <p:grpSpPr>
          <a:xfrm>
            <a:off x="8540207" y="-1354"/>
            <a:ext cx="3660849" cy="5133570"/>
            <a:chOff x="8540207" y="-1354"/>
            <a:chExt cx="3660849" cy="5133570"/>
          </a:xfrm>
        </p:grpSpPr>
        <p:sp>
          <p:nvSpPr>
            <p:cNvPr id="66" name="object 16">
              <a:extLst>
                <a:ext uri="{FF2B5EF4-FFF2-40B4-BE49-F238E27FC236}">
                  <a16:creationId xmlns:a16="http://schemas.microsoft.com/office/drawing/2014/main" id="{2C89FC14-1545-4526-A889-21E3D16FB8BA}"/>
                </a:ext>
              </a:extLst>
            </p:cNvPr>
            <p:cNvSpPr/>
            <p:nvPr/>
          </p:nvSpPr>
          <p:spPr>
            <a:xfrm>
              <a:off x="9763192" y="3415709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7" name="object 4">
              <a:extLst>
                <a:ext uri="{FF2B5EF4-FFF2-40B4-BE49-F238E27FC236}">
                  <a16:creationId xmlns:a16="http://schemas.microsoft.com/office/drawing/2014/main" id="{A7B767F4-6FE6-46FC-8504-C62C6F3385E6}"/>
                </a:ext>
              </a:extLst>
            </p:cNvPr>
            <p:cNvSpPr/>
            <p:nvPr/>
          </p:nvSpPr>
          <p:spPr>
            <a:xfrm>
              <a:off x="8540207" y="3416866"/>
              <a:ext cx="1219516" cy="171535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8" name="object 5">
              <a:extLst>
                <a:ext uri="{FF2B5EF4-FFF2-40B4-BE49-F238E27FC236}">
                  <a16:creationId xmlns:a16="http://schemas.microsoft.com/office/drawing/2014/main" id="{FE851A5D-8F73-4C41-AEA8-3DA043A8EEE8}"/>
                </a:ext>
              </a:extLst>
            </p:cNvPr>
            <p:cNvSpPr/>
            <p:nvPr/>
          </p:nvSpPr>
          <p:spPr>
            <a:xfrm>
              <a:off x="10981540" y="3415710"/>
              <a:ext cx="1219516" cy="1716506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9" name="object 12">
              <a:extLst>
                <a:ext uri="{FF2B5EF4-FFF2-40B4-BE49-F238E27FC236}">
                  <a16:creationId xmlns:a16="http://schemas.microsoft.com/office/drawing/2014/main" id="{4FD3F465-C4C8-4E61-BBE3-519A950A9AAC}"/>
                </a:ext>
              </a:extLst>
            </p:cNvPr>
            <p:cNvSpPr/>
            <p:nvPr/>
          </p:nvSpPr>
          <p:spPr>
            <a:xfrm>
              <a:off x="8540207" y="1707625"/>
              <a:ext cx="1219516" cy="171720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0" name="object 15">
              <a:extLst>
                <a:ext uri="{FF2B5EF4-FFF2-40B4-BE49-F238E27FC236}">
                  <a16:creationId xmlns:a16="http://schemas.microsoft.com/office/drawing/2014/main" id="{6A3EF6B1-A221-403D-A394-B082B37C031C}"/>
                </a:ext>
              </a:extLst>
            </p:cNvPr>
            <p:cNvSpPr/>
            <p:nvPr/>
          </p:nvSpPr>
          <p:spPr>
            <a:xfrm>
              <a:off x="9763192" y="1707625"/>
              <a:ext cx="1218740" cy="1715350"/>
            </a:xfrm>
            <a:custGeom>
              <a:avLst/>
              <a:gdLst/>
              <a:ahLst/>
              <a:cxnLst/>
              <a:rect l="l" t="t" r="r" b="b"/>
              <a:pathLst>
                <a:path w="1996440" h="2826385">
                  <a:moveTo>
                    <a:pt x="1996012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6012" y="282617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1" name="object 14">
              <a:extLst>
                <a:ext uri="{FF2B5EF4-FFF2-40B4-BE49-F238E27FC236}">
                  <a16:creationId xmlns:a16="http://schemas.microsoft.com/office/drawing/2014/main" id="{730903F9-A5D6-4417-9B9E-48997FADDA06}"/>
                </a:ext>
              </a:extLst>
            </p:cNvPr>
            <p:cNvSpPr/>
            <p:nvPr/>
          </p:nvSpPr>
          <p:spPr>
            <a:xfrm>
              <a:off x="8540207" y="-1354"/>
              <a:ext cx="1218740" cy="1717200"/>
            </a:xfrm>
            <a:custGeom>
              <a:avLst/>
              <a:gdLst/>
              <a:ahLst/>
              <a:cxnLst/>
              <a:rect l="l" t="t" r="r" b="b"/>
              <a:pathLst>
                <a:path w="1996440" h="2824480">
                  <a:moveTo>
                    <a:pt x="1996012" y="0"/>
                  </a:moveTo>
                  <a:lnTo>
                    <a:pt x="0" y="0"/>
                  </a:lnTo>
                  <a:lnTo>
                    <a:pt x="0" y="2824165"/>
                  </a:lnTo>
                  <a:lnTo>
                    <a:pt x="1996012" y="2824165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2" name="object 16">
              <a:extLst>
                <a:ext uri="{FF2B5EF4-FFF2-40B4-BE49-F238E27FC236}">
                  <a16:creationId xmlns:a16="http://schemas.microsoft.com/office/drawing/2014/main" id="{EF18F2C6-1EDB-4C91-8397-287E343BB4AA}"/>
                </a:ext>
              </a:extLst>
            </p:cNvPr>
            <p:cNvSpPr/>
            <p:nvPr/>
          </p:nvSpPr>
          <p:spPr>
            <a:xfrm>
              <a:off x="9763192" y="-1354"/>
              <a:ext cx="1218740" cy="1716507"/>
            </a:xfrm>
            <a:custGeom>
              <a:avLst/>
              <a:gdLst/>
              <a:ahLst/>
              <a:cxnLst/>
              <a:rect l="l" t="t" r="r" b="b"/>
              <a:pathLst>
                <a:path w="1996440" h="2828290">
                  <a:moveTo>
                    <a:pt x="1996012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6012" y="2828102"/>
                  </a:lnTo>
                  <a:lnTo>
                    <a:pt x="1996012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3" name="object 3">
              <a:extLst>
                <a:ext uri="{FF2B5EF4-FFF2-40B4-BE49-F238E27FC236}">
                  <a16:creationId xmlns:a16="http://schemas.microsoft.com/office/drawing/2014/main" id="{52B41CF6-8420-4029-AC5A-99C1D7653D00}"/>
                </a:ext>
              </a:extLst>
            </p:cNvPr>
            <p:cNvSpPr/>
            <p:nvPr/>
          </p:nvSpPr>
          <p:spPr>
            <a:xfrm>
              <a:off x="10981540" y="-1354"/>
              <a:ext cx="1219516" cy="1717200"/>
            </a:xfrm>
            <a:custGeom>
              <a:avLst/>
              <a:gdLst/>
              <a:ahLst/>
              <a:cxnLst/>
              <a:rect l="l" t="t" r="r" b="b"/>
              <a:pathLst>
                <a:path w="1997709" h="2824480">
                  <a:moveTo>
                    <a:pt x="1997321" y="0"/>
                  </a:moveTo>
                  <a:lnTo>
                    <a:pt x="0" y="0"/>
                  </a:lnTo>
                  <a:lnTo>
                    <a:pt x="0" y="2824165"/>
                  </a:lnTo>
                  <a:lnTo>
                    <a:pt x="1997321" y="282416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4" name="object 4">
              <a:extLst>
                <a:ext uri="{FF2B5EF4-FFF2-40B4-BE49-F238E27FC236}">
                  <a16:creationId xmlns:a16="http://schemas.microsoft.com/office/drawing/2014/main" id="{1C5503F4-BF40-49D2-8767-04EFAD8AF260}"/>
                </a:ext>
              </a:extLst>
            </p:cNvPr>
            <p:cNvSpPr/>
            <p:nvPr/>
          </p:nvSpPr>
          <p:spPr>
            <a:xfrm>
              <a:off x="10981540" y="1707625"/>
              <a:ext cx="1219516" cy="1715350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7" name="Описание"/>
          <p:cNvSpPr txBox="1"/>
          <p:nvPr/>
        </p:nvSpPr>
        <p:spPr>
          <a:xfrm>
            <a:off x="521417" y="1810997"/>
            <a:ext cx="5106726" cy="3454485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2700"/>
            <a:r>
              <a:rPr lang="ru-RU" sz="1600" spc="-15" dirty="0">
                <a:latin typeface="Gilroy-ExtraBold" panose="020B0604020202020204" charset="0"/>
                <a:cs typeface="Microsoft Sans Serif"/>
              </a:rPr>
              <a:t>Дополнительная функция (</a:t>
            </a:r>
            <a:r>
              <a:rPr lang="en-US" sz="1600" spc="-15" dirty="0">
                <a:latin typeface="Gilroy-ExtraBold" panose="020B0604020202020204" charset="0"/>
                <a:cs typeface="Microsoft Sans Serif"/>
              </a:rPr>
              <a:t>IT </a:t>
            </a:r>
            <a:r>
              <a:rPr lang="ru-RU" sz="1600" spc="-15" dirty="0">
                <a:latin typeface="Gilroy-ExtraBold" panose="020B0604020202020204" charset="0"/>
                <a:cs typeface="Microsoft Sans Serif"/>
              </a:rPr>
              <a:t>разработка) для мобильной кассы Сбербанка с биометрией при помощи которой  в финансовую службу компании на ежедневной основе передается персонифицированный детализированный отчет.</a:t>
            </a:r>
          </a:p>
          <a:p>
            <a:pPr marL="12700"/>
            <a:endParaRPr lang="ru-RU" sz="1600" spc="-15" dirty="0">
              <a:latin typeface="Gilroy-ExtraBold" panose="020B0604020202020204" charset="0"/>
              <a:cs typeface="Microsoft Sans Serif"/>
            </a:endParaRPr>
          </a:p>
          <a:p>
            <a:pPr marL="12700"/>
            <a:r>
              <a:rPr lang="ru-RU" sz="1600" spc="-15" dirty="0">
                <a:latin typeface="Gilroy-ExtraBold" panose="020B0604020202020204" charset="0"/>
                <a:cs typeface="Microsoft Sans Serif"/>
              </a:rPr>
              <a:t>Взамен финансовая служба организации получает возможность четкого персонифицированного учета денежных лимитов, выделенных на питание сотрудников, что приводит к корректному налогообложению, предоставлению достоверной отчетности в контролирующие органы и безошибочному бухгалтерскому и налоговому учету.</a:t>
            </a:r>
          </a:p>
          <a:p>
            <a:pPr marL="12700" marR="938530"/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15" name="Заголовок"/>
          <p:cNvSpPr txBox="1"/>
          <p:nvPr/>
        </p:nvSpPr>
        <p:spPr>
          <a:xfrm>
            <a:off x="521417" y="912869"/>
            <a:ext cx="5783130" cy="561098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3600" b="1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РЕШЕНИЕ</a:t>
            </a:r>
            <a:endParaRPr lang="ru-RU" sz="3600" dirty="0">
              <a:latin typeface="Gilroy-ExtraBold" panose="020B0604020202020204" charset="-52"/>
              <a:cs typeface="Arial"/>
            </a:endParaRPr>
          </a:p>
        </p:txBody>
      </p:sp>
      <p:pic>
        <p:nvPicPr>
          <p:cNvPr id="35" name="Лого ГУУ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830" y="370845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EBBB835-2A74-4E1C-A7D1-9E53F3A91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979" y="3518767"/>
            <a:ext cx="3874864" cy="3072711"/>
          </a:xfrm>
          <a:prstGeom prst="rect">
            <a:avLst/>
          </a:prstGeom>
        </p:spPr>
      </p:pic>
      <p:sp>
        <p:nvSpPr>
          <p:cNvPr id="39" name="Тема">
            <a:extLst>
              <a:ext uri="{FF2B5EF4-FFF2-40B4-BE49-F238E27FC236}">
                <a16:creationId xmlns:a16="http://schemas.microsoft.com/office/drawing/2014/main" id="{C08DF701-3587-4E48-B875-52DAE56C58E6}"/>
              </a:ext>
            </a:extLst>
          </p:cNvPr>
          <p:cNvSpPr txBox="1"/>
          <p:nvPr/>
        </p:nvSpPr>
        <p:spPr>
          <a:xfrm>
            <a:off x="8543081" y="5234733"/>
            <a:ext cx="3398062" cy="1262805"/>
          </a:xfrm>
          <a:prstGeom prst="rect">
            <a:avLst/>
          </a:prstGeom>
        </p:spPr>
        <p:txBody>
          <a:bodyPr vert="horz" wrap="square" lIns="0" tIns="7008" rIns="0" bIns="0" rtlCol="0">
            <a:spAutoFit/>
          </a:bodyPr>
          <a:lstStyle/>
          <a:p>
            <a:pPr marR="2951" algn="r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Gilroy-ExtraBold" panose="020B0604020202020204" charset="-52"/>
                <a:cs typeface="Trebuchet MS"/>
              </a:rPr>
              <a:t>Технологии здоровой жизни 2.0</a:t>
            </a:r>
            <a:endParaRPr sz="3200" dirty="0">
              <a:solidFill>
                <a:schemeClr val="bg1"/>
              </a:solidFill>
              <a:latin typeface="Gilroy-ExtraBold" panose="020B0604020202020204" charset="-52"/>
              <a:cs typeface="Trebuchet MS"/>
            </a:endParaRPr>
          </a:p>
        </p:txBody>
      </p:sp>
      <p:pic>
        <p:nvPicPr>
          <p:cNvPr id="42" name="Рисунок 41" hidden="1">
            <a:extLst>
              <a:ext uri="{FF2B5EF4-FFF2-40B4-BE49-F238E27FC236}">
                <a16:creationId xmlns:a16="http://schemas.microsoft.com/office/drawing/2014/main" id="{14E43816-88D4-466E-B28C-C296E1854C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72495" y="2218561"/>
            <a:ext cx="752853" cy="752853"/>
          </a:xfrm>
          <a:prstGeom prst="rect">
            <a:avLst/>
          </a:prstGeom>
        </p:spPr>
      </p:pic>
      <p:pic>
        <p:nvPicPr>
          <p:cNvPr id="43" name="Рисунок 42" hidden="1">
            <a:extLst>
              <a:ext uri="{FF2B5EF4-FFF2-40B4-BE49-F238E27FC236}">
                <a16:creationId xmlns:a16="http://schemas.microsoft.com/office/drawing/2014/main" id="{3FC522C3-5BE1-4773-8A61-083C6EFCF1C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1545" y="484945"/>
            <a:ext cx="802393" cy="802393"/>
          </a:xfrm>
          <a:prstGeom prst="rect">
            <a:avLst/>
          </a:prstGeom>
          <a:noFill/>
        </p:spPr>
      </p:pic>
      <p:pic>
        <p:nvPicPr>
          <p:cNvPr id="44" name="Рисунок 43" hidden="1">
            <a:extLst>
              <a:ext uri="{FF2B5EF4-FFF2-40B4-BE49-F238E27FC236}">
                <a16:creationId xmlns:a16="http://schemas.microsoft.com/office/drawing/2014/main" id="{4A58C7F2-3199-4CA2-AB39-090B18FA85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508F677-3A44-486C-B70D-563C732D26D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66502" y="2065813"/>
            <a:ext cx="884766" cy="884766"/>
          </a:xfrm>
          <a:prstGeom prst="rect">
            <a:avLst/>
          </a:prstGeom>
        </p:spPr>
      </p:pic>
      <p:pic>
        <p:nvPicPr>
          <p:cNvPr id="46" name="Рисунок 45" hidden="1">
            <a:extLst>
              <a:ext uri="{FF2B5EF4-FFF2-40B4-BE49-F238E27FC236}">
                <a16:creationId xmlns:a16="http://schemas.microsoft.com/office/drawing/2014/main" id="{C724FDD4-293E-4F0A-A50F-1182734257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2097920"/>
            <a:ext cx="956961" cy="956961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1B45A451-EFE5-4DAD-83BD-E26CF34E73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6238" y="460466"/>
            <a:ext cx="933759" cy="933759"/>
          </a:xfrm>
          <a:prstGeom prst="rect">
            <a:avLst/>
          </a:prstGeom>
        </p:spPr>
      </p:pic>
      <p:pic>
        <p:nvPicPr>
          <p:cNvPr id="48" name="Рисунок 47" hidden="1">
            <a:extLst>
              <a:ext uri="{FF2B5EF4-FFF2-40B4-BE49-F238E27FC236}">
                <a16:creationId xmlns:a16="http://schemas.microsoft.com/office/drawing/2014/main" id="{73F50D8D-1DCB-40FF-97CF-7EAE583999DD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42006" y="3813085"/>
            <a:ext cx="933759" cy="93375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E5B14CDE-7291-4477-9892-051283A5DD8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47363" y="3922911"/>
            <a:ext cx="812097" cy="812097"/>
          </a:xfrm>
          <a:prstGeom prst="rect">
            <a:avLst/>
          </a:prstGeom>
        </p:spPr>
      </p:pic>
      <p:sp>
        <p:nvSpPr>
          <p:cNvPr id="55" name="Название проекта"/>
          <p:cNvSpPr txBox="1">
            <a:spLocks/>
          </p:cNvSpPr>
          <p:nvPr/>
        </p:nvSpPr>
        <p:spPr>
          <a:xfrm>
            <a:off x="521417" y="101956"/>
            <a:ext cx="7641508" cy="564416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8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 marR="3081">
              <a:lnSpc>
                <a:spcPct val="106600"/>
              </a:lnSpc>
              <a:spcBef>
                <a:spcPts val="58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 </a:t>
            </a:r>
          </a:p>
          <a:p>
            <a:pPr marL="7701" marR="3081" algn="ctr">
              <a:lnSpc>
                <a:spcPct val="106600"/>
              </a:lnSpc>
              <a:spcBef>
                <a:spcPts val="58"/>
              </a:spcBef>
            </a:pPr>
            <a:endParaRPr lang="ru-RU" sz="1800" dirty="0">
              <a:solidFill>
                <a:schemeClr val="tx1"/>
              </a:solidFill>
              <a:latin typeface="Gilroy-ExtraBold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31354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1997607D-4DF3-4CEA-86B5-5306F0AA792C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76" name="object 4">
              <a:extLst>
                <a:ext uri="{FF2B5EF4-FFF2-40B4-BE49-F238E27FC236}">
                  <a16:creationId xmlns:a16="http://schemas.microsoft.com/office/drawing/2014/main" id="{20594E3D-E87D-449C-9118-35D91EA76175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7" name="object 5">
              <a:extLst>
                <a:ext uri="{FF2B5EF4-FFF2-40B4-BE49-F238E27FC236}">
                  <a16:creationId xmlns:a16="http://schemas.microsoft.com/office/drawing/2014/main" id="{7A5847C8-BA03-4EB0-B8C0-62F2A25E57AA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8" name="object 7">
              <a:extLst>
                <a:ext uri="{FF2B5EF4-FFF2-40B4-BE49-F238E27FC236}">
                  <a16:creationId xmlns:a16="http://schemas.microsoft.com/office/drawing/2014/main" id="{6F7FA479-CC78-4ECE-A299-61E975979F7C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9" name="object 8">
              <a:extLst>
                <a:ext uri="{FF2B5EF4-FFF2-40B4-BE49-F238E27FC236}">
                  <a16:creationId xmlns:a16="http://schemas.microsoft.com/office/drawing/2014/main" id="{D37B7076-C66C-40F1-892B-EA931BA833E9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0" name="object 10">
              <a:extLst>
                <a:ext uri="{FF2B5EF4-FFF2-40B4-BE49-F238E27FC236}">
                  <a16:creationId xmlns:a16="http://schemas.microsoft.com/office/drawing/2014/main" id="{161D96AF-B828-4361-B640-A69F9566222B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1" name="object 11">
              <a:extLst>
                <a:ext uri="{FF2B5EF4-FFF2-40B4-BE49-F238E27FC236}">
                  <a16:creationId xmlns:a16="http://schemas.microsoft.com/office/drawing/2014/main" id="{238EE5AF-508D-4610-B8FD-AF9ED6D669DE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2" name="object 12">
              <a:extLst>
                <a:ext uri="{FF2B5EF4-FFF2-40B4-BE49-F238E27FC236}">
                  <a16:creationId xmlns:a16="http://schemas.microsoft.com/office/drawing/2014/main" id="{1E8E5EC9-3B02-40B7-AFB8-C4F1A423E073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3" name="object 14">
              <a:extLst>
                <a:ext uri="{FF2B5EF4-FFF2-40B4-BE49-F238E27FC236}">
                  <a16:creationId xmlns:a16="http://schemas.microsoft.com/office/drawing/2014/main" id="{38A5482D-D550-4294-B983-5D78FF99A3C6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4" name="object 4">
              <a:extLst>
                <a:ext uri="{FF2B5EF4-FFF2-40B4-BE49-F238E27FC236}">
                  <a16:creationId xmlns:a16="http://schemas.microsoft.com/office/drawing/2014/main" id="{2533CA0D-26CB-481A-BF0B-90835707B4C7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5" name="object 4">
              <a:extLst>
                <a:ext uri="{FF2B5EF4-FFF2-40B4-BE49-F238E27FC236}">
                  <a16:creationId xmlns:a16="http://schemas.microsoft.com/office/drawing/2014/main" id="{32DD6758-96C2-4B52-BF15-1EFF0C15E8E6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5" name="Заголовок"/>
          <p:cNvSpPr txBox="1"/>
          <p:nvPr/>
        </p:nvSpPr>
        <p:spPr>
          <a:xfrm>
            <a:off x="521417" y="833600"/>
            <a:ext cx="8460785" cy="561098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3600" b="1" cap="all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Визуализация продукта</a:t>
            </a:r>
            <a:endParaRPr sz="3600" cap="all" dirty="0">
              <a:latin typeface="Gilroy-ExtraBold" panose="020B0604020202020204" charset="-52"/>
              <a:cs typeface="Arial"/>
            </a:endParaRPr>
          </a:p>
        </p:txBody>
      </p:sp>
      <p:pic>
        <p:nvPicPr>
          <p:cNvPr id="35" name="Лого ГУУ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830" y="370845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Рисунок 41" hidden="1">
            <a:extLst>
              <a:ext uri="{FF2B5EF4-FFF2-40B4-BE49-F238E27FC236}">
                <a16:creationId xmlns:a16="http://schemas.microsoft.com/office/drawing/2014/main" id="{3EE378CB-F124-4B36-B4C7-EEF36B101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72495" y="2218561"/>
            <a:ext cx="752853" cy="752853"/>
          </a:xfrm>
          <a:prstGeom prst="rect">
            <a:avLst/>
          </a:prstGeom>
        </p:spPr>
      </p:pic>
      <p:pic>
        <p:nvPicPr>
          <p:cNvPr id="43" name="Рисунок 42" hidden="1">
            <a:extLst>
              <a:ext uri="{FF2B5EF4-FFF2-40B4-BE49-F238E27FC236}">
                <a16:creationId xmlns:a16="http://schemas.microsoft.com/office/drawing/2014/main" id="{470C9076-8F7F-4359-A6AB-44F36C64435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62355" y="3937903"/>
            <a:ext cx="802393" cy="802393"/>
          </a:xfrm>
          <a:prstGeom prst="rect">
            <a:avLst/>
          </a:prstGeom>
          <a:noFill/>
        </p:spPr>
      </p:pic>
      <p:pic>
        <p:nvPicPr>
          <p:cNvPr id="44" name="Рисунок 43" hidden="1">
            <a:extLst>
              <a:ext uri="{FF2B5EF4-FFF2-40B4-BE49-F238E27FC236}">
                <a16:creationId xmlns:a16="http://schemas.microsoft.com/office/drawing/2014/main" id="{19AC86DE-786B-4345-AC51-1A819D7004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45" name="Рисунок 44" hidden="1">
            <a:extLst>
              <a:ext uri="{FF2B5EF4-FFF2-40B4-BE49-F238E27FC236}">
                <a16:creationId xmlns:a16="http://schemas.microsoft.com/office/drawing/2014/main" id="{DF7B1C46-53AE-42C6-B92E-78F0CD7115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66502" y="2065813"/>
            <a:ext cx="884766" cy="884766"/>
          </a:xfrm>
          <a:prstGeom prst="rect">
            <a:avLst/>
          </a:prstGeom>
        </p:spPr>
      </p:pic>
      <p:pic>
        <p:nvPicPr>
          <p:cNvPr id="46" name="Рисунок 45" hidden="1">
            <a:extLst>
              <a:ext uri="{FF2B5EF4-FFF2-40B4-BE49-F238E27FC236}">
                <a16:creationId xmlns:a16="http://schemas.microsoft.com/office/drawing/2014/main" id="{589E2380-6733-4C46-83D3-622032B6090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2097920"/>
            <a:ext cx="956961" cy="956961"/>
          </a:xfrm>
          <a:prstGeom prst="rect">
            <a:avLst/>
          </a:prstGeom>
        </p:spPr>
      </p:pic>
      <p:pic>
        <p:nvPicPr>
          <p:cNvPr id="47" name="Рисунок 46" hidden="1">
            <a:extLst>
              <a:ext uri="{FF2B5EF4-FFF2-40B4-BE49-F238E27FC236}">
                <a16:creationId xmlns:a16="http://schemas.microsoft.com/office/drawing/2014/main" id="{9A0852F7-6401-42FB-AD8E-F638D82AE94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3852444"/>
            <a:ext cx="933759" cy="933759"/>
          </a:xfrm>
          <a:prstGeom prst="rect">
            <a:avLst/>
          </a:prstGeom>
        </p:spPr>
      </p:pic>
      <p:pic>
        <p:nvPicPr>
          <p:cNvPr id="49" name="Рисунок 48" hidden="1">
            <a:extLst>
              <a:ext uri="{FF2B5EF4-FFF2-40B4-BE49-F238E27FC236}">
                <a16:creationId xmlns:a16="http://schemas.microsoft.com/office/drawing/2014/main" id="{07EFAACD-4E5F-495D-A786-03E40637CD0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3904656"/>
            <a:ext cx="812097" cy="81209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58DB9AC-4FDA-44CA-AFA2-0C28D79C982D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6238" y="349289"/>
            <a:ext cx="933759" cy="933759"/>
          </a:xfrm>
          <a:prstGeom prst="rect">
            <a:avLst/>
          </a:prstGeom>
        </p:spPr>
      </p:pic>
      <p:sp>
        <p:nvSpPr>
          <p:cNvPr id="55" name="TextBox 10">
            <a:extLst>
              <a:ext uri="{FF2B5EF4-FFF2-40B4-BE49-F238E27FC236}">
                <a16:creationId xmlns:a16="http://schemas.microsoft.com/office/drawing/2014/main" id="{C8452BE5-97EE-4DDB-879C-911095AA0EB0}"/>
              </a:ext>
            </a:extLst>
          </p:cNvPr>
          <p:cNvSpPr txBox="1"/>
          <p:nvPr/>
        </p:nvSpPr>
        <p:spPr>
          <a:xfrm>
            <a:off x="192011" y="5871397"/>
            <a:ext cx="12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latin typeface="Gilroy-ExtraBold" panose="020B0604020202020204" charset="0"/>
              </a:rPr>
              <a:t>ДО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6FFF5B6-0D40-4059-AB68-E10AB561C8DA}"/>
              </a:ext>
            </a:extLst>
          </p:cNvPr>
          <p:cNvSpPr/>
          <p:nvPr/>
        </p:nvSpPr>
        <p:spPr>
          <a:xfrm>
            <a:off x="1097212" y="5913245"/>
            <a:ext cx="4657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spc="-15" dirty="0">
                <a:latin typeface="Gilroy-ExtraBold" panose="020B0604020202020204" charset="0"/>
                <a:cs typeface="Microsoft Sans Serif"/>
              </a:rPr>
              <a:t>Большие сложности с ведением перс учет денежных лимитов, выделенных на питание сотрудников и, соотв с бух и нал учетом, налогооблож и отчетностью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5E55B08-DA06-4D71-97B5-8A44A287D011}"/>
              </a:ext>
            </a:extLst>
          </p:cNvPr>
          <p:cNvSpPr txBox="1"/>
          <p:nvPr/>
        </p:nvSpPr>
        <p:spPr>
          <a:xfrm>
            <a:off x="3836474" y="1762477"/>
            <a:ext cx="1572607" cy="276999"/>
          </a:xfrm>
          <a:prstGeom prst="rect">
            <a:avLst/>
          </a:prstGeom>
          <a:solidFill>
            <a:srgbClr val="EEF8ED"/>
          </a:solidFill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solidFill>
                <a:srgbClr val="50B845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C0EC4C-1D56-4D72-A82A-416205552C14}"/>
              </a:ext>
            </a:extLst>
          </p:cNvPr>
          <p:cNvSpPr txBox="1"/>
          <p:nvPr/>
        </p:nvSpPr>
        <p:spPr>
          <a:xfrm>
            <a:off x="3923174" y="2550081"/>
            <a:ext cx="1572606" cy="307777"/>
          </a:xfrm>
          <a:prstGeom prst="rect">
            <a:avLst/>
          </a:prstGeom>
          <a:solidFill>
            <a:srgbClr val="50B845"/>
          </a:solidFill>
        </p:spPr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89B20B-CE82-4B86-B5A9-B628F59F97DC}"/>
              </a:ext>
            </a:extLst>
          </p:cNvPr>
          <p:cNvSpPr/>
          <p:nvPr/>
        </p:nvSpPr>
        <p:spPr>
          <a:xfrm>
            <a:off x="7321672" y="5923936"/>
            <a:ext cx="47430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spc="-15" dirty="0">
                <a:latin typeface="Gilroy-ExtraBold" panose="020B0604020202020204" charset="0"/>
                <a:cs typeface="Microsoft Sans Serif"/>
              </a:rPr>
              <a:t>После установки мобильной кассы с оплатой биометрией, появилась возможность внедрить достоверный персонифицированный учет и, на его основе, все остальное</a:t>
            </a:r>
            <a:r>
              <a:rPr lang="en-US" sz="1200" spc="-15" dirty="0">
                <a:latin typeface="Gilroy-ExtraBold" panose="020B0604020202020204" charset="0"/>
                <a:cs typeface="Microsoft Sans Serif"/>
              </a:rPr>
              <a:t> </a:t>
            </a:r>
            <a:endParaRPr lang="ru-RU" sz="1200" spc="-15" dirty="0">
              <a:latin typeface="Gilroy-ExtraBold" panose="020B0604020202020204" charset="0"/>
              <a:cs typeface="Microsoft Sans Serif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9D2361-8FEB-4AD9-B162-586996A3BE8E}"/>
              </a:ext>
            </a:extLst>
          </p:cNvPr>
          <p:cNvSpPr txBox="1"/>
          <p:nvPr/>
        </p:nvSpPr>
        <p:spPr>
          <a:xfrm>
            <a:off x="5667376" y="5890266"/>
            <a:ext cx="1596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Gilroy-ExtraBold" panose="020B0604020202020204" charset="0"/>
              </a:rPr>
              <a:t>ПОСЛЕ</a:t>
            </a:r>
          </a:p>
        </p:txBody>
      </p:sp>
      <p:pic>
        <p:nvPicPr>
          <p:cNvPr id="7" name="Рисунок 17">
            <a:extLst>
              <a:ext uri="{FF2B5EF4-FFF2-40B4-BE49-F238E27FC236}">
                <a16:creationId xmlns:a16="http://schemas.microsoft.com/office/drawing/2014/main" id="{FB287ADB-3A5B-F232-D960-11C8329106C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769697" y="1762477"/>
            <a:ext cx="2746839" cy="2687608"/>
          </a:xfrm>
          <a:prstGeom prst="rect">
            <a:avLst/>
          </a:prstGeom>
        </p:spPr>
      </p:pic>
      <p:pic>
        <p:nvPicPr>
          <p:cNvPr id="8" name="Рисунок 4">
            <a:extLst>
              <a:ext uri="{FF2B5EF4-FFF2-40B4-BE49-F238E27FC236}">
                <a16:creationId xmlns:a16="http://schemas.microsoft.com/office/drawing/2014/main" id="{C6A3E845-FA83-4493-DB21-7953018130D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1417" y="1617747"/>
            <a:ext cx="5676190" cy="32190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2101A5-EC9C-3BEA-544E-B9E7D8DEB55B}"/>
              </a:ext>
            </a:extLst>
          </p:cNvPr>
          <p:cNvSpPr txBox="1"/>
          <p:nvPr/>
        </p:nvSpPr>
        <p:spPr>
          <a:xfrm>
            <a:off x="127253" y="103197"/>
            <a:ext cx="10968578" cy="34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 marR="3081">
              <a:lnSpc>
                <a:spcPct val="106600"/>
              </a:lnSpc>
              <a:spcBef>
                <a:spcPts val="58"/>
              </a:spcBef>
            </a:pPr>
            <a:r>
              <a:rPr lang="ru-RU" sz="1600" b="1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</a:t>
            </a:r>
          </a:p>
        </p:txBody>
      </p:sp>
    </p:spTree>
    <p:extLst>
      <p:ext uri="{BB962C8B-B14F-4D97-AF65-F5344CB8AC3E}">
        <p14:creationId xmlns:p14="http://schemas.microsoft.com/office/powerpoint/2010/main" val="3037475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3101C7EB-0100-4481-92AB-81BC62F59467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54" name="object 4">
              <a:extLst>
                <a:ext uri="{FF2B5EF4-FFF2-40B4-BE49-F238E27FC236}">
                  <a16:creationId xmlns:a16="http://schemas.microsoft.com/office/drawing/2014/main" id="{806FC2A3-B569-4A28-BC4B-3E704DF79FF8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5" name="object 5">
              <a:extLst>
                <a:ext uri="{FF2B5EF4-FFF2-40B4-BE49-F238E27FC236}">
                  <a16:creationId xmlns:a16="http://schemas.microsoft.com/office/drawing/2014/main" id="{0B78E7D5-7A98-4F1F-87C6-651188E24043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6" name="object 7">
              <a:extLst>
                <a:ext uri="{FF2B5EF4-FFF2-40B4-BE49-F238E27FC236}">
                  <a16:creationId xmlns:a16="http://schemas.microsoft.com/office/drawing/2014/main" id="{CC70F8DB-94F5-4D05-9E8D-8AFBAEAC8AC3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7" name="object 8">
              <a:extLst>
                <a:ext uri="{FF2B5EF4-FFF2-40B4-BE49-F238E27FC236}">
                  <a16:creationId xmlns:a16="http://schemas.microsoft.com/office/drawing/2014/main" id="{E911403A-87C7-4B9C-811E-738A423E3421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8" name="object 10">
              <a:extLst>
                <a:ext uri="{FF2B5EF4-FFF2-40B4-BE49-F238E27FC236}">
                  <a16:creationId xmlns:a16="http://schemas.microsoft.com/office/drawing/2014/main" id="{2DCC29A9-ABD7-427B-A006-C6B50CB48B98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9" name="object 11">
              <a:extLst>
                <a:ext uri="{FF2B5EF4-FFF2-40B4-BE49-F238E27FC236}">
                  <a16:creationId xmlns:a16="http://schemas.microsoft.com/office/drawing/2014/main" id="{01676FF1-5BD5-406F-AD8E-A410AFD56F6A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0" name="object 12">
              <a:extLst>
                <a:ext uri="{FF2B5EF4-FFF2-40B4-BE49-F238E27FC236}">
                  <a16:creationId xmlns:a16="http://schemas.microsoft.com/office/drawing/2014/main" id="{D9796762-8949-43B2-887C-A427FD409466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1" name="object 14">
              <a:extLst>
                <a:ext uri="{FF2B5EF4-FFF2-40B4-BE49-F238E27FC236}">
                  <a16:creationId xmlns:a16="http://schemas.microsoft.com/office/drawing/2014/main" id="{A1424449-60D3-452E-B4C7-50CDA14BF87B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2" name="object 4">
              <a:extLst>
                <a:ext uri="{FF2B5EF4-FFF2-40B4-BE49-F238E27FC236}">
                  <a16:creationId xmlns:a16="http://schemas.microsoft.com/office/drawing/2014/main" id="{085E4B4A-6285-4199-96FC-EA7A9BF2FAA3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3" name="object 4">
              <a:extLst>
                <a:ext uri="{FF2B5EF4-FFF2-40B4-BE49-F238E27FC236}">
                  <a16:creationId xmlns:a16="http://schemas.microsoft.com/office/drawing/2014/main" id="{2E2503B6-90B6-4E2A-B896-E2F8CEC80263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5" name="Заголовок"/>
          <p:cNvSpPr txBox="1"/>
          <p:nvPr/>
        </p:nvSpPr>
        <p:spPr>
          <a:xfrm>
            <a:off x="439048" y="945325"/>
            <a:ext cx="7952406" cy="561098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3600" b="1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ПРОРАБОТКА ИДЕИ ПРОЕКТА</a:t>
            </a:r>
            <a:endParaRPr sz="3600" dirty="0">
              <a:latin typeface="Gilroy-ExtraBold" panose="020B0604020202020204" charset="-52"/>
              <a:cs typeface="Arial"/>
            </a:endParaRPr>
          </a:p>
        </p:txBody>
      </p:sp>
      <p:sp>
        <p:nvSpPr>
          <p:cNvPr id="18" name="Описание"/>
          <p:cNvSpPr txBox="1"/>
          <p:nvPr/>
        </p:nvSpPr>
        <p:spPr>
          <a:xfrm>
            <a:off x="521417" y="2009775"/>
            <a:ext cx="6527084" cy="3081400"/>
          </a:xfrm>
          <a:prstGeom prst="rect">
            <a:avLst/>
          </a:prstGeom>
        </p:spPr>
        <p:txBody>
          <a:bodyPr vert="horz" wrap="square" lIns="0" tIns="316908" rIns="0" bIns="0" rtlCol="0">
            <a:spAutoFit/>
          </a:bodyPr>
          <a:lstStyle/>
          <a:p>
            <a:pPr marL="12700" marR="938530"/>
            <a:r>
              <a:rPr lang="ru-RU" sz="1600" b="1" spc="-15" dirty="0">
                <a:latin typeface="Gilroy-ExtraBold" panose="020B0604020202020204" charset="0"/>
                <a:cs typeface="Microsoft Sans Serif"/>
              </a:rPr>
              <a:t>Целевая аудитория:</a:t>
            </a:r>
            <a:endParaRPr lang="en-US" sz="1600" b="1" spc="-15" dirty="0">
              <a:latin typeface="Gilroy-ExtraBold" panose="020B0604020202020204" charset="0"/>
              <a:cs typeface="Microsoft Sans Serif"/>
            </a:endParaRPr>
          </a:p>
          <a:p>
            <a:pPr marL="12700" marR="938530"/>
            <a:endParaRPr lang="ru-RU" sz="1486" b="1" spc="-15" dirty="0">
              <a:latin typeface="Gilroy-ExtraBold" panose="020B0604020202020204" charset="0"/>
              <a:cs typeface="Microsoft Sans Serif"/>
            </a:endParaRPr>
          </a:p>
          <a:p>
            <a:pPr marL="298450" marR="938530" indent="-285750">
              <a:buFontTx/>
              <a:buChar char="-"/>
            </a:pPr>
            <a:r>
              <a:rPr lang="ru-RU" sz="1486" spc="-15" dirty="0">
                <a:latin typeface="Gilroy-ExtraBold" panose="020B0604020202020204" charset="0"/>
                <a:cs typeface="Microsoft Sans Serif"/>
              </a:rPr>
              <a:t>Финансовые структуры организаций любой формы собственности, которым необходимо организовать четкий персонифицированный учет сотрудников для корректного налогообложения, бухгалтерского и налогового учета и предоставления достоверной отчетности в проверяющие органы.</a:t>
            </a:r>
          </a:p>
          <a:p>
            <a:pPr marL="298450" marR="938530" indent="-285750">
              <a:buFontTx/>
              <a:buChar char="-"/>
            </a:pPr>
            <a:endParaRPr lang="ru-RU" sz="1486" spc="-15" dirty="0">
              <a:latin typeface="Gilroy-ExtraBold" panose="020B0604020202020204" charset="0"/>
              <a:cs typeface="Microsoft Sans Serif"/>
            </a:endParaRPr>
          </a:p>
          <a:p>
            <a:pPr marL="298450" marR="938530" indent="-285750">
              <a:buFontTx/>
              <a:buChar char="-"/>
            </a:pPr>
            <a:r>
              <a:rPr lang="ru-RU" sz="1486" spc="-15" dirty="0">
                <a:latin typeface="Gilroy-ExtraBold" panose="020B0604020202020204" charset="0"/>
                <a:cs typeface="Microsoft Sans Serif"/>
              </a:rPr>
              <a:t>Сотрудники компаний, у которых таким образом решается вопросы с налогообложением и отсутствием очередей в буфете</a:t>
            </a:r>
          </a:p>
        </p:txBody>
      </p:sp>
      <p:pic>
        <p:nvPicPr>
          <p:cNvPr id="35" name="Лого ГУУ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830" y="370845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FA2B7FE-A9D8-4458-AEC7-E152FA087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3994" y="2127184"/>
            <a:ext cx="834606" cy="834606"/>
          </a:xfrm>
          <a:prstGeom prst="rect">
            <a:avLst/>
          </a:prstGeom>
        </p:spPr>
      </p:pic>
      <p:pic>
        <p:nvPicPr>
          <p:cNvPr id="42" name="Рисунок 41" hidden="1">
            <a:extLst>
              <a:ext uri="{FF2B5EF4-FFF2-40B4-BE49-F238E27FC236}">
                <a16:creationId xmlns:a16="http://schemas.microsoft.com/office/drawing/2014/main" id="{34518EB1-51CF-4FBC-B72B-033B9D51BDD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1545" y="484945"/>
            <a:ext cx="802393" cy="802393"/>
          </a:xfrm>
          <a:prstGeom prst="rect">
            <a:avLst/>
          </a:prstGeom>
          <a:noFill/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93898F93-85C3-4AF1-9F50-AFB73E74E4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88699" y="377376"/>
            <a:ext cx="862513" cy="862513"/>
          </a:xfrm>
          <a:prstGeom prst="rect">
            <a:avLst/>
          </a:prstGeom>
        </p:spPr>
      </p:pic>
      <p:pic>
        <p:nvPicPr>
          <p:cNvPr id="44" name="Рисунок 43" hidden="1">
            <a:extLst>
              <a:ext uri="{FF2B5EF4-FFF2-40B4-BE49-F238E27FC236}">
                <a16:creationId xmlns:a16="http://schemas.microsoft.com/office/drawing/2014/main" id="{94C81403-4BC8-4950-ACCB-9E3110B167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66502" y="2065813"/>
            <a:ext cx="884766" cy="884766"/>
          </a:xfrm>
          <a:prstGeom prst="rect">
            <a:avLst/>
          </a:prstGeom>
        </p:spPr>
      </p:pic>
      <p:pic>
        <p:nvPicPr>
          <p:cNvPr id="45" name="Рисунок 44" hidden="1">
            <a:extLst>
              <a:ext uri="{FF2B5EF4-FFF2-40B4-BE49-F238E27FC236}">
                <a16:creationId xmlns:a16="http://schemas.microsoft.com/office/drawing/2014/main" id="{D263CE57-4B63-4933-9FE1-0DD716E763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2097920"/>
            <a:ext cx="956961" cy="95696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EF61FD85-73E7-4BAA-847E-B9009D513F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24426" y="3928336"/>
            <a:ext cx="933759" cy="933759"/>
          </a:xfrm>
          <a:prstGeom prst="rect">
            <a:avLst/>
          </a:prstGeom>
        </p:spPr>
      </p:pic>
      <p:pic>
        <p:nvPicPr>
          <p:cNvPr id="47" name="Рисунок 46" hidden="1">
            <a:extLst>
              <a:ext uri="{FF2B5EF4-FFF2-40B4-BE49-F238E27FC236}">
                <a16:creationId xmlns:a16="http://schemas.microsoft.com/office/drawing/2014/main" id="{1503C543-C0E3-43C2-9CED-396DD76E64D6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42006" y="3813085"/>
            <a:ext cx="933759" cy="933759"/>
          </a:xfrm>
          <a:prstGeom prst="rect">
            <a:avLst/>
          </a:prstGeom>
        </p:spPr>
      </p:pic>
      <p:pic>
        <p:nvPicPr>
          <p:cNvPr id="48" name="Рисунок 47" hidden="1">
            <a:extLst>
              <a:ext uri="{FF2B5EF4-FFF2-40B4-BE49-F238E27FC236}">
                <a16:creationId xmlns:a16="http://schemas.microsoft.com/office/drawing/2014/main" id="{CD5BA7C1-B411-4109-A616-9C8B7750FAF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3904656"/>
            <a:ext cx="812097" cy="812097"/>
          </a:xfrm>
          <a:prstGeom prst="rect">
            <a:avLst/>
          </a:prstGeom>
        </p:spPr>
      </p:pic>
      <p:sp>
        <p:nvSpPr>
          <p:cNvPr id="29" name="Название проекта"/>
          <p:cNvSpPr txBox="1">
            <a:spLocks/>
          </p:cNvSpPr>
          <p:nvPr/>
        </p:nvSpPr>
        <p:spPr>
          <a:xfrm>
            <a:off x="521416" y="255621"/>
            <a:ext cx="10603010" cy="257087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8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 marR="3081">
              <a:lnSpc>
                <a:spcPct val="106600"/>
              </a:lnSpc>
              <a:spcBef>
                <a:spcPts val="58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5AC4B7-AC25-8CC2-9C28-8D207A104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147819"/>
              </p:ext>
            </p:extLst>
          </p:nvPr>
        </p:nvGraphicFramePr>
        <p:xfrm>
          <a:off x="6981824" y="1772380"/>
          <a:ext cx="4981576" cy="443143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90788">
                  <a:extLst>
                    <a:ext uri="{9D8B030D-6E8A-4147-A177-3AD203B41FA5}">
                      <a16:colId xmlns:a16="http://schemas.microsoft.com/office/drawing/2014/main" val="2476854932"/>
                    </a:ext>
                  </a:extLst>
                </a:gridCol>
                <a:gridCol w="2490788">
                  <a:extLst>
                    <a:ext uri="{9D8B030D-6E8A-4147-A177-3AD203B41FA5}">
                      <a16:colId xmlns:a16="http://schemas.microsoft.com/office/drawing/2014/main" val="1695811656"/>
                    </a:ext>
                  </a:extLst>
                </a:gridCol>
              </a:tblGrid>
              <a:tr h="1080905">
                <a:tc>
                  <a:txBody>
                    <a:bodyPr/>
                    <a:lstStyle/>
                    <a:p>
                      <a:r>
                        <a:rPr lang="ru-RU" dirty="0">
                          <a:latin typeface="Gilory-Extra"/>
                        </a:rPr>
                        <a:t>Отношение к продукту </a:t>
                      </a:r>
                      <a:endParaRPr lang="en-US" dirty="0">
                        <a:latin typeface="Gilory-Ext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ilory-Extra"/>
                        </a:rPr>
                        <a:t>% опрошенных</a:t>
                      </a:r>
                      <a:endParaRPr lang="en-US" dirty="0">
                        <a:latin typeface="Gilory-Extr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206143"/>
                  </a:ext>
                </a:extLst>
              </a:tr>
              <a:tr h="1080905">
                <a:tc>
                  <a:txBody>
                    <a:bodyPr/>
                    <a:lstStyle/>
                    <a:p>
                      <a:r>
                        <a:rPr lang="ru-RU" dirty="0">
                          <a:latin typeface="Gilory-Extra"/>
                        </a:rPr>
                        <a:t>Очень хотели бы иметь такой продукт в компании как можно быстрее </a:t>
                      </a:r>
                      <a:endParaRPr lang="en-US" dirty="0">
                        <a:latin typeface="Gilory-Ext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GilARY"/>
                        </a:rPr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778730"/>
                  </a:ext>
                </a:extLst>
              </a:tr>
              <a:tr h="1080905">
                <a:tc>
                  <a:txBody>
                    <a:bodyPr/>
                    <a:lstStyle/>
                    <a:p>
                      <a:r>
                        <a:rPr lang="ru-RU" dirty="0">
                          <a:latin typeface="GilARY"/>
                        </a:rPr>
                        <a:t>Хотели бы, но соменваются что такое возможно </a:t>
                      </a:r>
                      <a:r>
                        <a:rPr lang="en-US" dirty="0">
                          <a:latin typeface="GilARY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GilARY"/>
                        </a:rPr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147333"/>
                  </a:ext>
                </a:extLst>
              </a:tr>
              <a:tr h="1080905">
                <a:tc>
                  <a:txBody>
                    <a:bodyPr/>
                    <a:lstStyle/>
                    <a:p>
                      <a:r>
                        <a:rPr lang="ru-RU" dirty="0">
                          <a:latin typeface="GilARY"/>
                        </a:rPr>
                        <a:t>Считают такой продукт пустой тратой денег</a:t>
                      </a:r>
                      <a:endParaRPr lang="en-US" dirty="0">
                        <a:latin typeface="GilARY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ilARY"/>
                        </a:rPr>
                        <a:t>менее</a:t>
                      </a:r>
                      <a:r>
                        <a:rPr lang="en-US" dirty="0">
                          <a:latin typeface="GilARY"/>
                        </a:rPr>
                        <a:t> 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794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93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D5196C67-85C7-4830-B498-7839249554C1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84" name="object 4">
              <a:extLst>
                <a:ext uri="{FF2B5EF4-FFF2-40B4-BE49-F238E27FC236}">
                  <a16:creationId xmlns:a16="http://schemas.microsoft.com/office/drawing/2014/main" id="{78DC0B64-F713-4F82-91E6-395A3CAD8D04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5" name="object 5">
              <a:extLst>
                <a:ext uri="{FF2B5EF4-FFF2-40B4-BE49-F238E27FC236}">
                  <a16:creationId xmlns:a16="http://schemas.microsoft.com/office/drawing/2014/main" id="{51B5B65C-69A8-4E91-B314-BF090DE3DDA4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6" name="object 7">
              <a:extLst>
                <a:ext uri="{FF2B5EF4-FFF2-40B4-BE49-F238E27FC236}">
                  <a16:creationId xmlns:a16="http://schemas.microsoft.com/office/drawing/2014/main" id="{131523BF-D097-4265-AFEB-17B1AE617A49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7" name="object 8">
              <a:extLst>
                <a:ext uri="{FF2B5EF4-FFF2-40B4-BE49-F238E27FC236}">
                  <a16:creationId xmlns:a16="http://schemas.microsoft.com/office/drawing/2014/main" id="{4A5BA6DF-FD1A-4EC6-B7AE-22FAAD953371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8" name="object 10">
              <a:extLst>
                <a:ext uri="{FF2B5EF4-FFF2-40B4-BE49-F238E27FC236}">
                  <a16:creationId xmlns:a16="http://schemas.microsoft.com/office/drawing/2014/main" id="{C08A76BF-C880-4CFB-A0EC-B307C44F5B39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9" name="object 11">
              <a:extLst>
                <a:ext uri="{FF2B5EF4-FFF2-40B4-BE49-F238E27FC236}">
                  <a16:creationId xmlns:a16="http://schemas.microsoft.com/office/drawing/2014/main" id="{188C54A4-CA28-4181-8D3B-51F8D6817CB7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90" name="object 12">
              <a:extLst>
                <a:ext uri="{FF2B5EF4-FFF2-40B4-BE49-F238E27FC236}">
                  <a16:creationId xmlns:a16="http://schemas.microsoft.com/office/drawing/2014/main" id="{6436C5F3-FEFB-4805-A8D8-466512618E13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91" name="object 14">
              <a:extLst>
                <a:ext uri="{FF2B5EF4-FFF2-40B4-BE49-F238E27FC236}">
                  <a16:creationId xmlns:a16="http://schemas.microsoft.com/office/drawing/2014/main" id="{D522F36D-61B7-4102-9567-2F52E20DF248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92" name="object 4">
              <a:extLst>
                <a:ext uri="{FF2B5EF4-FFF2-40B4-BE49-F238E27FC236}">
                  <a16:creationId xmlns:a16="http://schemas.microsoft.com/office/drawing/2014/main" id="{B854B6CD-A917-4E0D-A25F-166EBC1321C1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93" name="object 4">
              <a:extLst>
                <a:ext uri="{FF2B5EF4-FFF2-40B4-BE49-F238E27FC236}">
                  <a16:creationId xmlns:a16="http://schemas.microsoft.com/office/drawing/2014/main" id="{136034D6-206D-4D22-B223-2BCE93B30DBB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5" name="Заголовок"/>
          <p:cNvSpPr txBox="1"/>
          <p:nvPr/>
        </p:nvSpPr>
        <p:spPr>
          <a:xfrm>
            <a:off x="521417" y="784730"/>
            <a:ext cx="7722956" cy="561098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3600" b="1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Рынок. Объем рынка и динамика</a:t>
            </a:r>
            <a:endParaRPr sz="3600" dirty="0">
              <a:latin typeface="Gilroy-ExtraBold" panose="020B0604020202020204" charset="-52"/>
              <a:cs typeface="Arial"/>
            </a:endParaRPr>
          </a:p>
        </p:txBody>
      </p:sp>
      <p:pic>
        <p:nvPicPr>
          <p:cNvPr id="35" name="Лого ГУУ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830" y="370845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6" name="Google Shape;162;p7">
            <a:extLst>
              <a:ext uri="{FF2B5EF4-FFF2-40B4-BE49-F238E27FC236}">
                <a16:creationId xmlns:a16="http://schemas.microsoft.com/office/drawing/2014/main" id="{38ED3B5E-367C-4965-94D0-FCCA2ED71B62}"/>
              </a:ext>
            </a:extLst>
          </p:cNvPr>
          <p:cNvGrpSpPr/>
          <p:nvPr/>
        </p:nvGrpSpPr>
        <p:grpSpPr>
          <a:xfrm>
            <a:off x="521417" y="1530909"/>
            <a:ext cx="10834414" cy="577077"/>
            <a:chOff x="618095" y="3807184"/>
            <a:chExt cx="10243860" cy="694478"/>
          </a:xfrm>
        </p:grpSpPr>
        <p:sp>
          <p:nvSpPr>
            <p:cNvPr id="37" name="Google Shape;163;p7">
              <a:extLst>
                <a:ext uri="{FF2B5EF4-FFF2-40B4-BE49-F238E27FC236}">
                  <a16:creationId xmlns:a16="http://schemas.microsoft.com/office/drawing/2014/main" id="{42F644C4-195F-4455-BB5B-AC72CA9BA784}"/>
                </a:ext>
              </a:extLst>
            </p:cNvPr>
            <p:cNvSpPr/>
            <p:nvPr/>
          </p:nvSpPr>
          <p:spPr>
            <a:xfrm>
              <a:off x="3978112" y="3826413"/>
              <a:ext cx="3871657" cy="675249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endParaRPr sz="1867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164;p7">
              <a:extLst>
                <a:ext uri="{FF2B5EF4-FFF2-40B4-BE49-F238E27FC236}">
                  <a16:creationId xmlns:a16="http://schemas.microsoft.com/office/drawing/2014/main" id="{BAF23873-7B92-45F9-849D-07EF6DD86CF4}"/>
                </a:ext>
              </a:extLst>
            </p:cNvPr>
            <p:cNvSpPr/>
            <p:nvPr/>
          </p:nvSpPr>
          <p:spPr>
            <a:xfrm>
              <a:off x="7426559" y="3807184"/>
              <a:ext cx="3435396" cy="675249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endParaRPr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165;p7">
              <a:extLst>
                <a:ext uri="{FF2B5EF4-FFF2-40B4-BE49-F238E27FC236}">
                  <a16:creationId xmlns:a16="http://schemas.microsoft.com/office/drawing/2014/main" id="{DC3AA70F-F794-4CC5-AEDF-371B9ADEBFB2}"/>
                </a:ext>
              </a:extLst>
            </p:cNvPr>
            <p:cNvSpPr/>
            <p:nvPr/>
          </p:nvSpPr>
          <p:spPr>
            <a:xfrm>
              <a:off x="618095" y="3816798"/>
              <a:ext cx="10243860" cy="675249"/>
            </a:xfrm>
            <a:prstGeom prst="rect">
              <a:avLst/>
            </a:prstGeom>
            <a:noFill/>
            <a:ln w="25400" cap="flat" cmpd="sng">
              <a:solidFill>
                <a:srgbClr val="CB88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endParaRPr sz="18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166;p7">
              <a:extLst>
                <a:ext uri="{FF2B5EF4-FFF2-40B4-BE49-F238E27FC236}">
                  <a16:creationId xmlns:a16="http://schemas.microsoft.com/office/drawing/2014/main" id="{8668AB41-F2F2-4078-8FC3-9317FF7B38A3}"/>
                </a:ext>
              </a:extLst>
            </p:cNvPr>
            <p:cNvSpPr txBox="1"/>
            <p:nvPr/>
          </p:nvSpPr>
          <p:spPr>
            <a:xfrm>
              <a:off x="1112901" y="3957589"/>
              <a:ext cx="2370406" cy="30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ru" sz="1867" b="1" dirty="0">
                  <a:solidFill>
                    <a:srgbClr val="000000"/>
                  </a:solidFill>
                  <a:latin typeface="Raleway"/>
                  <a:ea typeface="Raleway"/>
                  <a:cs typeface="Raleway"/>
                  <a:sym typeface="Raleway"/>
                </a:rPr>
                <a:t>TAM: </a:t>
              </a:r>
              <a:endParaRPr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167;p7">
              <a:extLst>
                <a:ext uri="{FF2B5EF4-FFF2-40B4-BE49-F238E27FC236}">
                  <a16:creationId xmlns:a16="http://schemas.microsoft.com/office/drawing/2014/main" id="{838334BB-92D9-42DC-BC75-6BD61926F855}"/>
                </a:ext>
              </a:extLst>
            </p:cNvPr>
            <p:cNvSpPr txBox="1"/>
            <p:nvPr/>
          </p:nvSpPr>
          <p:spPr>
            <a:xfrm>
              <a:off x="4554821" y="3957589"/>
              <a:ext cx="2370406" cy="30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ru" sz="1867" b="1" dirty="0">
                  <a:solidFill>
                    <a:srgbClr val="262626"/>
                  </a:solidFill>
                  <a:latin typeface="Raleway"/>
                  <a:ea typeface="Raleway"/>
                  <a:cs typeface="Raleway"/>
                  <a:sym typeface="Raleway"/>
                </a:rPr>
                <a:t>SAM: </a:t>
              </a:r>
              <a:endParaRPr sz="1867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168;p7">
              <a:extLst>
                <a:ext uri="{FF2B5EF4-FFF2-40B4-BE49-F238E27FC236}">
                  <a16:creationId xmlns:a16="http://schemas.microsoft.com/office/drawing/2014/main" id="{699516D6-7FA1-4891-A714-06C464564888}"/>
                </a:ext>
              </a:extLst>
            </p:cNvPr>
            <p:cNvSpPr txBox="1"/>
            <p:nvPr/>
          </p:nvSpPr>
          <p:spPr>
            <a:xfrm>
              <a:off x="7959053" y="3957588"/>
              <a:ext cx="2370406" cy="30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ru" sz="1867" b="1" dirty="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SOM: </a:t>
              </a:r>
              <a:endParaRPr sz="1867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8" name="Рисунок 47" hidden="1">
            <a:extLst>
              <a:ext uri="{FF2B5EF4-FFF2-40B4-BE49-F238E27FC236}">
                <a16:creationId xmlns:a16="http://schemas.microsoft.com/office/drawing/2014/main" id="{81D989B5-1C22-4789-B253-E2079385B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062" y="1711730"/>
            <a:ext cx="2441248" cy="3434047"/>
          </a:xfrm>
          <a:prstGeom prst="rect">
            <a:avLst/>
          </a:prstGeom>
        </p:spPr>
      </p:pic>
      <p:pic>
        <p:nvPicPr>
          <p:cNvPr id="50" name="Рисунок 49" hidden="1">
            <a:extLst>
              <a:ext uri="{FF2B5EF4-FFF2-40B4-BE49-F238E27FC236}">
                <a16:creationId xmlns:a16="http://schemas.microsoft.com/office/drawing/2014/main" id="{0BF7E05A-FFAB-4940-8B6F-F91CD801D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72495" y="2218561"/>
            <a:ext cx="752853" cy="752853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B7591D49-F194-4B75-A330-6B28EA01CF98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1545" y="484945"/>
            <a:ext cx="802393" cy="802393"/>
          </a:xfrm>
          <a:prstGeom prst="rect">
            <a:avLst/>
          </a:prstGeom>
          <a:noFill/>
        </p:spPr>
      </p:pic>
      <p:pic>
        <p:nvPicPr>
          <p:cNvPr id="52" name="Рисунок 51" hidden="1">
            <a:extLst>
              <a:ext uri="{FF2B5EF4-FFF2-40B4-BE49-F238E27FC236}">
                <a16:creationId xmlns:a16="http://schemas.microsoft.com/office/drawing/2014/main" id="{7BBE69CE-6AB9-4239-967C-2E575FC163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32968109-D812-49E0-935C-76DCCEF522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7446" y="2065813"/>
            <a:ext cx="884766" cy="884766"/>
          </a:xfrm>
          <a:prstGeom prst="rect">
            <a:avLst/>
          </a:prstGeom>
        </p:spPr>
      </p:pic>
      <p:pic>
        <p:nvPicPr>
          <p:cNvPr id="54" name="Рисунок 53" hidden="1">
            <a:extLst>
              <a:ext uri="{FF2B5EF4-FFF2-40B4-BE49-F238E27FC236}">
                <a16:creationId xmlns:a16="http://schemas.microsoft.com/office/drawing/2014/main" id="{5B56D416-B4B2-433D-AD33-AAAAFEADB2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2097920"/>
            <a:ext cx="956961" cy="956961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D2E94115-EACA-4170-9EA3-6D10F609E1C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3852444"/>
            <a:ext cx="933759" cy="933759"/>
          </a:xfrm>
          <a:prstGeom prst="rect">
            <a:avLst/>
          </a:prstGeom>
        </p:spPr>
      </p:pic>
      <p:pic>
        <p:nvPicPr>
          <p:cNvPr id="56" name="Рисунок 55" hidden="1">
            <a:extLst>
              <a:ext uri="{FF2B5EF4-FFF2-40B4-BE49-F238E27FC236}">
                <a16:creationId xmlns:a16="http://schemas.microsoft.com/office/drawing/2014/main" id="{3CBDC455-12A7-49CF-A6F1-C6495CA9456E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42006" y="3813085"/>
            <a:ext cx="933759" cy="933759"/>
          </a:xfrm>
          <a:prstGeom prst="rect">
            <a:avLst/>
          </a:prstGeom>
        </p:spPr>
      </p:pic>
      <p:pic>
        <p:nvPicPr>
          <p:cNvPr id="57" name="Рисунок 56" hidden="1">
            <a:extLst>
              <a:ext uri="{FF2B5EF4-FFF2-40B4-BE49-F238E27FC236}">
                <a16:creationId xmlns:a16="http://schemas.microsoft.com/office/drawing/2014/main" id="{2EF9A7B2-17A2-454E-B344-AB9CB447EEA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3904656"/>
            <a:ext cx="812097" cy="8120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1417" y="2148308"/>
            <a:ext cx="355372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>
                <a:latin typeface="Gilroy-ExtraBold" panose="020B0604020202020204" charset="0"/>
              </a:rPr>
              <a:t>Определение</a:t>
            </a:r>
            <a:r>
              <a:rPr lang="ru-RU" sz="1100" dirty="0">
                <a:latin typeface="Gilroy-ExtraBold" panose="020B0604020202020204" charset="0"/>
              </a:rPr>
              <a:t>: общий рынок мобильных касс и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решений, предоставленных в России.</a:t>
            </a:r>
          </a:p>
          <a:p>
            <a:pPr fontAlgn="base"/>
            <a:r>
              <a:rPr lang="ru-RU" sz="1100" b="1" dirty="0">
                <a:latin typeface="Gilroy-ExtraBold" panose="020B0604020202020204" charset="0"/>
              </a:rPr>
              <a:t>Объем рынка</a:t>
            </a:r>
            <a:r>
              <a:rPr lang="ru-RU" sz="1100" dirty="0">
                <a:latin typeface="Gilroy-ExtraBold" panose="020B0604020202020204" charset="0"/>
              </a:rPr>
              <a:t>: по данным различных исследований, общий рынок мобильных касс в  России за последние годы показывает ограничение предоставленных иностранных моделей и уверенное лидирование российских разработок. </a:t>
            </a:r>
          </a:p>
          <a:p>
            <a:pPr fontAlgn="base"/>
            <a:r>
              <a:rPr lang="ru-RU" sz="1100" dirty="0">
                <a:latin typeface="Gilroy-ExtraBold" panose="020B0604020202020204" charset="0"/>
              </a:rPr>
              <a:t>Услуги российских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компаний также показывают стабильный рост, особенно в крупных городах, таких как Москва, Санкт-Петербург и другие.</a:t>
            </a:r>
          </a:p>
          <a:p>
            <a:pPr fontAlgn="base"/>
            <a:r>
              <a:rPr lang="ru-RU" sz="1100" b="1" dirty="0">
                <a:latin typeface="Gilroy-ExtraBold" panose="020B0604020202020204" charset="0"/>
              </a:rPr>
              <a:t>Основные факторы роста</a:t>
            </a:r>
            <a:r>
              <a:rPr lang="ru-RU" sz="1100" dirty="0">
                <a:latin typeface="Gilroy-ExtraBold" panose="020B0604020202020204" charset="0"/>
              </a:rPr>
              <a:t>: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ru-RU" sz="1100" dirty="0">
                <a:latin typeface="Gilroy-ExtraBold" panose="020B0604020202020204" charset="0"/>
              </a:rPr>
              <a:t>Постоянное развитие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технологий.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ru-RU" sz="1100" dirty="0">
                <a:latin typeface="Gilroy-ExtraBold" panose="020B0604020202020204" charset="0"/>
              </a:rPr>
              <a:t>Растущая популярность мобильных касс и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разработок среди потребителей.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ru-RU" sz="1100" dirty="0">
                <a:latin typeface="Gilroy-ExtraBold" panose="020B0604020202020204" charset="0"/>
              </a:rPr>
              <a:t>Увеличение спроса на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решения и экономичные предложения</a:t>
            </a:r>
            <a:r>
              <a:rPr lang="en-US" sz="1100" dirty="0">
                <a:latin typeface="Gilroy-ExtraBold" panose="020B0604020202020204" charset="0"/>
              </a:rPr>
              <a:t> </a:t>
            </a:r>
            <a:r>
              <a:rPr lang="ru-RU" sz="1100" dirty="0">
                <a:latin typeface="Gilroy-ExtraBold" panose="020B0604020202020204" charset="0"/>
              </a:rPr>
              <a:t>в этом сегменте</a:t>
            </a:r>
            <a:r>
              <a:rPr lang="ru-RU" sz="1100" dirty="0"/>
              <a:t>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075137" y="2147560"/>
            <a:ext cx="3647249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>
                <a:latin typeface="Gilroy-ExtraBold" panose="020B0604020202020204" charset="0"/>
              </a:rPr>
              <a:t>Определение</a:t>
            </a:r>
            <a:r>
              <a:rPr lang="ru-RU" sz="1100" dirty="0">
                <a:latin typeface="Gilroy-ExtraBold" panose="020B0604020202020204" charset="0"/>
              </a:rPr>
              <a:t>: сегмент </a:t>
            </a:r>
            <a:r>
              <a:rPr lang="en-US" sz="1100" dirty="0">
                <a:latin typeface="Gilroy-ExtraBold" panose="020B0604020202020204" charset="0"/>
              </a:rPr>
              <a:t>IT</a:t>
            </a:r>
            <a:r>
              <a:rPr lang="ru-RU" sz="1100" dirty="0">
                <a:latin typeface="Gilroy-ExtraBold" panose="020B0604020202020204" charset="0"/>
              </a:rPr>
              <a:t> разработок и готовых продуктов, который ориентирован на прогрессивных и быстроразвивающихся потребителей. Здесь мы учитываем только тех пользователей, которые заинтересованы во внедрении</a:t>
            </a:r>
            <a:r>
              <a:rPr lang="en-US" sz="1100" dirty="0">
                <a:latin typeface="Gilroy-ExtraBold" panose="020B0604020202020204" charset="0"/>
              </a:rPr>
              <a:t> </a:t>
            </a:r>
            <a:r>
              <a:rPr lang="ru-RU" sz="1100" dirty="0">
                <a:latin typeface="Gilroy-ExtraBold" panose="020B0604020202020204" charset="0"/>
              </a:rPr>
              <a:t>прогрессивных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технологий.</a:t>
            </a:r>
          </a:p>
          <a:p>
            <a:pPr fontAlgn="base"/>
            <a:r>
              <a:rPr lang="ru-RU" sz="1100" b="1" dirty="0">
                <a:latin typeface="Gilroy-ExtraBold" panose="020B0604020202020204" charset="0"/>
              </a:rPr>
              <a:t>Объем рынка</a:t>
            </a:r>
            <a:r>
              <a:rPr lang="ru-RU" sz="1100" dirty="0">
                <a:latin typeface="Gilroy-ExtraBold" panose="020B0604020202020204" charset="0"/>
              </a:rPr>
              <a:t>: рынок, связанный с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технологиями, по оценкам, составляет около </a:t>
            </a:r>
            <a:r>
              <a:rPr lang="ru-RU" sz="1100" b="1" dirty="0">
                <a:latin typeface="Gilroy-ExtraBold" panose="020B0604020202020204" charset="0"/>
              </a:rPr>
              <a:t>1</a:t>
            </a:r>
            <a:r>
              <a:rPr lang="en-US" sz="1100" b="1" dirty="0">
                <a:latin typeface="Gilroy-ExtraBold" panose="020B0604020202020204" charset="0"/>
              </a:rPr>
              <a:t>8</a:t>
            </a:r>
            <a:r>
              <a:rPr lang="ru-RU" sz="1100" b="1" dirty="0">
                <a:latin typeface="Gilroy-ExtraBold" panose="020B0604020202020204" charset="0"/>
              </a:rPr>
              <a:t>% от общего рынка</a:t>
            </a:r>
            <a:r>
              <a:rPr lang="ru-RU" sz="1100" dirty="0">
                <a:latin typeface="Gilroy-ExtraBold" panose="020B0604020202020204" charset="0"/>
              </a:rPr>
              <a:t>. Это связано с тем, что хотя многие компании </a:t>
            </a:r>
            <a:r>
              <a:rPr lang="en-US" sz="1100" dirty="0">
                <a:latin typeface="Gilroy-ExtraBold" panose="020B0604020202020204" charset="0"/>
              </a:rPr>
              <a:t> </a:t>
            </a:r>
            <a:r>
              <a:rPr lang="ru-RU" sz="1100" dirty="0">
                <a:latin typeface="Gilroy-ExtraBold" panose="020B0604020202020204" charset="0"/>
              </a:rPr>
              <a:t> заинтересованы в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технологиях, далеко не все готовы покупать их.</a:t>
            </a:r>
          </a:p>
          <a:p>
            <a:pPr fontAlgn="base"/>
            <a:r>
              <a:rPr lang="ru-RU" sz="1100" b="1" dirty="0">
                <a:latin typeface="Gilroy-ExtraBold" panose="020B0604020202020204" charset="0"/>
              </a:rPr>
              <a:t>Основные факторы роста</a:t>
            </a:r>
            <a:r>
              <a:rPr lang="ru-RU" sz="1100" dirty="0">
                <a:latin typeface="Gilroy-ExtraBold" panose="020B0604020202020204" charset="0"/>
              </a:rPr>
              <a:t>: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ru-RU" sz="1100" dirty="0">
                <a:latin typeface="Gilroy-ExtraBold" panose="020B0604020202020204" charset="0"/>
              </a:rPr>
              <a:t>Повышение интереса к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предложениям.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ru-RU" sz="1100" dirty="0">
                <a:latin typeface="Gilroy-ExtraBold" panose="020B0604020202020204" charset="0"/>
              </a:rPr>
              <a:t>Рост числа пользователей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разработок и предложений</a:t>
            </a:r>
            <a:r>
              <a:rPr lang="en-US" sz="1100" dirty="0">
                <a:latin typeface="Gilroy-ExtraBold" panose="020B0604020202020204" charset="0"/>
              </a:rPr>
              <a:t> </a:t>
            </a:r>
            <a:r>
              <a:rPr lang="ru-RU" sz="1100" dirty="0">
                <a:latin typeface="Gilroy-ExtraBold" panose="020B0604020202020204" charset="0"/>
              </a:rPr>
              <a:t>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ru-RU" sz="1100" dirty="0">
                <a:latin typeface="Gilroy-ExtraBold" panose="020B0604020202020204" charset="0"/>
              </a:rPr>
              <a:t>Более активное использование скидок на продукты в </a:t>
            </a:r>
            <a:r>
              <a:rPr lang="en-US" sz="1100" dirty="0">
                <a:latin typeface="Gilroy-ExtraBold" panose="020B0604020202020204" charset="0"/>
              </a:rPr>
              <a:t>IT </a:t>
            </a:r>
            <a:r>
              <a:rPr lang="ru-RU" sz="1100" dirty="0">
                <a:latin typeface="Gilroy-ExtraBold" panose="020B0604020202020204" charset="0"/>
              </a:rPr>
              <a:t>технологий.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722386" y="2130289"/>
            <a:ext cx="363344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>
                <a:latin typeface="Gilroy-ExtraBold" panose="020B0604020202020204" charset="0"/>
              </a:rPr>
              <a:t>Определение</a:t>
            </a:r>
            <a:r>
              <a:rPr lang="ru-RU" sz="1100" dirty="0">
                <a:latin typeface="Gilroy-ExtraBold" panose="020B0604020202020204" charset="0"/>
              </a:rPr>
              <a:t>: доля рынка, которую может занять   предложение мобильная касса с биометрией с функцией передачи персонифицированных отчетов в финансовую службу предприятия для организации корректного бухгалтерского и налогового  учета.</a:t>
            </a:r>
          </a:p>
          <a:p>
            <a:pPr fontAlgn="base"/>
            <a:r>
              <a:rPr lang="ru-RU" sz="1100" b="1" dirty="0">
                <a:latin typeface="Gilroy-ExtraBold" panose="020B0604020202020204" charset="0"/>
              </a:rPr>
              <a:t>Объем рынка</a:t>
            </a:r>
            <a:r>
              <a:rPr lang="ru-RU" sz="1100" dirty="0">
                <a:latin typeface="Gilroy-ExtraBold" panose="020B0604020202020204" charset="0"/>
              </a:rPr>
              <a:t>: с учетом конкуренции со стороны таких игроков, как Сбертехнологии, Яндексразработки , Лабаратория Касперского , можно рассчитывать на высокую долю рынка в первый год после запуска продукта. Отсутствие подобных технологий на рынке, и возможности быть первыми, несмотря на высокий  уровень конкуренции, позволит продукту плотно закрепиться в своей нише.</a:t>
            </a:r>
          </a:p>
          <a:p>
            <a:pPr fontAlgn="base"/>
            <a:r>
              <a:rPr lang="ru-RU" sz="1100" b="1" dirty="0">
                <a:latin typeface="Gilroy-ExtraBold" panose="020B0604020202020204" charset="0"/>
              </a:rPr>
              <a:t>Основные факторы</a:t>
            </a:r>
            <a:r>
              <a:rPr lang="ru-RU" sz="1100" dirty="0">
                <a:latin typeface="Gilroy-ExtraBold" panose="020B0604020202020204" charset="0"/>
              </a:rPr>
              <a:t>: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ru-RU" sz="1100" dirty="0">
                <a:latin typeface="Gilroy-ExtraBold" panose="020B0604020202020204" charset="0"/>
              </a:rPr>
              <a:t>Быстрая интеграция функции в существующие мобильные кассы с биометрией.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ru-RU" sz="1100" dirty="0">
                <a:latin typeface="Gilroy-ExtraBold" panose="020B0604020202020204" charset="0"/>
              </a:rPr>
              <a:t>Привлечение потребителей за счет конкурентноспособной стоимости.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ru-RU" sz="1100" dirty="0">
                <a:latin typeface="Gilroy-ExtraBold" panose="020B0604020202020204" charset="0"/>
              </a:rPr>
              <a:t>Активная маркетинговая кампания, привлекающая сознательную аудиторию</a:t>
            </a:r>
            <a:r>
              <a:rPr lang="ru-RU" sz="1100" dirty="0"/>
              <a:t>.</a:t>
            </a:r>
          </a:p>
        </p:txBody>
      </p:sp>
      <p:sp>
        <p:nvSpPr>
          <p:cNvPr id="47" name="Название проекта"/>
          <p:cNvSpPr txBox="1">
            <a:spLocks/>
          </p:cNvSpPr>
          <p:nvPr/>
        </p:nvSpPr>
        <p:spPr>
          <a:xfrm>
            <a:off x="521417" y="111670"/>
            <a:ext cx="10271208" cy="544987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8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>
              <a:lnSpc>
                <a:spcPct val="100000"/>
              </a:lnSpc>
              <a:spcBef>
                <a:spcPts val="69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 </a:t>
            </a:r>
          </a:p>
          <a:p>
            <a:pPr marL="7701">
              <a:lnSpc>
                <a:spcPct val="100000"/>
              </a:lnSpc>
              <a:spcBef>
                <a:spcPts val="69"/>
              </a:spcBef>
            </a:pPr>
            <a:endParaRPr lang="ru-RU" sz="1800" dirty="0">
              <a:solidFill>
                <a:schemeClr val="tx1"/>
              </a:solidFill>
              <a:latin typeface="Gilroy-ExtraBold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745930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3101C7EB-0100-4481-92AB-81BC62F59467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54" name="object 4">
              <a:extLst>
                <a:ext uri="{FF2B5EF4-FFF2-40B4-BE49-F238E27FC236}">
                  <a16:creationId xmlns:a16="http://schemas.microsoft.com/office/drawing/2014/main" id="{806FC2A3-B569-4A28-BC4B-3E704DF79FF8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5" name="object 5">
              <a:extLst>
                <a:ext uri="{FF2B5EF4-FFF2-40B4-BE49-F238E27FC236}">
                  <a16:creationId xmlns:a16="http://schemas.microsoft.com/office/drawing/2014/main" id="{0B78E7D5-7A98-4F1F-87C6-651188E24043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6" name="object 7">
              <a:extLst>
                <a:ext uri="{FF2B5EF4-FFF2-40B4-BE49-F238E27FC236}">
                  <a16:creationId xmlns:a16="http://schemas.microsoft.com/office/drawing/2014/main" id="{CC70F8DB-94F5-4D05-9E8D-8AFBAEAC8AC3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7" name="object 8">
              <a:extLst>
                <a:ext uri="{FF2B5EF4-FFF2-40B4-BE49-F238E27FC236}">
                  <a16:creationId xmlns:a16="http://schemas.microsoft.com/office/drawing/2014/main" id="{E911403A-87C7-4B9C-811E-738A423E3421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8" name="object 10">
              <a:extLst>
                <a:ext uri="{FF2B5EF4-FFF2-40B4-BE49-F238E27FC236}">
                  <a16:creationId xmlns:a16="http://schemas.microsoft.com/office/drawing/2014/main" id="{2DCC29A9-ABD7-427B-A006-C6B50CB48B98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9" name="object 11">
              <a:extLst>
                <a:ext uri="{FF2B5EF4-FFF2-40B4-BE49-F238E27FC236}">
                  <a16:creationId xmlns:a16="http://schemas.microsoft.com/office/drawing/2014/main" id="{01676FF1-5BD5-406F-AD8E-A410AFD56F6A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0" name="object 12">
              <a:extLst>
                <a:ext uri="{FF2B5EF4-FFF2-40B4-BE49-F238E27FC236}">
                  <a16:creationId xmlns:a16="http://schemas.microsoft.com/office/drawing/2014/main" id="{D9796762-8949-43B2-887C-A427FD409466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1" name="object 14">
              <a:extLst>
                <a:ext uri="{FF2B5EF4-FFF2-40B4-BE49-F238E27FC236}">
                  <a16:creationId xmlns:a16="http://schemas.microsoft.com/office/drawing/2014/main" id="{A1424449-60D3-452E-B4C7-50CDA14BF87B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2" name="object 4">
              <a:extLst>
                <a:ext uri="{FF2B5EF4-FFF2-40B4-BE49-F238E27FC236}">
                  <a16:creationId xmlns:a16="http://schemas.microsoft.com/office/drawing/2014/main" id="{085E4B4A-6285-4199-96FC-EA7A9BF2FAA3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3" name="object 4">
              <a:extLst>
                <a:ext uri="{FF2B5EF4-FFF2-40B4-BE49-F238E27FC236}">
                  <a16:creationId xmlns:a16="http://schemas.microsoft.com/office/drawing/2014/main" id="{2E2503B6-90B6-4E2A-B896-E2F8CEC80263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5" name="Заголовок"/>
          <p:cNvSpPr txBox="1"/>
          <p:nvPr/>
        </p:nvSpPr>
        <p:spPr>
          <a:xfrm>
            <a:off x="439048" y="945325"/>
            <a:ext cx="7952406" cy="502941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3200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РИСКИ ПРОЕКТА </a:t>
            </a:r>
            <a:endParaRPr sz="3200" dirty="0">
              <a:solidFill>
                <a:srgbClr val="8F00FF"/>
              </a:solidFill>
              <a:latin typeface="Gilroy-ExtraBold" panose="020B0604020202020204" charset="-52"/>
              <a:cs typeface="Arial"/>
            </a:endParaRPr>
          </a:p>
        </p:txBody>
      </p:sp>
      <p:sp>
        <p:nvSpPr>
          <p:cNvPr id="18" name="Описание"/>
          <p:cNvSpPr txBox="1"/>
          <p:nvPr/>
        </p:nvSpPr>
        <p:spPr>
          <a:xfrm>
            <a:off x="521415" y="1980757"/>
            <a:ext cx="10469127" cy="4281600"/>
          </a:xfrm>
          <a:prstGeom prst="rect">
            <a:avLst/>
          </a:prstGeom>
        </p:spPr>
        <p:txBody>
          <a:bodyPr vert="horz" wrap="square" lIns="0" tIns="316908" rIns="0" bIns="0" rtlCol="0">
            <a:spAutoFit/>
          </a:bodyPr>
          <a:lstStyle/>
          <a:p>
            <a:pPr marL="298450" marR="938530" indent="-285750">
              <a:buFontTx/>
              <a:buChar char="-"/>
            </a:pPr>
            <a:r>
              <a:rPr lang="ru-RU" b="1" spc="-15" dirty="0">
                <a:latin typeface="Gilroy-ExtraBold" panose="020B0604020202020204" charset="0"/>
                <a:cs typeface="Microsoft Sans Serif"/>
              </a:rPr>
              <a:t>Вероятность неудачи</a:t>
            </a:r>
            <a:r>
              <a:rPr lang="en-US" b="1" spc="-15" dirty="0">
                <a:latin typeface="Gilroy-ExtraBold" panose="020B0604020202020204" charset="0"/>
                <a:cs typeface="Microsoft Sans Serif"/>
              </a:rPr>
              <a:t>: </a:t>
            </a:r>
            <a:r>
              <a:rPr lang="ru-RU" b="1" spc="-15" dirty="0">
                <a:latin typeface="Gilroy-ExtraBold" panose="020B0604020202020204" charset="0"/>
                <a:cs typeface="Microsoft Sans Serif"/>
              </a:rPr>
              <a:t>оценивается как очень низкий риск так как на момент выхода на рынок продукт не имеет аналогов</a:t>
            </a:r>
          </a:p>
          <a:p>
            <a:pPr marL="12700" marR="938530"/>
            <a:r>
              <a:rPr lang="ru-RU" b="1" spc="-15" dirty="0">
                <a:latin typeface="Gilroy-ExtraBold" panose="020B0604020202020204" charset="0"/>
                <a:cs typeface="Microsoft Sans Serif"/>
              </a:rPr>
              <a:t> </a:t>
            </a:r>
          </a:p>
          <a:p>
            <a:pPr marL="298450" marR="938530" indent="-285750">
              <a:buFontTx/>
              <a:buChar char="-"/>
            </a:pPr>
            <a:r>
              <a:rPr lang="ru-RU" b="1" spc="-15" dirty="0">
                <a:latin typeface="Gilroy-ExtraBold" panose="020B0604020202020204" charset="0"/>
                <a:cs typeface="Microsoft Sans Serif"/>
              </a:rPr>
              <a:t>Финансовые</a:t>
            </a:r>
            <a:r>
              <a:rPr lang="en-US" b="1" spc="-15" dirty="0">
                <a:latin typeface="Gilroy-ExtraBold" panose="020B0604020202020204" charset="0"/>
                <a:cs typeface="Microsoft Sans Serif"/>
              </a:rPr>
              <a:t>: </a:t>
            </a:r>
            <a:r>
              <a:rPr lang="ru-RU" b="1" spc="-15" dirty="0">
                <a:latin typeface="Gilroy-ExtraBold" panose="020B0604020202020204" charset="0"/>
                <a:cs typeface="Microsoft Sans Serif"/>
              </a:rPr>
              <a:t>также оценивается как низкий риск так как продукт самоокупаемый и не требует высоких инвестиций ни в создание ни в продвижение</a:t>
            </a:r>
          </a:p>
          <a:p>
            <a:pPr marL="12700" marR="938530"/>
            <a:endParaRPr lang="ru-RU" b="1" spc="-15" dirty="0">
              <a:latin typeface="Gilroy-ExtraBold" panose="020B0604020202020204" charset="0"/>
              <a:cs typeface="Microsoft Sans Serif"/>
            </a:endParaRPr>
          </a:p>
          <a:p>
            <a:pPr marL="298450" marR="938530" indent="-285750">
              <a:buFontTx/>
              <a:buChar char="-"/>
            </a:pPr>
            <a:r>
              <a:rPr lang="ru-RU" b="1" spc="-15" dirty="0">
                <a:latin typeface="Gilroy-ExtraBold" panose="020B0604020202020204" charset="0"/>
                <a:cs typeface="Microsoft Sans Serif"/>
              </a:rPr>
              <a:t>Операционные риски</a:t>
            </a:r>
            <a:r>
              <a:rPr lang="en-US" b="1" spc="-15" dirty="0">
                <a:latin typeface="Gilroy-ExtraBold" panose="020B0604020202020204" charset="0"/>
                <a:cs typeface="Microsoft Sans Serif"/>
              </a:rPr>
              <a:t>: </a:t>
            </a:r>
            <a:r>
              <a:rPr lang="ru-RU" b="1" spc="-15" dirty="0">
                <a:latin typeface="Gilroy-ExtraBold" panose="020B0604020202020204" charset="0"/>
                <a:cs typeface="Microsoft Sans Serif"/>
              </a:rPr>
              <a:t>оцениваются как минимальные так как заложена стадия тестирования продукта </a:t>
            </a:r>
            <a:r>
              <a:rPr lang="en-US" b="1" spc="-15" dirty="0">
                <a:latin typeface="Gilroy-ExtraBold" panose="020B0604020202020204" charset="0"/>
                <a:cs typeface="Microsoft Sans Serif"/>
              </a:rPr>
              <a:t> </a:t>
            </a:r>
            <a:r>
              <a:rPr lang="ru-RU" b="1" spc="-15" dirty="0">
                <a:latin typeface="Gilroy-ExtraBold" panose="020B0604020202020204" charset="0"/>
                <a:cs typeface="Microsoft Sans Serif"/>
              </a:rPr>
              <a:t> </a:t>
            </a:r>
          </a:p>
          <a:p>
            <a:pPr marL="12700" marR="938530"/>
            <a:endParaRPr lang="ru-RU" b="1" spc="-15" dirty="0">
              <a:latin typeface="Gilroy-ExtraBold" panose="020B0604020202020204" charset="0"/>
              <a:cs typeface="Microsoft Sans Serif"/>
            </a:endParaRPr>
          </a:p>
          <a:p>
            <a:pPr marL="298450" marR="938530" indent="-285750">
              <a:buFontTx/>
              <a:buChar char="-"/>
            </a:pPr>
            <a:r>
              <a:rPr lang="ru-RU" b="1" spc="-15" dirty="0">
                <a:latin typeface="Gilroy-ExtraBold" panose="020B0604020202020204" charset="0"/>
                <a:cs typeface="Microsoft Sans Serif"/>
              </a:rPr>
              <a:t>Рыночные риски</a:t>
            </a:r>
            <a:r>
              <a:rPr lang="en-US" b="1" spc="-15" dirty="0">
                <a:latin typeface="Gilroy-ExtraBold" panose="020B0604020202020204" charset="0"/>
                <a:cs typeface="Microsoft Sans Serif"/>
              </a:rPr>
              <a:t>: </a:t>
            </a:r>
            <a:r>
              <a:rPr lang="ru-RU" b="1" spc="-15" dirty="0">
                <a:latin typeface="Gilroy-ExtraBold" panose="020B0604020202020204" charset="0"/>
                <a:cs typeface="Microsoft Sans Serif"/>
              </a:rPr>
              <a:t>продукт является уникальным в своем роде и, в связи с этим, привлечет достаточный спрос на рынке   </a:t>
            </a:r>
            <a:endParaRPr lang="en-US" b="1" spc="-15" dirty="0">
              <a:latin typeface="Gilroy-ExtraBold" panose="020B0604020202020204" charset="0"/>
              <a:cs typeface="Microsoft Sans Serif"/>
            </a:endParaRPr>
          </a:p>
          <a:p>
            <a:pPr marL="12700" marR="938530"/>
            <a:endParaRPr lang="ru-RU" sz="1486" b="1" spc="-15" dirty="0">
              <a:latin typeface="Gilroy-ExtraBold" panose="020B0604020202020204" charset="0"/>
              <a:cs typeface="Microsoft Sans Serif"/>
            </a:endParaRPr>
          </a:p>
          <a:p>
            <a:pPr marL="298450" marR="938530" indent="-285750">
              <a:buFontTx/>
              <a:buChar char="-"/>
            </a:pPr>
            <a:endParaRPr lang="ru-RU" sz="1486" spc="-15" dirty="0">
              <a:latin typeface="Gilroy-ExtraBold" panose="020B0604020202020204" charset="0"/>
              <a:cs typeface="Microsoft Sans Serif"/>
            </a:endParaRPr>
          </a:p>
          <a:p>
            <a:pPr marL="298450" marR="938530" indent="-285750">
              <a:buFontTx/>
              <a:buChar char="-"/>
            </a:pPr>
            <a:endParaRPr lang="ru-RU" sz="1486" spc="-15" dirty="0">
              <a:latin typeface="Gilroy-ExtraBold" panose="020B0604020202020204" charset="0"/>
              <a:cs typeface="Microsoft Sans Serif"/>
            </a:endParaRPr>
          </a:p>
          <a:p>
            <a:pPr marL="12700" marR="938530"/>
            <a:endParaRPr lang="ru-RU" sz="1486" spc="-15" dirty="0">
              <a:latin typeface="Gilroy-ExtraBold" panose="020B0604020202020204" charset="0"/>
              <a:cs typeface="Microsoft Sans Serif"/>
            </a:endParaRPr>
          </a:p>
        </p:txBody>
      </p:sp>
      <p:pic>
        <p:nvPicPr>
          <p:cNvPr id="35" name="Лого ГУУ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830" y="370845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FA2B7FE-A9D8-4458-AEC7-E152FA087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3994" y="2127184"/>
            <a:ext cx="834606" cy="834606"/>
          </a:xfrm>
          <a:prstGeom prst="rect">
            <a:avLst/>
          </a:prstGeom>
        </p:spPr>
      </p:pic>
      <p:pic>
        <p:nvPicPr>
          <p:cNvPr id="42" name="Рисунок 41" hidden="1">
            <a:extLst>
              <a:ext uri="{FF2B5EF4-FFF2-40B4-BE49-F238E27FC236}">
                <a16:creationId xmlns:a16="http://schemas.microsoft.com/office/drawing/2014/main" id="{34518EB1-51CF-4FBC-B72B-033B9D51BDD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1545" y="484945"/>
            <a:ext cx="802393" cy="802393"/>
          </a:xfrm>
          <a:prstGeom prst="rect">
            <a:avLst/>
          </a:prstGeom>
          <a:noFill/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93898F93-85C3-4AF1-9F50-AFB73E74E4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88699" y="377376"/>
            <a:ext cx="862513" cy="862513"/>
          </a:xfrm>
          <a:prstGeom prst="rect">
            <a:avLst/>
          </a:prstGeom>
        </p:spPr>
      </p:pic>
      <p:pic>
        <p:nvPicPr>
          <p:cNvPr id="44" name="Рисунок 43" hidden="1">
            <a:extLst>
              <a:ext uri="{FF2B5EF4-FFF2-40B4-BE49-F238E27FC236}">
                <a16:creationId xmlns:a16="http://schemas.microsoft.com/office/drawing/2014/main" id="{94C81403-4BC8-4950-ACCB-9E3110B167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66502" y="2065813"/>
            <a:ext cx="884766" cy="884766"/>
          </a:xfrm>
          <a:prstGeom prst="rect">
            <a:avLst/>
          </a:prstGeom>
        </p:spPr>
      </p:pic>
      <p:pic>
        <p:nvPicPr>
          <p:cNvPr id="45" name="Рисунок 44" hidden="1">
            <a:extLst>
              <a:ext uri="{FF2B5EF4-FFF2-40B4-BE49-F238E27FC236}">
                <a16:creationId xmlns:a16="http://schemas.microsoft.com/office/drawing/2014/main" id="{D263CE57-4B63-4933-9FE1-0DD716E763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2097920"/>
            <a:ext cx="956961" cy="95696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EF61FD85-73E7-4BAA-847E-B9009D513F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24426" y="3928336"/>
            <a:ext cx="933759" cy="933759"/>
          </a:xfrm>
          <a:prstGeom prst="rect">
            <a:avLst/>
          </a:prstGeom>
        </p:spPr>
      </p:pic>
      <p:pic>
        <p:nvPicPr>
          <p:cNvPr id="47" name="Рисунок 46" hidden="1">
            <a:extLst>
              <a:ext uri="{FF2B5EF4-FFF2-40B4-BE49-F238E27FC236}">
                <a16:creationId xmlns:a16="http://schemas.microsoft.com/office/drawing/2014/main" id="{1503C543-C0E3-43C2-9CED-396DD76E64D6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42006" y="3813085"/>
            <a:ext cx="933759" cy="933759"/>
          </a:xfrm>
          <a:prstGeom prst="rect">
            <a:avLst/>
          </a:prstGeom>
        </p:spPr>
      </p:pic>
      <p:pic>
        <p:nvPicPr>
          <p:cNvPr id="48" name="Рисунок 47" hidden="1">
            <a:extLst>
              <a:ext uri="{FF2B5EF4-FFF2-40B4-BE49-F238E27FC236}">
                <a16:creationId xmlns:a16="http://schemas.microsoft.com/office/drawing/2014/main" id="{CD5BA7C1-B411-4109-A616-9C8B7750FAF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3904656"/>
            <a:ext cx="812097" cy="812097"/>
          </a:xfrm>
          <a:prstGeom prst="rect">
            <a:avLst/>
          </a:prstGeom>
        </p:spPr>
      </p:pic>
      <p:sp>
        <p:nvSpPr>
          <p:cNvPr id="29" name="Название проекта"/>
          <p:cNvSpPr txBox="1">
            <a:spLocks/>
          </p:cNvSpPr>
          <p:nvPr/>
        </p:nvSpPr>
        <p:spPr>
          <a:xfrm>
            <a:off x="521416" y="255621"/>
            <a:ext cx="10603010" cy="257087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8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 marR="3081">
              <a:lnSpc>
                <a:spcPct val="106600"/>
              </a:lnSpc>
              <a:spcBef>
                <a:spcPts val="58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67BC76-E93E-54FD-ED3B-599E5DA3698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79194" y="4066833"/>
            <a:ext cx="1572904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58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603AA600-C224-4326-90C6-AD1AC7BECA50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76" name="object 4">
              <a:extLst>
                <a:ext uri="{FF2B5EF4-FFF2-40B4-BE49-F238E27FC236}">
                  <a16:creationId xmlns:a16="http://schemas.microsoft.com/office/drawing/2014/main" id="{56EA14D4-B16B-4911-8B91-39A7A1E77A70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7" name="object 5">
              <a:extLst>
                <a:ext uri="{FF2B5EF4-FFF2-40B4-BE49-F238E27FC236}">
                  <a16:creationId xmlns:a16="http://schemas.microsoft.com/office/drawing/2014/main" id="{251D6AF7-EEED-4561-9FEA-F34D6335F824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8" name="object 7">
              <a:extLst>
                <a:ext uri="{FF2B5EF4-FFF2-40B4-BE49-F238E27FC236}">
                  <a16:creationId xmlns:a16="http://schemas.microsoft.com/office/drawing/2014/main" id="{3DF6E899-838A-420E-BEC3-66548328D662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9" name="object 8">
              <a:extLst>
                <a:ext uri="{FF2B5EF4-FFF2-40B4-BE49-F238E27FC236}">
                  <a16:creationId xmlns:a16="http://schemas.microsoft.com/office/drawing/2014/main" id="{6469E37D-7B98-4C67-B687-17F86132660C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0" name="object 10">
              <a:extLst>
                <a:ext uri="{FF2B5EF4-FFF2-40B4-BE49-F238E27FC236}">
                  <a16:creationId xmlns:a16="http://schemas.microsoft.com/office/drawing/2014/main" id="{6B35DB2E-EA22-4571-8948-15228485D3B2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1" name="object 11">
              <a:extLst>
                <a:ext uri="{FF2B5EF4-FFF2-40B4-BE49-F238E27FC236}">
                  <a16:creationId xmlns:a16="http://schemas.microsoft.com/office/drawing/2014/main" id="{3C8CEBE8-F2D3-41CF-AA9D-A7ABDC6A792C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2" name="object 12">
              <a:extLst>
                <a:ext uri="{FF2B5EF4-FFF2-40B4-BE49-F238E27FC236}">
                  <a16:creationId xmlns:a16="http://schemas.microsoft.com/office/drawing/2014/main" id="{8932EE75-267E-4991-B3A5-1ACC451D32D8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3" name="object 14">
              <a:extLst>
                <a:ext uri="{FF2B5EF4-FFF2-40B4-BE49-F238E27FC236}">
                  <a16:creationId xmlns:a16="http://schemas.microsoft.com/office/drawing/2014/main" id="{8C2D42C2-9926-4767-9EFA-24B6EBAFA850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4" name="object 4">
              <a:extLst>
                <a:ext uri="{FF2B5EF4-FFF2-40B4-BE49-F238E27FC236}">
                  <a16:creationId xmlns:a16="http://schemas.microsoft.com/office/drawing/2014/main" id="{E69646D2-C175-479D-9CBB-8B17D3BE0669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5" name="object 4">
              <a:extLst>
                <a:ext uri="{FF2B5EF4-FFF2-40B4-BE49-F238E27FC236}">
                  <a16:creationId xmlns:a16="http://schemas.microsoft.com/office/drawing/2014/main" id="{5623C247-936F-4B09-968B-0D20E7D761D0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5" name="Заголовок"/>
          <p:cNvSpPr txBox="1"/>
          <p:nvPr/>
        </p:nvSpPr>
        <p:spPr>
          <a:xfrm>
            <a:off x="521417" y="802051"/>
            <a:ext cx="5783130" cy="441386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2800" b="1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КОНКУРЕНТЫ</a:t>
            </a:r>
            <a:endParaRPr lang="ru-RU" sz="3600" dirty="0">
              <a:latin typeface="Gilroy-ExtraBold" panose="020B0604020202020204" charset="-52"/>
              <a:cs typeface="Arial"/>
            </a:endParaRPr>
          </a:p>
        </p:txBody>
      </p:sp>
      <p:pic>
        <p:nvPicPr>
          <p:cNvPr id="35" name="Лого ГУУ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830" y="370845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Рисунок 41" hidden="1">
            <a:extLst>
              <a:ext uri="{FF2B5EF4-FFF2-40B4-BE49-F238E27FC236}">
                <a16:creationId xmlns:a16="http://schemas.microsoft.com/office/drawing/2014/main" id="{7C368D1F-7A35-4EA5-A50E-CE3819BD9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72495" y="2218561"/>
            <a:ext cx="752853" cy="752853"/>
          </a:xfrm>
          <a:prstGeom prst="rect">
            <a:avLst/>
          </a:prstGeom>
        </p:spPr>
      </p:pic>
      <p:pic>
        <p:nvPicPr>
          <p:cNvPr id="43" name="Рисунок 42" hidden="1">
            <a:extLst>
              <a:ext uri="{FF2B5EF4-FFF2-40B4-BE49-F238E27FC236}">
                <a16:creationId xmlns:a16="http://schemas.microsoft.com/office/drawing/2014/main" id="{5C47D1EC-826B-4CCB-9954-0A693EA6057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1545" y="484945"/>
            <a:ext cx="802393" cy="802393"/>
          </a:xfrm>
          <a:prstGeom prst="rect">
            <a:avLst/>
          </a:prstGeom>
          <a:noFill/>
        </p:spPr>
      </p:pic>
      <p:pic>
        <p:nvPicPr>
          <p:cNvPr id="44" name="Рисунок 43" hidden="1">
            <a:extLst>
              <a:ext uri="{FF2B5EF4-FFF2-40B4-BE49-F238E27FC236}">
                <a16:creationId xmlns:a16="http://schemas.microsoft.com/office/drawing/2014/main" id="{3D1F0077-E62A-4D5D-8537-BED520717A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45" name="Рисунок 44" hidden="1">
            <a:extLst>
              <a:ext uri="{FF2B5EF4-FFF2-40B4-BE49-F238E27FC236}">
                <a16:creationId xmlns:a16="http://schemas.microsoft.com/office/drawing/2014/main" id="{2250187C-B20F-43AD-A202-457B0EAE4B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66502" y="2065813"/>
            <a:ext cx="884766" cy="884766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28581E4-BB10-4E19-992A-6C73579DB6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2097920"/>
            <a:ext cx="956961" cy="956961"/>
          </a:xfrm>
          <a:prstGeom prst="rect">
            <a:avLst/>
          </a:prstGeom>
        </p:spPr>
      </p:pic>
      <p:pic>
        <p:nvPicPr>
          <p:cNvPr id="47" name="Рисунок 46" hidden="1">
            <a:extLst>
              <a:ext uri="{FF2B5EF4-FFF2-40B4-BE49-F238E27FC236}">
                <a16:creationId xmlns:a16="http://schemas.microsoft.com/office/drawing/2014/main" id="{69BDDDA2-F9BD-40E4-BCE6-4C82E9C2CA3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982" y="3852444"/>
            <a:ext cx="933759" cy="933759"/>
          </a:xfrm>
          <a:prstGeom prst="rect">
            <a:avLst/>
          </a:prstGeom>
        </p:spPr>
      </p:pic>
      <p:pic>
        <p:nvPicPr>
          <p:cNvPr id="49" name="Рисунок 48" hidden="1">
            <a:extLst>
              <a:ext uri="{FF2B5EF4-FFF2-40B4-BE49-F238E27FC236}">
                <a16:creationId xmlns:a16="http://schemas.microsoft.com/office/drawing/2014/main" id="{B8D394E2-FC50-469D-8F1A-4BF74FF5343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3904656"/>
            <a:ext cx="812097" cy="812097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503EA3AB-3C79-4147-AC77-EA111C8E5B6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65971" y="4113059"/>
            <a:ext cx="1995110" cy="2823613"/>
          </a:xfrm>
          <a:prstGeom prst="rect">
            <a:avLst/>
          </a:prstGeom>
        </p:spPr>
      </p:pic>
      <p:sp>
        <p:nvSpPr>
          <p:cNvPr id="28" name="Название проекта"/>
          <p:cNvSpPr txBox="1">
            <a:spLocks/>
          </p:cNvSpPr>
          <p:nvPr/>
        </p:nvSpPr>
        <p:spPr>
          <a:xfrm>
            <a:off x="521417" y="257326"/>
            <a:ext cx="10756182" cy="543320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8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>
              <a:lnSpc>
                <a:spcPct val="100000"/>
              </a:lnSpc>
              <a:spcBef>
                <a:spcPts val="69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</a:t>
            </a:r>
            <a:endParaRPr lang="ru-RU" sz="1600" dirty="0">
              <a:latin typeface="Gilroy-ExtraBold" panose="020B0604020202020204" charset="-52"/>
              <a:cs typeface="Arial"/>
            </a:endParaRPr>
          </a:p>
          <a:p>
            <a:pPr marL="7701">
              <a:lnSpc>
                <a:spcPct val="100000"/>
              </a:lnSpc>
              <a:spcBef>
                <a:spcPts val="69"/>
              </a:spcBef>
            </a:pPr>
            <a:endParaRPr lang="ru-RU" sz="1789" dirty="0">
              <a:latin typeface="Gilroy-ExtraBold" panose="020B0604020202020204" charset="-52"/>
              <a:cs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E1933E0-96B5-AD61-C14F-63B38204D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421004"/>
              </p:ext>
            </p:extLst>
          </p:nvPr>
        </p:nvGraphicFramePr>
        <p:xfrm>
          <a:off x="339648" y="1535792"/>
          <a:ext cx="10756180" cy="427038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36597">
                  <a:extLst>
                    <a:ext uri="{9D8B030D-6E8A-4147-A177-3AD203B41FA5}">
                      <a16:colId xmlns:a16="http://schemas.microsoft.com/office/drawing/2014/main" val="873865022"/>
                    </a:ext>
                  </a:extLst>
                </a:gridCol>
                <a:gridCol w="1536597">
                  <a:extLst>
                    <a:ext uri="{9D8B030D-6E8A-4147-A177-3AD203B41FA5}">
                      <a16:colId xmlns:a16="http://schemas.microsoft.com/office/drawing/2014/main" val="2631953227"/>
                    </a:ext>
                  </a:extLst>
                </a:gridCol>
                <a:gridCol w="1536597">
                  <a:extLst>
                    <a:ext uri="{9D8B030D-6E8A-4147-A177-3AD203B41FA5}">
                      <a16:colId xmlns:a16="http://schemas.microsoft.com/office/drawing/2014/main" val="3925634865"/>
                    </a:ext>
                  </a:extLst>
                </a:gridCol>
                <a:gridCol w="1536597">
                  <a:extLst>
                    <a:ext uri="{9D8B030D-6E8A-4147-A177-3AD203B41FA5}">
                      <a16:colId xmlns:a16="http://schemas.microsoft.com/office/drawing/2014/main" val="708455859"/>
                    </a:ext>
                  </a:extLst>
                </a:gridCol>
                <a:gridCol w="1651484">
                  <a:extLst>
                    <a:ext uri="{9D8B030D-6E8A-4147-A177-3AD203B41FA5}">
                      <a16:colId xmlns:a16="http://schemas.microsoft.com/office/drawing/2014/main" val="3509607419"/>
                    </a:ext>
                  </a:extLst>
                </a:gridCol>
                <a:gridCol w="1421711">
                  <a:extLst>
                    <a:ext uri="{9D8B030D-6E8A-4147-A177-3AD203B41FA5}">
                      <a16:colId xmlns:a16="http://schemas.microsoft.com/office/drawing/2014/main" val="147466820"/>
                    </a:ext>
                  </a:extLst>
                </a:gridCol>
                <a:gridCol w="1536597">
                  <a:extLst>
                    <a:ext uri="{9D8B030D-6E8A-4147-A177-3AD203B41FA5}">
                      <a16:colId xmlns:a16="http://schemas.microsoft.com/office/drawing/2014/main" val="2863062929"/>
                    </a:ext>
                  </a:extLst>
                </a:gridCol>
              </a:tblGrid>
              <a:tr h="5589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Конкурент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Фокус продукта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Наличие функции распродажи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Уровень интеграции скидок и акций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Целевая аудитория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Потенциальные угрозы и возможности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Оценка конкуренции (1-5)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81153111"/>
                  </a:ext>
                </a:extLst>
              </a:tr>
              <a:tr h="558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Сбертехнологии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IT разработки в потребительском секторе 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Нет, но может легко внедрить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Высокий уровень персонализации акций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Широкая аудитория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Сильные технологические возможности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46734894"/>
                  </a:ext>
                </a:extLst>
              </a:tr>
              <a:tr h="558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Яндексразработки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IT разработки в потребительском секторе 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Частичные скидки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Сезонные скидки, черная пятница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Массовая, городская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Лучшие игорки на рынке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30989507"/>
                  </a:ext>
                </a:extLst>
              </a:tr>
              <a:tr h="558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Лаборатория Касперского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IT разработки в потребительском секторе 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нет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нет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Массовый рынок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Сильный кадровый потенциал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35877955"/>
                  </a:ext>
                </a:extLst>
              </a:tr>
              <a:tr h="558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Позитивные Технологии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IT разработки в потребительском секторе 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нет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нет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Массовый рынок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 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49643627"/>
                  </a:ext>
                </a:extLst>
              </a:tr>
              <a:tr h="558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Софтвеа Технологии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IT разработки в потребительском секторе 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нет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нет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Широкая аудитория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 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65322901"/>
                  </a:ext>
                </a:extLst>
              </a:tr>
              <a:tr h="55892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Наш продукт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ory-Extra"/>
                        </a:rPr>
                        <a:t>предоставление перс детал отчета в финансовые службы компаний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Да, основная функция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Гибкая интеграция скидок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Финансовые службы, сотрудники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быстрое выведение на рынок засчет уникальности 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ilARY"/>
                        </a:rPr>
                        <a:t>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90857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7165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163;p7">
            <a:extLst>
              <a:ext uri="{FF2B5EF4-FFF2-40B4-BE49-F238E27FC236}">
                <a16:creationId xmlns:a16="http://schemas.microsoft.com/office/drawing/2014/main" id="{42F644C4-195F-4455-BB5B-AC72CA9BA784}"/>
              </a:ext>
            </a:extLst>
          </p:cNvPr>
          <p:cNvSpPr/>
          <p:nvPr/>
        </p:nvSpPr>
        <p:spPr>
          <a:xfrm>
            <a:off x="5860917" y="3637112"/>
            <a:ext cx="1814500" cy="28583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163;p7">
            <a:extLst>
              <a:ext uri="{FF2B5EF4-FFF2-40B4-BE49-F238E27FC236}">
                <a16:creationId xmlns:a16="http://schemas.microsoft.com/office/drawing/2014/main" id="{42F644C4-195F-4455-BB5B-AC72CA9BA784}"/>
              </a:ext>
            </a:extLst>
          </p:cNvPr>
          <p:cNvSpPr/>
          <p:nvPr/>
        </p:nvSpPr>
        <p:spPr>
          <a:xfrm>
            <a:off x="5959063" y="1671391"/>
            <a:ext cx="1814500" cy="28583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163;p7">
            <a:extLst>
              <a:ext uri="{FF2B5EF4-FFF2-40B4-BE49-F238E27FC236}">
                <a16:creationId xmlns:a16="http://schemas.microsoft.com/office/drawing/2014/main" id="{42F644C4-195F-4455-BB5B-AC72CA9BA784}"/>
              </a:ext>
            </a:extLst>
          </p:cNvPr>
          <p:cNvSpPr/>
          <p:nvPr/>
        </p:nvSpPr>
        <p:spPr>
          <a:xfrm>
            <a:off x="413311" y="3647206"/>
            <a:ext cx="1814500" cy="28583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163;p7">
            <a:extLst>
              <a:ext uri="{FF2B5EF4-FFF2-40B4-BE49-F238E27FC236}">
                <a16:creationId xmlns:a16="http://schemas.microsoft.com/office/drawing/2014/main" id="{42F644C4-195F-4455-BB5B-AC72CA9BA784}"/>
              </a:ext>
            </a:extLst>
          </p:cNvPr>
          <p:cNvSpPr/>
          <p:nvPr/>
        </p:nvSpPr>
        <p:spPr>
          <a:xfrm>
            <a:off x="413311" y="1631546"/>
            <a:ext cx="996185" cy="28583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399375" y="589905"/>
            <a:ext cx="2124401" cy="103197"/>
          </a:xfrm>
          <a:custGeom>
            <a:avLst/>
            <a:gdLst/>
            <a:ahLst/>
            <a:cxnLst/>
            <a:rect l="l" t="t" r="r" b="b"/>
            <a:pathLst>
              <a:path w="3503295" h="170180">
                <a:moveTo>
                  <a:pt x="3502919" y="0"/>
                </a:moveTo>
                <a:lnTo>
                  <a:pt x="0" y="0"/>
                </a:lnTo>
                <a:lnTo>
                  <a:pt x="0" y="170120"/>
                </a:lnTo>
                <a:lnTo>
                  <a:pt x="3502919" y="170120"/>
                </a:lnTo>
                <a:lnTo>
                  <a:pt x="350291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9563E7A6-2474-4F7E-83B0-F51B227C7EEA}"/>
              </a:ext>
            </a:extLst>
          </p:cNvPr>
          <p:cNvGrpSpPr/>
          <p:nvPr/>
        </p:nvGrpSpPr>
        <p:grpSpPr>
          <a:xfrm>
            <a:off x="0" y="6591481"/>
            <a:ext cx="12213756" cy="282252"/>
            <a:chOff x="24387" y="6591481"/>
            <a:chExt cx="12176669" cy="282252"/>
          </a:xfrm>
        </p:grpSpPr>
        <p:sp>
          <p:nvSpPr>
            <p:cNvPr id="55" name="object 4">
              <a:extLst>
                <a:ext uri="{FF2B5EF4-FFF2-40B4-BE49-F238E27FC236}">
                  <a16:creationId xmlns:a16="http://schemas.microsoft.com/office/drawing/2014/main" id="{0ED8A119-377D-4496-A8DA-7089889913F9}"/>
                </a:ext>
              </a:extLst>
            </p:cNvPr>
            <p:cNvSpPr/>
            <p:nvPr/>
          </p:nvSpPr>
          <p:spPr>
            <a:xfrm>
              <a:off x="6104592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AAD7E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6" name="object 5">
              <a:extLst>
                <a:ext uri="{FF2B5EF4-FFF2-40B4-BE49-F238E27FC236}">
                  <a16:creationId xmlns:a16="http://schemas.microsoft.com/office/drawing/2014/main" id="{B93F8DDD-21C4-4FEB-A2DE-6B8A4CD25837}"/>
                </a:ext>
              </a:extLst>
            </p:cNvPr>
            <p:cNvSpPr/>
            <p:nvPr/>
          </p:nvSpPr>
          <p:spPr>
            <a:xfrm>
              <a:off x="732382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7" name="object 7">
              <a:extLst>
                <a:ext uri="{FF2B5EF4-FFF2-40B4-BE49-F238E27FC236}">
                  <a16:creationId xmlns:a16="http://schemas.microsoft.com/office/drawing/2014/main" id="{5B1A13FB-3F47-4941-B782-2331131C619F}"/>
                </a:ext>
              </a:extLst>
            </p:cNvPr>
            <p:cNvSpPr/>
            <p:nvPr/>
          </p:nvSpPr>
          <p:spPr>
            <a:xfrm>
              <a:off x="9762316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8" name="object 8">
              <a:extLst>
                <a:ext uri="{FF2B5EF4-FFF2-40B4-BE49-F238E27FC236}">
                  <a16:creationId xmlns:a16="http://schemas.microsoft.com/office/drawing/2014/main" id="{3C5224F1-5AB8-4F7E-93DE-96E52E586076}"/>
                </a:ext>
              </a:extLst>
            </p:cNvPr>
            <p:cNvSpPr/>
            <p:nvPr/>
          </p:nvSpPr>
          <p:spPr>
            <a:xfrm>
              <a:off x="1098155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9" name="object 10">
              <a:extLst>
                <a:ext uri="{FF2B5EF4-FFF2-40B4-BE49-F238E27FC236}">
                  <a16:creationId xmlns:a16="http://schemas.microsoft.com/office/drawing/2014/main" id="{C09A962B-2EE5-4210-A782-6276E906316B}"/>
                </a:ext>
              </a:extLst>
            </p:cNvPr>
            <p:cNvSpPr/>
            <p:nvPr/>
          </p:nvSpPr>
          <p:spPr>
            <a:xfrm>
              <a:off x="3675008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2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29" y="46516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0" name="object 11">
              <a:extLst>
                <a:ext uri="{FF2B5EF4-FFF2-40B4-BE49-F238E27FC236}">
                  <a16:creationId xmlns:a16="http://schemas.microsoft.com/office/drawing/2014/main" id="{A9013B3C-BBDD-4113-A523-2A1E20BCA13B}"/>
                </a:ext>
              </a:extLst>
            </p:cNvPr>
            <p:cNvSpPr/>
            <p:nvPr/>
          </p:nvSpPr>
          <p:spPr>
            <a:xfrm>
              <a:off x="2454491" y="6591481"/>
              <a:ext cx="1221040" cy="282252"/>
            </a:xfrm>
            <a:custGeom>
              <a:avLst/>
              <a:gdLst/>
              <a:ahLst/>
              <a:cxnLst/>
              <a:rect l="l" t="t" r="r" b="b"/>
              <a:pathLst>
                <a:path w="2013585" h="465454">
                  <a:moveTo>
                    <a:pt x="2013111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3111" y="46516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1" name="object 12">
              <a:extLst>
                <a:ext uri="{FF2B5EF4-FFF2-40B4-BE49-F238E27FC236}">
                  <a16:creationId xmlns:a16="http://schemas.microsoft.com/office/drawing/2014/main" id="{BD2147F8-68C4-4EA7-BFDB-5B50D6D382C6}"/>
                </a:ext>
              </a:extLst>
            </p:cNvPr>
            <p:cNvSpPr/>
            <p:nvPr/>
          </p:nvSpPr>
          <p:spPr>
            <a:xfrm>
              <a:off x="1235249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2" name="object 14">
              <a:extLst>
                <a:ext uri="{FF2B5EF4-FFF2-40B4-BE49-F238E27FC236}">
                  <a16:creationId xmlns:a16="http://schemas.microsoft.com/office/drawing/2014/main" id="{44687D47-9AAB-459D-BB77-F072413175A2}"/>
                </a:ext>
              </a:extLst>
            </p:cNvPr>
            <p:cNvSpPr/>
            <p:nvPr/>
          </p:nvSpPr>
          <p:spPr>
            <a:xfrm>
              <a:off x="8543081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4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3" name="object 4">
              <a:extLst>
                <a:ext uri="{FF2B5EF4-FFF2-40B4-BE49-F238E27FC236}">
                  <a16:creationId xmlns:a16="http://schemas.microsoft.com/office/drawing/2014/main" id="{EDE592F4-9302-4CEE-A1F0-515A6CC8E9B8}"/>
                </a:ext>
              </a:extLst>
            </p:cNvPr>
            <p:cNvSpPr/>
            <p:nvPr/>
          </p:nvSpPr>
          <p:spPr>
            <a:xfrm>
              <a:off x="4893730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4" name="object 4">
              <a:extLst>
                <a:ext uri="{FF2B5EF4-FFF2-40B4-BE49-F238E27FC236}">
                  <a16:creationId xmlns:a16="http://schemas.microsoft.com/office/drawing/2014/main" id="{CF18E655-3999-479C-95EC-DA9C1696D323}"/>
                </a:ext>
              </a:extLst>
            </p:cNvPr>
            <p:cNvSpPr/>
            <p:nvPr/>
          </p:nvSpPr>
          <p:spPr>
            <a:xfrm>
              <a:off x="24387" y="6591481"/>
              <a:ext cx="1219499" cy="282252"/>
            </a:xfrm>
            <a:custGeom>
              <a:avLst/>
              <a:gdLst/>
              <a:ahLst/>
              <a:cxnLst/>
              <a:rect l="l" t="t" r="r" b="b"/>
              <a:pathLst>
                <a:path w="2011045" h="465454">
                  <a:moveTo>
                    <a:pt x="2010619" y="0"/>
                  </a:moveTo>
                  <a:lnTo>
                    <a:pt x="0" y="0"/>
                  </a:lnTo>
                  <a:lnTo>
                    <a:pt x="0" y="465169"/>
                  </a:lnTo>
                  <a:lnTo>
                    <a:pt x="2010619" y="46516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D493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5" name="Заголовок"/>
          <p:cNvSpPr txBox="1"/>
          <p:nvPr/>
        </p:nvSpPr>
        <p:spPr>
          <a:xfrm>
            <a:off x="521417" y="785278"/>
            <a:ext cx="8163912" cy="441386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2800" b="1" dirty="0">
                <a:solidFill>
                  <a:srgbClr val="8F00FF"/>
                </a:solidFill>
                <a:latin typeface="Gilroy-ExtraBold" panose="020B0604020202020204" charset="-52"/>
                <a:cs typeface="Arial"/>
              </a:rPr>
              <a:t>ЮНИТ-ЭКОНОМИКА</a:t>
            </a:r>
            <a:endParaRPr sz="2800" b="1" dirty="0">
              <a:solidFill>
                <a:srgbClr val="8F00FF"/>
              </a:solidFill>
              <a:latin typeface="Gilroy-ExtraBold" panose="020B0604020202020204" charset="-52"/>
              <a:cs typeface="Arial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E714010-115F-480C-8621-CAAB2C4E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214" y="324174"/>
            <a:ext cx="968918" cy="968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Рисунок 47" hidden="1">
            <a:extLst>
              <a:ext uri="{FF2B5EF4-FFF2-40B4-BE49-F238E27FC236}">
                <a16:creationId xmlns:a16="http://schemas.microsoft.com/office/drawing/2014/main" id="{5ABB4078-959E-4CC6-958B-9E9244997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6467" y="408467"/>
            <a:ext cx="862513" cy="862513"/>
          </a:xfrm>
          <a:prstGeom prst="rect">
            <a:avLst/>
          </a:prstGeom>
        </p:spPr>
      </p:pic>
      <p:pic>
        <p:nvPicPr>
          <p:cNvPr id="49" name="Рисунок 48" hidden="1">
            <a:extLst>
              <a:ext uri="{FF2B5EF4-FFF2-40B4-BE49-F238E27FC236}">
                <a16:creationId xmlns:a16="http://schemas.microsoft.com/office/drawing/2014/main" id="{06D008A6-7833-4297-AB57-7FD3FB245B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6917" y="422298"/>
            <a:ext cx="884766" cy="884766"/>
          </a:xfrm>
          <a:prstGeom prst="rect">
            <a:avLst/>
          </a:prstGeom>
        </p:spPr>
      </p:pic>
      <p:pic>
        <p:nvPicPr>
          <p:cNvPr id="50" name="Рисунок 49" hidden="1">
            <a:extLst>
              <a:ext uri="{FF2B5EF4-FFF2-40B4-BE49-F238E27FC236}">
                <a16:creationId xmlns:a16="http://schemas.microsoft.com/office/drawing/2014/main" id="{22A0AB6A-D5A8-4D7E-BB95-4B70311031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2294" y="2124974"/>
            <a:ext cx="956961" cy="956961"/>
          </a:xfrm>
          <a:prstGeom prst="rect">
            <a:avLst/>
          </a:prstGeom>
        </p:spPr>
      </p:pic>
      <p:pic>
        <p:nvPicPr>
          <p:cNvPr id="52" name="Рисунок 51" hidden="1">
            <a:extLst>
              <a:ext uri="{FF2B5EF4-FFF2-40B4-BE49-F238E27FC236}">
                <a16:creationId xmlns:a16="http://schemas.microsoft.com/office/drawing/2014/main" id="{127A38EA-FB38-45D1-B915-5ED72604DF6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02476" y="3838368"/>
            <a:ext cx="933759" cy="9337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9168" y="1318673"/>
            <a:ext cx="86318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Gilroy-ExtraBold" panose="020B0604020202020204" charset="-52"/>
                <a:cs typeface="Microsoft Sans Serif"/>
              </a:rPr>
              <a:t>Расчет прибыли или убытка с одной единицы товара</a:t>
            </a:r>
          </a:p>
        </p:txBody>
      </p:sp>
      <p:sp>
        <p:nvSpPr>
          <p:cNvPr id="6" name="Прямоугольник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9168" y="1658480"/>
            <a:ext cx="4837546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Переменные: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ts val="1200"/>
              </a:spcBef>
            </a:pPr>
            <a:r>
              <a:rPr lang="en-US" sz="1100" b="1" dirty="0">
                <a:solidFill>
                  <a:srgbClr val="000000"/>
                </a:solidFill>
                <a:latin typeface="Abadi" panose="020F0502020204030204" pitchFamily="34" charset="0"/>
              </a:rPr>
              <a:t>C</a:t>
            </a:r>
            <a:r>
              <a:rPr lang="ru-RU" sz="1100" b="1" dirty="0">
                <a:solidFill>
                  <a:srgbClr val="000000"/>
                </a:solidFill>
              </a:rPr>
              <a:t>тоимость одного продукта</a:t>
            </a:r>
            <a:r>
              <a:rPr lang="ru-RU" sz="1100" dirty="0">
                <a:solidFill>
                  <a:srgbClr val="000000"/>
                </a:solidFill>
              </a:rPr>
              <a:t>: допустим, стоимость одного </a:t>
            </a:r>
            <a:r>
              <a:rPr lang="en-US" sz="1100" dirty="0">
                <a:solidFill>
                  <a:srgbClr val="000000"/>
                </a:solidFill>
                <a:latin typeface="Abadi" panose="020F0502020204030204" pitchFamily="34" charset="0"/>
              </a:rPr>
              <a:t>IT </a:t>
            </a:r>
            <a:r>
              <a:rPr lang="ru-RU" sz="1100" dirty="0">
                <a:solidFill>
                  <a:srgbClr val="000000"/>
                </a:solidFill>
              </a:rPr>
              <a:t>решения составляет   — </a:t>
            </a:r>
            <a:r>
              <a:rPr lang="ru-RU" sz="1100" b="1" dirty="0">
                <a:solidFill>
                  <a:srgbClr val="000000"/>
                </a:solidFill>
              </a:rPr>
              <a:t>200 000  рублей.</a:t>
            </a:r>
          </a:p>
          <a:p>
            <a:pPr fontAlgn="base"/>
            <a:endParaRPr lang="ru-RU" sz="1100" dirty="0">
              <a:solidFill>
                <a:srgbClr val="000000"/>
              </a:solidFill>
            </a:endParaRPr>
          </a:p>
          <a:p>
            <a:pPr fontAlgn="base">
              <a:spcAft>
                <a:spcPts val="1200"/>
              </a:spcAft>
            </a:pPr>
            <a:r>
              <a:rPr lang="ru-RU" sz="1100" b="1" dirty="0">
                <a:solidFill>
                  <a:srgbClr val="000000"/>
                </a:solidFill>
              </a:rPr>
              <a:t>Стоимость абонемента на обслуживание в месяц</a:t>
            </a:r>
            <a:r>
              <a:rPr lang="ru-RU" sz="1100" dirty="0">
                <a:solidFill>
                  <a:srgbClr val="000000"/>
                </a:solidFill>
              </a:rPr>
              <a:t>:- </a:t>
            </a:r>
            <a:r>
              <a:rPr lang="ru-RU" sz="1100" b="1" dirty="0">
                <a:solidFill>
                  <a:srgbClr val="000000"/>
                </a:solidFill>
              </a:rPr>
              <a:t>50 000 рублей.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9168" y="3663939"/>
            <a:ext cx="4932218" cy="1933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юнит-экономики: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ts val="1200"/>
              </a:spcBef>
              <a:buFont typeface="+mj-lt"/>
              <a:buAutoNum type="arabicPeriod"/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Доход с одного покупателя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готового продукта под ключ —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200 000 рублей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Абонемент на сервисное обслуживание продукта в месяц —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50 000 рублей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месяц.</a:t>
            </a:r>
          </a:p>
          <a:p>
            <a:pPr fontAlgn="base">
              <a:buFont typeface="+mj-lt"/>
              <a:buAutoNum type="arabicPeriod"/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расходы на одного заказчика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расходы 100 000  рублей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Aft>
                <a:spcPts val="1200"/>
              </a:spcAft>
              <a:buFont typeface="+mj-lt"/>
              <a:buAutoNum type="arabicPeriod"/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окупаемости одного пользователя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продукт с первого дня самоокупаемый</a:t>
            </a:r>
            <a:endParaRPr lang="ru-RU" sz="12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32763" y="3663939"/>
            <a:ext cx="5264451" cy="1626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00"/>
              </a:spcBef>
              <a:spcAft>
                <a:spcPts val="200"/>
              </a:spcAft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доходности: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ts val="1200"/>
              </a:spcBef>
              <a:buFont typeface="+mj-lt"/>
              <a:buAutoNum type="arabicPeriod"/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 с одной покупки: 250 000 рублей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buFont typeface="+mj-lt"/>
              <a:buAutoNum type="arabicPeriod"/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доход в месяц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допустим в среднем в месяц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продаж × 150 000 рублей = 2 500 000 рублей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buFont typeface="+mj-lt"/>
              <a:buAutoNum type="arabicPeriod"/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расходы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например,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500 000 рублей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месяц (зарплаты, поддержка, маркетинг). </a:t>
            </a:r>
          </a:p>
          <a:p>
            <a:pPr fontAlgn="base">
              <a:buFont typeface="+mj-lt"/>
              <a:buAutoNum type="arabicPeriod"/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Чистая прибыль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доход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2 500 000 рублей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операционные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500 000 рублей =2 000 000 рублей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32763" y="1691672"/>
            <a:ext cx="5315722" cy="948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00"/>
              </a:spcBef>
              <a:spcAft>
                <a:spcPts val="200"/>
              </a:spcAft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продаж: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ts val="1200"/>
              </a:spcBef>
            </a:pPr>
            <a:r>
              <a:rPr lang="ru-RU" sz="1100" b="1" dirty="0">
                <a:solidFill>
                  <a:srgbClr val="000000"/>
                </a:solidFill>
              </a:rPr>
              <a:t>Активная пользовательская база</a:t>
            </a:r>
            <a:r>
              <a:rPr lang="ru-RU" sz="1100" dirty="0">
                <a:solidFill>
                  <a:srgbClr val="000000"/>
                </a:solidFill>
              </a:rPr>
              <a:t>: через 6 месяцев при грамотном маркетинговом плане и учитывая  уникальность продукта на рынке можно достичь  хорошую устойчивую клиентскую базу  </a:t>
            </a:r>
          </a:p>
        </p:txBody>
      </p:sp>
      <p:sp>
        <p:nvSpPr>
          <p:cNvPr id="69" name="Название проекта"/>
          <p:cNvSpPr txBox="1">
            <a:spLocks/>
          </p:cNvSpPr>
          <p:nvPr/>
        </p:nvSpPr>
        <p:spPr>
          <a:xfrm>
            <a:off x="521417" y="256581"/>
            <a:ext cx="10469126" cy="255164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8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>
              <a:lnSpc>
                <a:spcPct val="100000"/>
              </a:lnSpc>
              <a:spcBef>
                <a:spcPts val="69"/>
              </a:spcBef>
            </a:pPr>
            <a:r>
              <a:rPr lang="ru-RU" sz="1600" dirty="0">
                <a:solidFill>
                  <a:schemeClr val="tx1"/>
                </a:solidFill>
                <a:latin typeface="Gilroy-ExtraBold" panose="020B0604020202020204" charset="-52"/>
              </a:rPr>
              <a:t>Уникальная мобильная касса</a:t>
            </a:r>
          </a:p>
        </p:txBody>
      </p:sp>
    </p:spTree>
    <p:extLst>
      <p:ext uri="{BB962C8B-B14F-4D97-AF65-F5344CB8AC3E}">
        <p14:creationId xmlns:p14="http://schemas.microsoft.com/office/powerpoint/2010/main" val="11167094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2622</TotalTime>
  <Words>1652</Words>
  <Application>Microsoft Office PowerPoint</Application>
  <PresentationFormat>Widescreen</PresentationFormat>
  <Paragraphs>211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Microsoft Sans Serif</vt:lpstr>
      <vt:lpstr>Calbri body</vt:lpstr>
      <vt:lpstr>Times New Roman</vt:lpstr>
      <vt:lpstr>Calibri Light</vt:lpstr>
      <vt:lpstr>Gilory-Extra</vt:lpstr>
      <vt:lpstr>GilARY</vt:lpstr>
      <vt:lpstr>Calibri</vt:lpstr>
      <vt:lpstr>Gilroy-ExtraBold</vt:lpstr>
      <vt:lpstr>Arial</vt:lpstr>
      <vt:lpstr>Gilroy</vt:lpstr>
      <vt:lpstr>Trebuchet MS</vt:lpstr>
      <vt:lpstr>Raleway</vt:lpstr>
      <vt:lpstr>Abadi</vt:lpstr>
      <vt:lpstr>Тема Office</vt:lpstr>
      <vt:lpstr>PowerPoint Presentation</vt:lpstr>
      <vt:lpstr> уникальная мобильная касса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Айвазян Мартирос Андраникович</dc:creator>
  <cp:lastModifiedBy>Dementseva, Elena (GE Vernova)</cp:lastModifiedBy>
  <cp:revision>144</cp:revision>
  <dcterms:created xsi:type="dcterms:W3CDTF">2023-09-15T12:14:22Z</dcterms:created>
  <dcterms:modified xsi:type="dcterms:W3CDTF">2024-11-19T11:44:46Z</dcterms:modified>
</cp:coreProperties>
</file>