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94" r:id="rId6"/>
  </p:sldMasterIdLst>
  <p:notesMasterIdLst>
    <p:notesMasterId r:id="rId23"/>
  </p:notesMasterIdLst>
  <p:handoutMasterIdLst>
    <p:handoutMasterId r:id="rId24"/>
  </p:handoutMasterIdLst>
  <p:sldIdLst>
    <p:sldId id="305" r:id="rId7"/>
    <p:sldId id="295" r:id="rId8"/>
    <p:sldId id="304" r:id="rId9"/>
    <p:sldId id="308" r:id="rId10"/>
    <p:sldId id="313" r:id="rId11"/>
    <p:sldId id="314" r:id="rId12"/>
    <p:sldId id="315" r:id="rId13"/>
    <p:sldId id="316" r:id="rId14"/>
    <p:sldId id="298" r:id="rId15"/>
    <p:sldId id="309" r:id="rId16"/>
    <p:sldId id="310" r:id="rId17"/>
    <p:sldId id="311" r:id="rId18"/>
    <p:sldId id="312" r:id="rId19"/>
    <p:sldId id="301" r:id="rId20"/>
    <p:sldId id="302" r:id="rId21"/>
    <p:sldId id="303" r:id="rId2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569C"/>
    <a:srgbClr val="9F78B4"/>
    <a:srgbClr val="4F345E"/>
    <a:srgbClr val="402A4C"/>
    <a:srgbClr val="B799C7"/>
    <a:srgbClr val="FF8585"/>
    <a:srgbClr val="FFEAA7"/>
    <a:srgbClr val="20D7C0"/>
    <a:srgbClr val="FF8200"/>
    <a:srgbClr val="0640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5604" autoAdjust="0"/>
  </p:normalViewPr>
  <p:slideViewPr>
    <p:cSldViewPr snapToGrid="0">
      <p:cViewPr varScale="1">
        <p:scale>
          <a:sx n="68" d="100"/>
          <a:sy n="68" d="100"/>
        </p:scale>
        <p:origin x="930" y="72"/>
      </p:cViewPr>
      <p:guideLst>
        <p:guide orient="horz" pos="3564"/>
        <p:guide pos="6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35206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237" y="1131569"/>
            <a:ext cx="13193316" cy="4903472"/>
          </a:xfrm>
        </p:spPr>
        <p:txBody>
          <a:bodyPr anchor="b">
            <a:normAutofit/>
          </a:bodyPr>
          <a:lstStyle>
            <a:lvl1pPr algn="l">
              <a:defRPr sz="7915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237" y="6342382"/>
            <a:ext cx="10554653" cy="3213099"/>
          </a:xfrm>
        </p:spPr>
        <p:txBody>
          <a:bodyPr anchor="t">
            <a:normAutofit/>
          </a:bodyPr>
          <a:lstStyle>
            <a:lvl1pPr marL="0" indent="0" algn="l">
              <a:buNone/>
              <a:defRPr sz="3463">
                <a:solidFill>
                  <a:schemeClr val="bg2">
                    <a:lumMod val="75000"/>
                  </a:schemeClr>
                </a:solidFill>
              </a:defRPr>
            </a:lvl1pPr>
            <a:lvl2pPr marL="753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6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1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69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23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77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31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3567649" y="13971"/>
            <a:ext cx="6282531" cy="6286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0072119" y="151050"/>
            <a:ext cx="10026747" cy="100330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1931574" y="377190"/>
            <a:ext cx="8167291" cy="81724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2096490" y="53259"/>
            <a:ext cx="8002377" cy="800743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2936781" y="1005843"/>
            <a:ext cx="7162084" cy="716660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306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2375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236" y="3310890"/>
            <a:ext cx="14072872" cy="3764640"/>
          </a:xfrm>
        </p:spPr>
        <p:txBody>
          <a:bodyPr anchor="b">
            <a:normAutofit/>
          </a:bodyPr>
          <a:lstStyle>
            <a:lvl1pPr algn="l">
              <a:defRPr sz="5936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239" y="7418070"/>
            <a:ext cx="14072870" cy="2472690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bg2">
                    <a:lumMod val="7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6616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236" y="1131571"/>
            <a:ext cx="8141987" cy="596519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77370" y="1131572"/>
            <a:ext cx="8136750" cy="596518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86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2920" y="1131570"/>
            <a:ext cx="7667305" cy="950832"/>
          </a:xfrm>
        </p:spPr>
        <p:txBody>
          <a:bodyPr anchor="b">
            <a:noAutofit/>
          </a:bodyPr>
          <a:lstStyle>
            <a:lvl1pPr marL="0" indent="0">
              <a:buNone/>
              <a:defRPr sz="4617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8236" y="2096373"/>
            <a:ext cx="8141987" cy="500038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024126" y="1131570"/>
            <a:ext cx="7692612" cy="950832"/>
          </a:xfrm>
        </p:spPr>
        <p:txBody>
          <a:bodyPr anchor="b">
            <a:noAutofit/>
          </a:bodyPr>
          <a:lstStyle>
            <a:lvl1pPr marL="0" indent="0">
              <a:buNone/>
              <a:defRPr sz="4617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574751" y="2082402"/>
            <a:ext cx="8128026" cy="500038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461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543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867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2890" y="1131570"/>
            <a:ext cx="6031230" cy="2263140"/>
          </a:xfrm>
        </p:spPr>
        <p:txBody>
          <a:bodyPr anchor="b">
            <a:normAutofit/>
          </a:bodyPr>
          <a:lstStyle>
            <a:lvl1pPr algn="l">
              <a:defRPr sz="395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8238" y="1131570"/>
            <a:ext cx="9800750" cy="875919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82890" y="3646169"/>
            <a:ext cx="6031230" cy="3450591"/>
          </a:xfrm>
        </p:spPr>
        <p:txBody>
          <a:bodyPr anchor="t">
            <a:normAutofit/>
          </a:bodyPr>
          <a:lstStyle>
            <a:lvl1pPr marL="0" indent="0">
              <a:buNone/>
              <a:defRPr sz="2638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340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7720" y="2388870"/>
            <a:ext cx="9926399" cy="1885950"/>
          </a:xfrm>
        </p:spPr>
        <p:txBody>
          <a:bodyPr anchor="b">
            <a:normAutofit/>
          </a:bodyPr>
          <a:lstStyle>
            <a:lvl1pPr algn="l">
              <a:defRPr sz="4617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0840" y="1508760"/>
            <a:ext cx="5410189" cy="75438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7720" y="4582160"/>
            <a:ext cx="9929018" cy="3380739"/>
          </a:xfrm>
        </p:spPr>
        <p:txBody>
          <a:bodyPr anchor="t">
            <a:normAutofit/>
          </a:bodyPr>
          <a:lstStyle>
            <a:lvl1pPr marL="0" indent="0">
              <a:buNone/>
              <a:defRPr sz="2968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9412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130856" y="880110"/>
            <a:ext cx="17839770" cy="515493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507811" y="6342381"/>
            <a:ext cx="13693296" cy="75438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638"/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8594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238" y="1131570"/>
            <a:ext cx="16585883" cy="4526280"/>
          </a:xfrm>
        </p:spPr>
        <p:txBody>
          <a:bodyPr anchor="ctr">
            <a:normAutofit/>
          </a:bodyPr>
          <a:lstStyle>
            <a:lvl1pPr algn="l">
              <a:defRPr sz="5277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237" y="6789420"/>
            <a:ext cx="14075489" cy="3101340"/>
          </a:xfrm>
        </p:spPr>
        <p:txBody>
          <a:bodyPr anchor="ctr">
            <a:normAutofit/>
          </a:bodyPr>
          <a:lstStyle>
            <a:lvl1pPr marL="0" indent="0" algn="l">
              <a:buNone/>
              <a:defRPr sz="3298">
                <a:solidFill>
                  <a:schemeClr val="bg2">
                    <a:lumMod val="7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3484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140" y="1131570"/>
            <a:ext cx="15078077" cy="4526280"/>
          </a:xfrm>
        </p:spPr>
        <p:txBody>
          <a:bodyPr anchor="ctr">
            <a:normAutofit/>
          </a:bodyPr>
          <a:lstStyle>
            <a:lvl1pPr algn="l">
              <a:defRPr sz="5277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384743" y="5657850"/>
            <a:ext cx="14072870" cy="6286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239" y="7096762"/>
            <a:ext cx="14072870" cy="2780027"/>
          </a:xfrm>
        </p:spPr>
        <p:txBody>
          <a:bodyPr anchor="ctr">
            <a:normAutofit/>
          </a:bodyPr>
          <a:lstStyle>
            <a:lvl1pPr marL="0" indent="0" algn="l">
              <a:buNone/>
              <a:defRPr sz="3298">
                <a:solidFill>
                  <a:schemeClr val="bg2">
                    <a:lumMod val="7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76936" y="1340167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60216" y="4568192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 algn="r"/>
            <a:r>
              <a:rPr lang="en-US" sz="1319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7980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237" y="5657850"/>
            <a:ext cx="14072870" cy="2800710"/>
          </a:xfrm>
        </p:spPr>
        <p:txBody>
          <a:bodyPr anchor="b">
            <a:normAutofit/>
          </a:bodyPr>
          <a:lstStyle>
            <a:lvl1pPr algn="l">
              <a:defRPr sz="5277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235" y="8469419"/>
            <a:ext cx="14075492" cy="1419660"/>
          </a:xfrm>
        </p:spPr>
        <p:txBody>
          <a:bodyPr anchor="t">
            <a:normAutofit/>
          </a:bodyPr>
          <a:lstStyle>
            <a:lvl1pPr marL="0" indent="0" algn="l">
              <a:buNone/>
              <a:defRPr sz="3298">
                <a:solidFill>
                  <a:schemeClr val="bg2">
                    <a:lumMod val="7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8794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142" y="1131570"/>
            <a:ext cx="15078075" cy="4526280"/>
          </a:xfrm>
        </p:spPr>
        <p:txBody>
          <a:bodyPr anchor="ctr">
            <a:normAutofit/>
          </a:bodyPr>
          <a:lstStyle>
            <a:lvl1pPr algn="l">
              <a:defRPr sz="5277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28238" y="6482081"/>
            <a:ext cx="14072872" cy="173227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958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236" y="8214360"/>
            <a:ext cx="14072872" cy="1676400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bg2">
                    <a:lumMod val="7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76936" y="1340167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60216" y="4568192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 algn="r"/>
            <a:r>
              <a:rPr lang="en-US" sz="1319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8799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238" y="1131570"/>
            <a:ext cx="16585883" cy="45262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28237" y="6482081"/>
            <a:ext cx="14072870" cy="138303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958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236" y="7865108"/>
            <a:ext cx="14072872" cy="2025651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bg2">
                    <a:lumMod val="7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3602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233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21553" y="1131570"/>
            <a:ext cx="3392567" cy="7543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856" y="1131570"/>
            <a:ext cx="12900131" cy="8759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3547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95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252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7377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1201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49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38237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181908" y="4889500"/>
            <a:ext cx="4916960" cy="5294631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8237" y="7404098"/>
            <a:ext cx="14072870" cy="248666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237" y="1131571"/>
            <a:ext cx="14072870" cy="5965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331963" y="10184131"/>
            <a:ext cx="2638663" cy="60245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649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237" y="10184131"/>
            <a:ext cx="12439412" cy="60245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649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88486" y="9204485"/>
            <a:ext cx="1883514" cy="11053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527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091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</p:sldLayoutIdLst>
  <p:txStyles>
    <p:titleStyle>
      <a:lvl1pPr algn="l" defTabSz="753923" rtl="0" eaLnBrk="1" latinLnBrk="0" hangingPunct="1">
        <a:spcBef>
          <a:spcPct val="0"/>
        </a:spcBef>
        <a:buNone/>
        <a:defRPr sz="5936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71202" indent="-471202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3298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1225125" indent="-471202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968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979047" indent="-471202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638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2544489" indent="-282721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0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3298412" indent="-282721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0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4146575" indent="-376961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0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4900498" indent="-376961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0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5654421" indent="-376961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0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6408344" indent="-376961" algn="l" defTabSz="753923" rtl="0" eaLnBrk="1" latinLnBrk="0" hangingPunct="1">
        <a:spcBef>
          <a:spcPct val="20000"/>
        </a:spcBef>
        <a:spcAft>
          <a:spcPts val="989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0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AC27313F-D248-4D91-B204-9491D2C04978}"/>
              </a:ext>
            </a:extLst>
          </p:cNvPr>
          <p:cNvSpPr txBox="1"/>
          <p:nvPr/>
        </p:nvSpPr>
        <p:spPr>
          <a:xfrm>
            <a:off x="1567279" y="3882168"/>
            <a:ext cx="13915585" cy="4080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     </a:t>
            </a:r>
            <a:r>
              <a:rPr kumimoji="0" lang="ru-RU" sz="6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Управления</a:t>
            </a:r>
            <a:r>
              <a:rPr kumimoji="0" lang="ru-RU" sz="66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 БПЛА с помощью Жестов</a:t>
            </a: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SemiCondensed" panose="020B0502040204020203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lang="ru-RU" sz="4400" dirty="0">
                <a:solidFill>
                  <a:schemeClr val="bg1"/>
                </a:solidFill>
                <a:latin typeface="Bahnschrift SemiCondensed" panose="020B0502040204020203" pitchFamily="34" charset="0"/>
                <a:cs typeface="Arial" pitchFamily="34" charset="0"/>
              </a:rPr>
              <a:t>ФГБОУ ВО Кузбасский ГАУ</a:t>
            </a:r>
            <a:endParaRPr kumimoji="0" lang="ru-RU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SemiCondensed" panose="020B0502040204020203" pitchFamily="34" charset="0"/>
              <a:cs typeface="Arial" pitchFamily="34" charset="0"/>
            </a:endParaRPr>
          </a:p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tabLst/>
              <a:defRPr/>
            </a:pPr>
            <a:r>
              <a:rPr kumimoji="0" lang="ru-RU" sz="3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Команда стартап-проекта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: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</a:br>
            <a:r>
              <a:rPr lang="ru-RU" sz="3600" b="1" noProof="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Корсаков Алексей</a:t>
            </a:r>
            <a:br>
              <a:rPr lang="ru-RU" sz="3600" b="1" noProof="0" dirty="0">
                <a:solidFill>
                  <a:schemeClr val="bg1"/>
                </a:solidFill>
                <a:latin typeface="Bahnschrift SemiCondensed" panose="020B0502040204020203" pitchFamily="34" charset="0"/>
              </a:rPr>
            </a:br>
            <a:r>
              <a:rPr lang="ru-RU" sz="3600" b="1" noProof="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Фролов Семён 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SemiCondensed" panose="020B0502040204020203" pitchFamily="34" charset="0"/>
            </a:endParaRPr>
          </a:p>
          <a:p>
            <a:pPr marL="91440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2864" y="957993"/>
            <a:ext cx="3371850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9" descr="https://top-fon.com/uploads/posts/2023-01/1675154439_top-fon-com-p-svetlii-strogii-fon-dlya-prezentatsii-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35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Прямая соединительная линия 190">
            <a:extLst>
              <a:ext uri="{FF2B5EF4-FFF2-40B4-BE49-F238E27FC236}">
                <a16:creationId xmlns:a16="http://schemas.microsoft.com/office/drawing/2014/main" id="{85C5F9E1-C136-94DB-51AC-F559E64DE5AB}"/>
              </a:ext>
            </a:extLst>
          </p:cNvPr>
          <p:cNvCxnSpPr>
            <a:cxnSpLocks/>
          </p:cNvCxnSpPr>
          <p:nvPr/>
        </p:nvCxnSpPr>
        <p:spPr>
          <a:xfrm flipH="1">
            <a:off x="17311447" y="1672835"/>
            <a:ext cx="1672707" cy="2325353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Овал 185">
            <a:extLst>
              <a:ext uri="{FF2B5EF4-FFF2-40B4-BE49-F238E27FC236}">
                <a16:creationId xmlns:a16="http://schemas.microsoft.com/office/drawing/2014/main" id="{2C43C76A-DAF6-C78B-DDB0-2D2A89479A57}"/>
              </a:ext>
            </a:extLst>
          </p:cNvPr>
          <p:cNvSpPr/>
          <p:nvPr/>
        </p:nvSpPr>
        <p:spPr>
          <a:xfrm>
            <a:off x="9551813" y="543131"/>
            <a:ext cx="1869326" cy="1869326"/>
          </a:xfrm>
          <a:prstGeom prst="ellipse">
            <a:avLst/>
          </a:prstGeom>
          <a:solidFill>
            <a:schemeClr val="tx1"/>
          </a:solidFill>
          <a:ln w="19050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138107-E9ED-87F0-DB48-BE71BA025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60" y="1164462"/>
            <a:ext cx="8406527" cy="8986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7A779B-92C6-94E0-4ABB-C1205C0F3AEC}"/>
              </a:ext>
            </a:extLst>
          </p:cNvPr>
          <p:cNvSpPr txBox="1"/>
          <p:nvPr/>
        </p:nvSpPr>
        <p:spPr>
          <a:xfrm>
            <a:off x="9101798" y="7216023"/>
            <a:ext cx="1070688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Bahnschrift SemiBold SemiConden" panose="020B0502040204020203" pitchFamily="34" charset="0"/>
              </a:rPr>
              <a:t> </a:t>
            </a:r>
            <a:r>
              <a:rPr lang="ru-RU" sz="2800" b="1" dirty="0">
                <a:latin typeface="Bahnschrift SemiBold SemiConden" panose="020B0502040204020203" pitchFamily="34" charset="0"/>
              </a:rPr>
              <a:t>Стратегии развития беспилотной авиации Российской Федерации на период до 2030 года и на перспективу до 2035 года</a:t>
            </a:r>
            <a:r>
              <a:rPr lang="ru-RU" sz="2800" dirty="0">
                <a:latin typeface="Bahnschrift Light SemiCondensed" panose="020B0502040204020203" pitchFamily="34" charset="0"/>
              </a:rPr>
              <a:t>, что говорит о безусловной значимости “беспилотников” и востребованности таких решений в различных отраслевых сегментах.</a:t>
            </a:r>
          </a:p>
          <a:p>
            <a:endParaRPr lang="ru-RU" sz="2800" dirty="0">
              <a:latin typeface="Bahnschrift Light SemiCondensed" panose="020B0502040204020203" pitchFamily="34" charset="0"/>
            </a:endParaRPr>
          </a:p>
          <a:p>
            <a:r>
              <a:rPr lang="ru-RU" sz="2800" dirty="0">
                <a:latin typeface="Bahnschrift Light SemiCondensed" panose="020B0502040204020203" pitchFamily="34" charset="0"/>
              </a:rPr>
              <a:t> Ведется работа по подготовке </a:t>
            </a:r>
            <a:r>
              <a:rPr lang="ru-RU" sz="2800" b="1" dirty="0">
                <a:latin typeface="Bahnschrift SemiBold SemiConden" panose="020B0502040204020203" pitchFamily="34" charset="0"/>
              </a:rPr>
              <a:t>Национального проекта «Беспилотные авиационные системы», </a:t>
            </a:r>
            <a:r>
              <a:rPr lang="ru-RU" sz="2800" dirty="0">
                <a:latin typeface="Bahnschrift Light SemiCondensed" panose="020B0502040204020203" pitchFamily="34" charset="0"/>
              </a:rPr>
              <a:t>поступают предложения о создании научно-производственных центров и индустриальных парков по БПЛА.</a:t>
            </a:r>
          </a:p>
          <a:p>
            <a:endParaRPr lang="ru-RU" sz="2400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73E309C-B483-34BA-2044-59C6B7C87239}"/>
              </a:ext>
            </a:extLst>
          </p:cNvPr>
          <p:cNvSpPr/>
          <p:nvPr/>
        </p:nvSpPr>
        <p:spPr>
          <a:xfrm>
            <a:off x="16308189" y="4092979"/>
            <a:ext cx="2880000" cy="2880000"/>
          </a:xfrm>
          <a:prstGeom prst="ellipse">
            <a:avLst/>
          </a:prstGeom>
          <a:solidFill>
            <a:schemeClr val="tx1"/>
          </a:solidFill>
          <a:ln w="19050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861C529C-64B2-E953-E3D1-EC662B1B49F4}"/>
              </a:ext>
            </a:extLst>
          </p:cNvPr>
          <p:cNvSpPr/>
          <p:nvPr/>
        </p:nvSpPr>
        <p:spPr>
          <a:xfrm>
            <a:off x="12427787" y="1832130"/>
            <a:ext cx="3600000" cy="3600000"/>
          </a:xfrm>
          <a:prstGeom prst="ellipse">
            <a:avLst/>
          </a:prstGeom>
          <a:solidFill>
            <a:schemeClr val="tx1"/>
          </a:solidFill>
          <a:ln w="19050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D8B0B1D-AB0E-2646-29A6-DD68449CD441}"/>
              </a:ext>
            </a:extLst>
          </p:cNvPr>
          <p:cNvGrpSpPr/>
          <p:nvPr/>
        </p:nvGrpSpPr>
        <p:grpSpPr>
          <a:xfrm rot="20383270">
            <a:off x="8996489" y="1906746"/>
            <a:ext cx="9612704" cy="3744066"/>
            <a:chOff x="1711062" y="6402604"/>
            <a:chExt cx="9612704" cy="37440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154FA7EE-B0DF-1182-53F5-6C728B674819}"/>
                </a:ext>
              </a:extLst>
            </p:cNvPr>
            <p:cNvCxnSpPr>
              <a:cxnSpLocks/>
            </p:cNvCxnSpPr>
            <p:nvPr/>
          </p:nvCxnSpPr>
          <p:spPr>
            <a:xfrm>
              <a:off x="8229720" y="10146670"/>
              <a:ext cx="730604" cy="0"/>
            </a:xfrm>
            <a:prstGeom prst="line">
              <a:avLst/>
            </a:prstGeom>
            <a:ln w="76200">
              <a:solidFill>
                <a:srgbClr val="9F78B4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E2F62167-6F9A-DE22-9EDD-DB9A357DB849}"/>
                </a:ext>
              </a:extLst>
            </p:cNvPr>
            <p:cNvGrpSpPr/>
            <p:nvPr/>
          </p:nvGrpSpPr>
          <p:grpSpPr>
            <a:xfrm>
              <a:off x="1711062" y="6402604"/>
              <a:ext cx="9612704" cy="3744066"/>
              <a:chOff x="1711062" y="6402604"/>
              <a:chExt cx="9612704" cy="3744066"/>
            </a:xfrm>
          </p:grpSpPr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id="{89EB4BFD-F0A9-60DF-15D5-A8A6BFA49E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71794" y="9746567"/>
                <a:ext cx="524630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DC1F6100-6341-D52D-81A6-1F81CD65CA29}"/>
                  </a:ext>
                </a:extLst>
              </p:cNvPr>
              <p:cNvGrpSpPr/>
              <p:nvPr/>
            </p:nvGrpSpPr>
            <p:grpSpPr>
              <a:xfrm>
                <a:off x="1711062" y="6402604"/>
                <a:ext cx="9612704" cy="3744066"/>
                <a:chOff x="1711062" y="6402604"/>
                <a:chExt cx="9612704" cy="3744066"/>
              </a:xfrm>
            </p:grpSpPr>
            <p:cxnSp>
              <p:nvCxnSpPr>
                <p:cNvPr id="14" name="Прямая соединительная линия 13">
                  <a:extLst>
                    <a:ext uri="{FF2B5EF4-FFF2-40B4-BE49-F238E27FC236}">
                      <a16:creationId xmlns:a16="http://schemas.microsoft.com/office/drawing/2014/main" id="{FCAC7860-FC88-740C-D1A5-31828987E5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78977" y="9746567"/>
                  <a:ext cx="524630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Группа 14">
                  <a:extLst>
                    <a:ext uri="{FF2B5EF4-FFF2-40B4-BE49-F238E27FC236}">
                      <a16:creationId xmlns:a16="http://schemas.microsoft.com/office/drawing/2014/main" id="{36EB0569-AF17-D001-10DA-C4144B3DE7E1}"/>
                    </a:ext>
                  </a:extLst>
                </p:cNvPr>
                <p:cNvGrpSpPr/>
                <p:nvPr/>
              </p:nvGrpSpPr>
              <p:grpSpPr>
                <a:xfrm>
                  <a:off x="1711062" y="6402604"/>
                  <a:ext cx="9612704" cy="3744066"/>
                  <a:chOff x="7422546" y="5225626"/>
                  <a:chExt cx="9612704" cy="3744066"/>
                </a:xfrm>
              </p:grpSpPr>
              <p:grpSp>
                <p:nvGrpSpPr>
                  <p:cNvPr id="16" name="Группа 15">
                    <a:extLst>
                      <a:ext uri="{FF2B5EF4-FFF2-40B4-BE49-F238E27FC236}">
                        <a16:creationId xmlns:a16="http://schemas.microsoft.com/office/drawing/2014/main" id="{6F23E167-D774-7A62-B634-4071F5E92A88}"/>
                      </a:ext>
                    </a:extLst>
                  </p:cNvPr>
                  <p:cNvGrpSpPr/>
                  <p:nvPr/>
                </p:nvGrpSpPr>
                <p:grpSpPr>
                  <a:xfrm>
                    <a:off x="13539591" y="7806505"/>
                    <a:ext cx="1132217" cy="1028005"/>
                    <a:chOff x="13553659" y="7806505"/>
                    <a:chExt cx="1132217" cy="1028005"/>
                  </a:xfrm>
                </p:grpSpPr>
                <p:cxnSp>
                  <p:nvCxnSpPr>
                    <p:cNvPr id="50" name="Прямая соединительная линия 49">
                      <a:extLst>
                        <a:ext uri="{FF2B5EF4-FFF2-40B4-BE49-F238E27FC236}">
                          <a16:creationId xmlns:a16="http://schemas.microsoft.com/office/drawing/2014/main" id="{D0DA518A-A989-8D8E-5AB2-C915BFA270C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10800000">
                      <a:off x="13553659" y="7806505"/>
                      <a:ext cx="776898" cy="1028005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Прямая соединительная линия 50">
                      <a:extLst>
                        <a:ext uri="{FF2B5EF4-FFF2-40B4-BE49-F238E27FC236}">
                          <a16:creationId xmlns:a16="http://schemas.microsoft.com/office/drawing/2014/main" id="{6EF37F35-C36B-215D-0375-867F2950F8D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3975238" y="8834510"/>
                      <a:ext cx="710638" cy="0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" name="Группа 16">
                    <a:extLst>
                      <a:ext uri="{FF2B5EF4-FFF2-40B4-BE49-F238E27FC236}">
                        <a16:creationId xmlns:a16="http://schemas.microsoft.com/office/drawing/2014/main" id="{9F291F54-E283-20C4-0346-63E341E3B58E}"/>
                      </a:ext>
                    </a:extLst>
                  </p:cNvPr>
                  <p:cNvGrpSpPr/>
                  <p:nvPr/>
                </p:nvGrpSpPr>
                <p:grpSpPr>
                  <a:xfrm>
                    <a:off x="13662401" y="7668687"/>
                    <a:ext cx="835861" cy="758926"/>
                    <a:chOff x="13553659" y="7806505"/>
                    <a:chExt cx="1132217" cy="1028005"/>
                  </a:xfrm>
                </p:grpSpPr>
                <p:cxnSp>
                  <p:nvCxnSpPr>
                    <p:cNvPr id="48" name="Прямая соединительная линия 47">
                      <a:extLst>
                        <a:ext uri="{FF2B5EF4-FFF2-40B4-BE49-F238E27FC236}">
                          <a16:creationId xmlns:a16="http://schemas.microsoft.com/office/drawing/2014/main" id="{8212C248-4EA6-E4C0-D852-933FAAFC8CF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10800000">
                      <a:off x="13553659" y="7806505"/>
                      <a:ext cx="776898" cy="1028005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Прямая соединительная линия 48">
                      <a:extLst>
                        <a:ext uri="{FF2B5EF4-FFF2-40B4-BE49-F238E27FC236}">
                          <a16:creationId xmlns:a16="http://schemas.microsoft.com/office/drawing/2014/main" id="{E0B0668E-5FAC-D500-9789-6FDBA5424B2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3975238" y="8834510"/>
                      <a:ext cx="710638" cy="0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8" name="Группа 17">
                    <a:extLst>
                      <a:ext uri="{FF2B5EF4-FFF2-40B4-BE49-F238E27FC236}">
                        <a16:creationId xmlns:a16="http://schemas.microsoft.com/office/drawing/2014/main" id="{D5FFDE73-F016-95E5-48F7-BB4461E81D24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9991290" y="7668687"/>
                    <a:ext cx="835861" cy="758926"/>
                    <a:chOff x="13553659" y="7806505"/>
                    <a:chExt cx="1132217" cy="1028005"/>
                  </a:xfrm>
                </p:grpSpPr>
                <p:cxnSp>
                  <p:nvCxnSpPr>
                    <p:cNvPr id="46" name="Прямая соединительная линия 45">
                      <a:extLst>
                        <a:ext uri="{FF2B5EF4-FFF2-40B4-BE49-F238E27FC236}">
                          <a16:creationId xmlns:a16="http://schemas.microsoft.com/office/drawing/2014/main" id="{A3A20832-887D-7274-E30E-E36322C5BC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10800000">
                      <a:off x="13553659" y="7806505"/>
                      <a:ext cx="776898" cy="1028005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Прямая соединительная линия 46">
                      <a:extLst>
                        <a:ext uri="{FF2B5EF4-FFF2-40B4-BE49-F238E27FC236}">
                          <a16:creationId xmlns:a16="http://schemas.microsoft.com/office/drawing/2014/main" id="{CBC55B6E-AC6C-A612-630A-6D3A4CE0744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3975238" y="8834510"/>
                      <a:ext cx="710638" cy="0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9" name="Группа 18">
                    <a:extLst>
                      <a:ext uri="{FF2B5EF4-FFF2-40B4-BE49-F238E27FC236}">
                        <a16:creationId xmlns:a16="http://schemas.microsoft.com/office/drawing/2014/main" id="{1A23381F-951E-9CC2-3EE8-03FA7A617B05}"/>
                      </a:ext>
                    </a:extLst>
                  </p:cNvPr>
                  <p:cNvGrpSpPr/>
                  <p:nvPr/>
                </p:nvGrpSpPr>
                <p:grpSpPr>
                  <a:xfrm>
                    <a:off x="9828751" y="7805699"/>
                    <a:ext cx="1119053" cy="1163993"/>
                    <a:chOff x="9870990" y="7806506"/>
                    <a:chExt cx="1119053" cy="1163993"/>
                  </a:xfrm>
                </p:grpSpPr>
                <p:cxnSp>
                  <p:nvCxnSpPr>
                    <p:cNvPr id="43" name="Прямая соединительная линия 42">
                      <a:extLst>
                        <a:ext uri="{FF2B5EF4-FFF2-40B4-BE49-F238E27FC236}">
                          <a16:creationId xmlns:a16="http://schemas.microsoft.com/office/drawing/2014/main" id="{859575CF-DD2D-8DD5-F5D8-FD11E80FFD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0213145" y="7806506"/>
                      <a:ext cx="776898" cy="1028005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Прямая соединительная линия 43">
                      <a:extLst>
                        <a:ext uri="{FF2B5EF4-FFF2-40B4-BE49-F238E27FC236}">
                          <a16:creationId xmlns:a16="http://schemas.microsoft.com/office/drawing/2014/main" id="{495E2514-FE64-132E-ABFF-483452E48C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9890956" y="8834510"/>
                      <a:ext cx="710638" cy="0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Прямая соединительная линия 44">
                      <a:extLst>
                        <a:ext uri="{FF2B5EF4-FFF2-40B4-BE49-F238E27FC236}">
                          <a16:creationId xmlns:a16="http://schemas.microsoft.com/office/drawing/2014/main" id="{3077658A-E548-7B3F-1B92-D5774FB415D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870990" y="8970499"/>
                      <a:ext cx="730604" cy="0"/>
                    </a:xfrm>
                    <a:prstGeom prst="line">
                      <a:avLst/>
                    </a:prstGeom>
                    <a:ln w="762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" name="Группа 19">
                    <a:extLst>
                      <a:ext uri="{FF2B5EF4-FFF2-40B4-BE49-F238E27FC236}">
                        <a16:creationId xmlns:a16="http://schemas.microsoft.com/office/drawing/2014/main" id="{18B8661D-B221-D8B3-AEBE-EF9EE6F50B5F}"/>
                      </a:ext>
                    </a:extLst>
                  </p:cNvPr>
                  <p:cNvGrpSpPr/>
                  <p:nvPr/>
                </p:nvGrpSpPr>
                <p:grpSpPr>
                  <a:xfrm rot="19061209">
                    <a:off x="7422546" y="5262513"/>
                    <a:ext cx="3873992" cy="1126472"/>
                    <a:chOff x="4315819" y="6261842"/>
                    <a:chExt cx="3873992" cy="1126472"/>
                  </a:xfrm>
                </p:grpSpPr>
                <p:sp>
                  <p:nvSpPr>
                    <p:cNvPr id="38" name="Прямоугольник: скругленные углы 37">
                      <a:extLst>
                        <a:ext uri="{FF2B5EF4-FFF2-40B4-BE49-F238E27FC236}">
                          <a16:creationId xmlns:a16="http://schemas.microsoft.com/office/drawing/2014/main" id="{E06E1ECE-CC1F-A877-2D5F-AF3D7ACDDADC}"/>
                        </a:ext>
                      </a:extLst>
                    </p:cNvPr>
                    <p:cNvSpPr/>
                    <p:nvPr/>
                  </p:nvSpPr>
                  <p:spPr>
                    <a:xfrm rot="2031319">
                      <a:off x="4623330" y="6434938"/>
                      <a:ext cx="3450361" cy="854748"/>
                    </a:xfrm>
                    <a:prstGeom prst="roundRect">
                      <a:avLst/>
                    </a:prstGeom>
                    <a:noFill/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9" name="Прямоугольник: скругленные углы 38">
                      <a:extLst>
                        <a:ext uri="{FF2B5EF4-FFF2-40B4-BE49-F238E27FC236}">
                          <a16:creationId xmlns:a16="http://schemas.microsoft.com/office/drawing/2014/main" id="{FA7CC00B-491B-DCE9-1B76-97B90A8BCB33}"/>
                        </a:ext>
                      </a:extLst>
                    </p:cNvPr>
                    <p:cNvSpPr/>
                    <p:nvPr/>
                  </p:nvSpPr>
                  <p:spPr>
                    <a:xfrm rot="2031319">
                      <a:off x="4739450" y="6261842"/>
                      <a:ext cx="3450361" cy="854748"/>
                    </a:xfrm>
                    <a:prstGeom prst="roundRect">
                      <a:avLst/>
                    </a:prstGeom>
                    <a:noFill/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40" name="Овал 39">
                      <a:extLst>
                        <a:ext uri="{FF2B5EF4-FFF2-40B4-BE49-F238E27FC236}">
                          <a16:creationId xmlns:a16="http://schemas.microsoft.com/office/drawing/2014/main" id="{7359BF79-5927-9E30-855D-73FE4B02FD90}"/>
                        </a:ext>
                      </a:extLst>
                    </p:cNvPr>
                    <p:cNvSpPr/>
                    <p:nvPr/>
                  </p:nvSpPr>
                  <p:spPr>
                    <a:xfrm rot="2031319">
                      <a:off x="6256486" y="6668691"/>
                      <a:ext cx="265631" cy="265631"/>
                    </a:xfrm>
                    <a:prstGeom prst="ellipse">
                      <a:avLst/>
                    </a:prstGeom>
                    <a:solidFill>
                      <a:srgbClr val="9F78B4"/>
                    </a:solidFill>
                    <a:ln w="1016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41" name="Прямая соединительная линия 40">
                      <a:extLst>
                        <a:ext uri="{FF2B5EF4-FFF2-40B4-BE49-F238E27FC236}">
                          <a16:creationId xmlns:a16="http://schemas.microsoft.com/office/drawing/2014/main" id="{5F9FF79F-0759-E944-8C54-33849BE1D4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2031319">
                      <a:off x="6431367" y="7171010"/>
                      <a:ext cx="1511681" cy="217304"/>
                    </a:xfrm>
                    <a:prstGeom prst="line">
                      <a:avLst/>
                    </a:prstGeom>
                    <a:ln w="1016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Прямая соединительная линия 41">
                      <a:extLst>
                        <a:ext uri="{FF2B5EF4-FFF2-40B4-BE49-F238E27FC236}">
                          <a16:creationId xmlns:a16="http://schemas.microsoft.com/office/drawing/2014/main" id="{B35905C0-5990-5310-954E-216A4217AD9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2031319">
                      <a:off x="4315819" y="7347703"/>
                      <a:ext cx="3431352" cy="0"/>
                    </a:xfrm>
                    <a:prstGeom prst="line">
                      <a:avLst/>
                    </a:prstGeom>
                    <a:ln w="1016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1" name="Группа 20">
                    <a:extLst>
                      <a:ext uri="{FF2B5EF4-FFF2-40B4-BE49-F238E27FC236}">
                        <a16:creationId xmlns:a16="http://schemas.microsoft.com/office/drawing/2014/main" id="{181BAC3C-FB99-84C9-C43A-937ECAD02B8A}"/>
                      </a:ext>
                    </a:extLst>
                  </p:cNvPr>
                  <p:cNvGrpSpPr/>
                  <p:nvPr/>
                </p:nvGrpSpPr>
                <p:grpSpPr>
                  <a:xfrm rot="2538791" flipH="1">
                    <a:off x="13161258" y="5225626"/>
                    <a:ext cx="3873992" cy="1126472"/>
                    <a:chOff x="4315819" y="6261842"/>
                    <a:chExt cx="3873992" cy="1126472"/>
                  </a:xfrm>
                </p:grpSpPr>
                <p:sp>
                  <p:nvSpPr>
                    <p:cNvPr id="33" name="Прямоугольник: скругленные углы 32">
                      <a:extLst>
                        <a:ext uri="{FF2B5EF4-FFF2-40B4-BE49-F238E27FC236}">
                          <a16:creationId xmlns:a16="http://schemas.microsoft.com/office/drawing/2014/main" id="{BAAE77A9-E869-B83D-9F38-2B20F39BA898}"/>
                        </a:ext>
                      </a:extLst>
                    </p:cNvPr>
                    <p:cNvSpPr/>
                    <p:nvPr/>
                  </p:nvSpPr>
                  <p:spPr>
                    <a:xfrm rot="2031319">
                      <a:off x="4623330" y="6434938"/>
                      <a:ext cx="3450361" cy="854748"/>
                    </a:xfrm>
                    <a:prstGeom prst="roundRect">
                      <a:avLst/>
                    </a:prstGeom>
                    <a:noFill/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4" name="Прямоугольник: скругленные углы 33">
                      <a:extLst>
                        <a:ext uri="{FF2B5EF4-FFF2-40B4-BE49-F238E27FC236}">
                          <a16:creationId xmlns:a16="http://schemas.microsoft.com/office/drawing/2014/main" id="{39DE57C8-5F64-BFC8-D62D-F41F2D05E2E1}"/>
                        </a:ext>
                      </a:extLst>
                    </p:cNvPr>
                    <p:cNvSpPr/>
                    <p:nvPr/>
                  </p:nvSpPr>
                  <p:spPr>
                    <a:xfrm rot="2031319">
                      <a:off x="4739450" y="6261842"/>
                      <a:ext cx="3450361" cy="854748"/>
                    </a:xfrm>
                    <a:prstGeom prst="roundRect">
                      <a:avLst/>
                    </a:prstGeom>
                    <a:noFill/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5" name="Овал 34">
                      <a:extLst>
                        <a:ext uri="{FF2B5EF4-FFF2-40B4-BE49-F238E27FC236}">
                          <a16:creationId xmlns:a16="http://schemas.microsoft.com/office/drawing/2014/main" id="{D0628EF7-DE06-75E6-5BAE-3E1B17C7722D}"/>
                        </a:ext>
                      </a:extLst>
                    </p:cNvPr>
                    <p:cNvSpPr/>
                    <p:nvPr/>
                  </p:nvSpPr>
                  <p:spPr>
                    <a:xfrm rot="2031319">
                      <a:off x="6256486" y="6668691"/>
                      <a:ext cx="265631" cy="265631"/>
                    </a:xfrm>
                    <a:prstGeom prst="ellipse">
                      <a:avLst/>
                    </a:prstGeom>
                    <a:solidFill>
                      <a:srgbClr val="9F78B4"/>
                    </a:solidFill>
                    <a:ln w="1016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36" name="Прямая соединительная линия 35">
                      <a:extLst>
                        <a:ext uri="{FF2B5EF4-FFF2-40B4-BE49-F238E27FC236}">
                          <a16:creationId xmlns:a16="http://schemas.microsoft.com/office/drawing/2014/main" id="{3A500AC6-9362-0B25-0E2B-5B688FB8584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2031319">
                      <a:off x="6431367" y="7171010"/>
                      <a:ext cx="1511681" cy="217304"/>
                    </a:xfrm>
                    <a:prstGeom prst="line">
                      <a:avLst/>
                    </a:prstGeom>
                    <a:ln w="1016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Прямая соединительная линия 36">
                      <a:extLst>
                        <a:ext uri="{FF2B5EF4-FFF2-40B4-BE49-F238E27FC236}">
                          <a16:creationId xmlns:a16="http://schemas.microsoft.com/office/drawing/2014/main" id="{D18E3739-661F-4763-F97B-F2DA446EEE8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2031319">
                      <a:off x="4315819" y="7347703"/>
                      <a:ext cx="3431352" cy="0"/>
                    </a:xfrm>
                    <a:prstGeom prst="line">
                      <a:avLst/>
                    </a:prstGeom>
                    <a:ln w="1016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2" name="Группа 21">
                    <a:extLst>
                      <a:ext uri="{FF2B5EF4-FFF2-40B4-BE49-F238E27FC236}">
                        <a16:creationId xmlns:a16="http://schemas.microsoft.com/office/drawing/2014/main" id="{625B914D-4081-65C5-48CC-99012ED25895}"/>
                      </a:ext>
                    </a:extLst>
                  </p:cNvPr>
                  <p:cNvGrpSpPr/>
                  <p:nvPr/>
                </p:nvGrpSpPr>
                <p:grpSpPr>
                  <a:xfrm>
                    <a:off x="9580843" y="6530477"/>
                    <a:ext cx="5281444" cy="1897136"/>
                    <a:chOff x="9594911" y="6530477"/>
                    <a:chExt cx="5281444" cy="1897136"/>
                  </a:xfrm>
                </p:grpSpPr>
                <p:sp>
                  <p:nvSpPr>
                    <p:cNvPr id="23" name="Прямоугольник: усеченные верхние углы 22">
                      <a:extLst>
                        <a:ext uri="{FF2B5EF4-FFF2-40B4-BE49-F238E27FC236}">
                          <a16:creationId xmlns:a16="http://schemas.microsoft.com/office/drawing/2014/main" id="{34E63A69-78D1-F458-F536-6FEE6A6C636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0593997" y="6538470"/>
                      <a:ext cx="3348110" cy="1713917"/>
                    </a:xfrm>
                    <a:prstGeom prst="snip2SameRect">
                      <a:avLst>
                        <a:gd name="adj1" fmla="val 50000"/>
                        <a:gd name="adj2" fmla="val 0"/>
                      </a:avLst>
                    </a:prstGeom>
                    <a:noFill/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24" name="Прямая соединительная линия 23">
                      <a:extLst>
                        <a:ext uri="{FF2B5EF4-FFF2-40B4-BE49-F238E27FC236}">
                          <a16:creationId xmlns:a16="http://schemas.microsoft.com/office/drawing/2014/main" id="{6DF70941-4B8A-CCAA-56A7-9B74B4A6B68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3942107" y="6532198"/>
                      <a:ext cx="934248" cy="567849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Прямая соединительная линия 24">
                      <a:extLst>
                        <a:ext uri="{FF2B5EF4-FFF2-40B4-BE49-F238E27FC236}">
                          <a16:creationId xmlns:a16="http://schemas.microsoft.com/office/drawing/2014/main" id="{C4396B06-629F-821D-F5BF-2CEC041932B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451102" y="8427613"/>
                      <a:ext cx="1645920" cy="0"/>
                    </a:xfrm>
                    <a:prstGeom prst="line">
                      <a:avLst/>
                    </a:prstGeom>
                    <a:ln w="762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Прямая соединительная линия 25">
                      <a:extLst>
                        <a:ext uri="{FF2B5EF4-FFF2-40B4-BE49-F238E27FC236}">
                          <a16:creationId xmlns:a16="http://schemas.microsoft.com/office/drawing/2014/main" id="{34AD7115-2CE4-39ED-8A74-4884ECCD2DA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804111" y="7369490"/>
                      <a:ext cx="673461" cy="691662"/>
                    </a:xfrm>
                    <a:prstGeom prst="line">
                      <a:avLst/>
                    </a:prstGeom>
                    <a:ln w="762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Прямая соединительная линия 26">
                      <a:extLst>
                        <a:ext uri="{FF2B5EF4-FFF2-40B4-BE49-F238E27FC236}">
                          <a16:creationId xmlns:a16="http://schemas.microsoft.com/office/drawing/2014/main" id="{E5014799-1F0A-9CF9-F8B8-2600416C1A6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3049631" y="7369490"/>
                      <a:ext cx="673461" cy="691662"/>
                    </a:xfrm>
                    <a:prstGeom prst="line">
                      <a:avLst/>
                    </a:prstGeom>
                    <a:ln w="762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Прямоугольник: скругленные углы 27">
                      <a:extLst>
                        <a:ext uri="{FF2B5EF4-FFF2-40B4-BE49-F238E27FC236}">
                          <a16:creationId xmlns:a16="http://schemas.microsoft.com/office/drawing/2014/main" id="{C5CE2CF3-678A-0FCF-57C0-36C427E0E4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64213" y="7227239"/>
                      <a:ext cx="972000" cy="1025147"/>
                    </a:xfrm>
                    <a:prstGeom prst="roundRect">
                      <a:avLst/>
                    </a:prstGeom>
                    <a:noFill/>
                    <a:ln w="762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29" name="Прямая соединительная линия 28">
                      <a:extLst>
                        <a:ext uri="{FF2B5EF4-FFF2-40B4-BE49-F238E27FC236}">
                          <a16:creationId xmlns:a16="http://schemas.microsoft.com/office/drawing/2014/main" id="{5AC6901A-F010-DEEB-5C08-5C0DF05BA82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903767" y="7367509"/>
                      <a:ext cx="346446" cy="0"/>
                    </a:xfrm>
                    <a:prstGeom prst="line">
                      <a:avLst/>
                    </a:prstGeom>
                    <a:ln w="76200">
                      <a:solidFill>
                        <a:srgbClr val="9F78B4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0" name="Овал 29">
                      <a:extLst>
                        <a:ext uri="{FF2B5EF4-FFF2-40B4-BE49-F238E27FC236}">
                          <a16:creationId xmlns:a16="http://schemas.microsoft.com/office/drawing/2014/main" id="{D0F73525-CFF3-B824-AC62-57FDF12CFF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034213" y="7638853"/>
                      <a:ext cx="432000" cy="432000"/>
                    </a:xfrm>
                    <a:prstGeom prst="ellipse">
                      <a:avLst/>
                    </a:prstGeom>
                    <a:noFill/>
                    <a:ln w="762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1" name="Прямоугольник 30">
                      <a:extLst>
                        <a:ext uri="{FF2B5EF4-FFF2-40B4-BE49-F238E27FC236}">
                          <a16:creationId xmlns:a16="http://schemas.microsoft.com/office/drawing/2014/main" id="{4CACE1C8-5E0F-75E5-3815-7180AF9AD8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11455" y="6551518"/>
                      <a:ext cx="3330652" cy="600831"/>
                    </a:xfrm>
                    <a:prstGeom prst="rect">
                      <a:avLst/>
                    </a:prstGeom>
                    <a:noFill/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32" name="Прямая соединительная линия 31">
                      <a:extLst>
                        <a:ext uri="{FF2B5EF4-FFF2-40B4-BE49-F238E27FC236}">
                          <a16:creationId xmlns:a16="http://schemas.microsoft.com/office/drawing/2014/main" id="{6B8B4094-0C39-D7D6-E324-710BDFD522E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9594911" y="6530477"/>
                      <a:ext cx="934248" cy="567849"/>
                    </a:xfrm>
                    <a:prstGeom prst="line">
                      <a:avLst/>
                    </a:prstGeom>
                    <a:ln w="127000">
                      <a:solidFill>
                        <a:srgbClr val="9F78B4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CF62932-FBA1-F924-EF3E-155DC3586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3623" y="3026218"/>
            <a:ext cx="7838753" cy="911089"/>
          </a:xfrm>
        </p:spPr>
        <p:txBody>
          <a:bodyPr>
            <a:noAutofit/>
          </a:bodyPr>
          <a:lstStyle/>
          <a:p>
            <a:r>
              <a:rPr lang="ru-RU" sz="9600" b="1" dirty="0">
                <a:solidFill>
                  <a:srgbClr val="402A4C"/>
                </a:solidFill>
                <a:latin typeface="Bahnschrift SemiCondensed" panose="020B0502040204020203" pitchFamily="34" charset="0"/>
              </a:rPr>
              <a:t>Актуальность</a:t>
            </a:r>
          </a:p>
        </p:txBody>
      </p:sp>
      <p:cxnSp>
        <p:nvCxnSpPr>
          <p:cNvPr id="95" name="Прямая соединительная линия 94">
            <a:extLst>
              <a:ext uri="{FF2B5EF4-FFF2-40B4-BE49-F238E27FC236}">
                <a16:creationId xmlns:a16="http://schemas.microsoft.com/office/drawing/2014/main" id="{35A3059C-99E2-FB51-5D44-8A19D918A365}"/>
              </a:ext>
            </a:extLst>
          </p:cNvPr>
          <p:cNvCxnSpPr>
            <a:cxnSpLocks/>
          </p:cNvCxnSpPr>
          <p:nvPr/>
        </p:nvCxnSpPr>
        <p:spPr>
          <a:xfrm rot="889417">
            <a:off x="18581565" y="6413673"/>
            <a:ext cx="273286" cy="0"/>
          </a:xfrm>
          <a:prstGeom prst="line">
            <a:avLst/>
          </a:prstGeom>
          <a:ln w="381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E38EE536-9D9C-2183-A3FD-0F521570EF0F}"/>
              </a:ext>
            </a:extLst>
          </p:cNvPr>
          <p:cNvGrpSpPr/>
          <p:nvPr/>
        </p:nvGrpSpPr>
        <p:grpSpPr>
          <a:xfrm rot="889417">
            <a:off x="15948703" y="5325938"/>
            <a:ext cx="3595678" cy="1400486"/>
            <a:chOff x="1711062" y="6402604"/>
            <a:chExt cx="9612704" cy="3744066"/>
          </a:xfrm>
        </p:grpSpPr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id="{84F9BC77-2AC7-D746-356F-DE9FD45865AC}"/>
                </a:ext>
              </a:extLst>
            </p:cNvPr>
            <p:cNvCxnSpPr>
              <a:cxnSpLocks/>
            </p:cNvCxnSpPr>
            <p:nvPr/>
          </p:nvCxnSpPr>
          <p:spPr>
            <a:xfrm>
              <a:off x="8271794" y="9746567"/>
              <a:ext cx="524630" cy="0"/>
            </a:xfrm>
            <a:prstGeom prst="line">
              <a:avLst/>
            </a:prstGeom>
            <a:ln w="38100">
              <a:solidFill>
                <a:srgbClr val="9F78B4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09D18DE0-08B5-0B62-55D0-1181616632F6}"/>
                </a:ext>
              </a:extLst>
            </p:cNvPr>
            <p:cNvGrpSpPr/>
            <p:nvPr/>
          </p:nvGrpSpPr>
          <p:grpSpPr>
            <a:xfrm>
              <a:off x="1711062" y="6402604"/>
              <a:ext cx="9612704" cy="3744066"/>
              <a:chOff x="1711062" y="6402604"/>
              <a:chExt cx="9612704" cy="3744066"/>
            </a:xfrm>
          </p:grpSpPr>
          <p:cxnSp>
            <p:nvCxnSpPr>
              <p:cNvPr id="99" name="Прямая соединительная линия 98">
                <a:extLst>
                  <a:ext uri="{FF2B5EF4-FFF2-40B4-BE49-F238E27FC236}">
                    <a16:creationId xmlns:a16="http://schemas.microsoft.com/office/drawing/2014/main" id="{A379187E-74E4-60CA-8209-911F923329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8977" y="9746567"/>
                <a:ext cx="524630" cy="0"/>
              </a:xfrm>
              <a:prstGeom prst="line">
                <a:avLst/>
              </a:prstGeom>
              <a:ln w="381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0" name="Группа 99">
                <a:extLst>
                  <a:ext uri="{FF2B5EF4-FFF2-40B4-BE49-F238E27FC236}">
                    <a16:creationId xmlns:a16="http://schemas.microsoft.com/office/drawing/2014/main" id="{E9D1498F-5D3B-6149-39A8-FC1A9A054B82}"/>
                  </a:ext>
                </a:extLst>
              </p:cNvPr>
              <p:cNvGrpSpPr/>
              <p:nvPr/>
            </p:nvGrpSpPr>
            <p:grpSpPr>
              <a:xfrm>
                <a:off x="1711062" y="6402604"/>
                <a:ext cx="9612704" cy="3744066"/>
                <a:chOff x="7422546" y="5225626"/>
                <a:chExt cx="9612704" cy="3744066"/>
              </a:xfrm>
            </p:grpSpPr>
            <p:grpSp>
              <p:nvGrpSpPr>
                <p:cNvPr id="101" name="Группа 100">
                  <a:extLst>
                    <a:ext uri="{FF2B5EF4-FFF2-40B4-BE49-F238E27FC236}">
                      <a16:creationId xmlns:a16="http://schemas.microsoft.com/office/drawing/2014/main" id="{36953696-6E3B-F39F-A8D9-E1BB6AF19A74}"/>
                    </a:ext>
                  </a:extLst>
                </p:cNvPr>
                <p:cNvGrpSpPr/>
                <p:nvPr/>
              </p:nvGrpSpPr>
              <p:grpSpPr>
                <a:xfrm>
                  <a:off x="13539591" y="7806505"/>
                  <a:ext cx="1132217" cy="1028005"/>
                  <a:chOff x="13553659" y="7806505"/>
                  <a:chExt cx="1132217" cy="1028005"/>
                </a:xfrm>
              </p:grpSpPr>
              <p:cxnSp>
                <p:nvCxnSpPr>
                  <p:cNvPr id="135" name="Прямая соединительная линия 134">
                    <a:extLst>
                      <a:ext uri="{FF2B5EF4-FFF2-40B4-BE49-F238E27FC236}">
                        <a16:creationId xmlns:a16="http://schemas.microsoft.com/office/drawing/2014/main" id="{50BB57C9-9143-07F4-5FBA-758A05B9CC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13553659" y="7806505"/>
                    <a:ext cx="776898" cy="1028005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Прямая соединительная линия 135">
                    <a:extLst>
                      <a:ext uri="{FF2B5EF4-FFF2-40B4-BE49-F238E27FC236}">
                        <a16:creationId xmlns:a16="http://schemas.microsoft.com/office/drawing/2014/main" id="{3DE9483C-D74A-4A15-3061-379280E6A9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975238" y="8834510"/>
                    <a:ext cx="710638" cy="0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2" name="Группа 101">
                  <a:extLst>
                    <a:ext uri="{FF2B5EF4-FFF2-40B4-BE49-F238E27FC236}">
                      <a16:creationId xmlns:a16="http://schemas.microsoft.com/office/drawing/2014/main" id="{A4042F09-065E-84B6-8BB4-4AE80670B4EC}"/>
                    </a:ext>
                  </a:extLst>
                </p:cNvPr>
                <p:cNvGrpSpPr/>
                <p:nvPr/>
              </p:nvGrpSpPr>
              <p:grpSpPr>
                <a:xfrm>
                  <a:off x="13662401" y="7668687"/>
                  <a:ext cx="835861" cy="758926"/>
                  <a:chOff x="13553659" y="7806505"/>
                  <a:chExt cx="1132217" cy="1028005"/>
                </a:xfrm>
              </p:grpSpPr>
              <p:cxnSp>
                <p:nvCxnSpPr>
                  <p:cNvPr id="133" name="Прямая соединительная линия 132">
                    <a:extLst>
                      <a:ext uri="{FF2B5EF4-FFF2-40B4-BE49-F238E27FC236}">
                        <a16:creationId xmlns:a16="http://schemas.microsoft.com/office/drawing/2014/main" id="{4E856C4A-AF8C-4D4F-F9B8-448BF863A2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13553659" y="7806505"/>
                    <a:ext cx="776898" cy="1028005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Прямая соединительная линия 133">
                    <a:extLst>
                      <a:ext uri="{FF2B5EF4-FFF2-40B4-BE49-F238E27FC236}">
                        <a16:creationId xmlns:a16="http://schemas.microsoft.com/office/drawing/2014/main" id="{3CBAF720-6B66-BFE0-120E-113A170D86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975238" y="8834510"/>
                    <a:ext cx="710638" cy="0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3" name="Группа 102">
                  <a:extLst>
                    <a:ext uri="{FF2B5EF4-FFF2-40B4-BE49-F238E27FC236}">
                      <a16:creationId xmlns:a16="http://schemas.microsoft.com/office/drawing/2014/main" id="{CA89A876-7F7F-ED2B-FA31-E57BFF8742ED}"/>
                    </a:ext>
                  </a:extLst>
                </p:cNvPr>
                <p:cNvGrpSpPr/>
                <p:nvPr/>
              </p:nvGrpSpPr>
              <p:grpSpPr>
                <a:xfrm flipH="1">
                  <a:off x="9991290" y="7668687"/>
                  <a:ext cx="835861" cy="758926"/>
                  <a:chOff x="13553659" y="7806505"/>
                  <a:chExt cx="1132217" cy="1028005"/>
                </a:xfrm>
              </p:grpSpPr>
              <p:cxnSp>
                <p:nvCxnSpPr>
                  <p:cNvPr id="131" name="Прямая соединительная линия 130">
                    <a:extLst>
                      <a:ext uri="{FF2B5EF4-FFF2-40B4-BE49-F238E27FC236}">
                        <a16:creationId xmlns:a16="http://schemas.microsoft.com/office/drawing/2014/main" id="{FEA8298E-2F97-0570-ADCA-CF19DB9B41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13553659" y="7806505"/>
                    <a:ext cx="776898" cy="1028005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Прямая соединительная линия 131">
                    <a:extLst>
                      <a:ext uri="{FF2B5EF4-FFF2-40B4-BE49-F238E27FC236}">
                        <a16:creationId xmlns:a16="http://schemas.microsoft.com/office/drawing/2014/main" id="{08319D81-AB2F-D281-B147-A367701D23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975238" y="8834510"/>
                    <a:ext cx="710638" cy="0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4" name="Группа 103">
                  <a:extLst>
                    <a:ext uri="{FF2B5EF4-FFF2-40B4-BE49-F238E27FC236}">
                      <a16:creationId xmlns:a16="http://schemas.microsoft.com/office/drawing/2014/main" id="{9CBD5109-0B77-D144-4DB0-B1A04D943517}"/>
                    </a:ext>
                  </a:extLst>
                </p:cNvPr>
                <p:cNvGrpSpPr/>
                <p:nvPr/>
              </p:nvGrpSpPr>
              <p:grpSpPr>
                <a:xfrm>
                  <a:off x="9828751" y="7805699"/>
                  <a:ext cx="1119053" cy="1163993"/>
                  <a:chOff x="9870990" y="7806506"/>
                  <a:chExt cx="1119053" cy="1163993"/>
                </a:xfrm>
              </p:grpSpPr>
              <p:cxnSp>
                <p:nvCxnSpPr>
                  <p:cNvPr id="128" name="Прямая соединительная линия 127">
                    <a:extLst>
                      <a:ext uri="{FF2B5EF4-FFF2-40B4-BE49-F238E27FC236}">
                        <a16:creationId xmlns:a16="http://schemas.microsoft.com/office/drawing/2014/main" id="{6A070339-570A-ED37-723E-E743DF1A7E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213145" y="7806506"/>
                    <a:ext cx="776898" cy="1028005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Прямая соединительная линия 128">
                    <a:extLst>
                      <a:ext uri="{FF2B5EF4-FFF2-40B4-BE49-F238E27FC236}">
                        <a16:creationId xmlns:a16="http://schemas.microsoft.com/office/drawing/2014/main" id="{74BA7FC5-7397-C668-FD84-B1398A3E3A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890956" y="8834510"/>
                    <a:ext cx="710638" cy="0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Прямая соединительная линия 129">
                    <a:extLst>
                      <a:ext uri="{FF2B5EF4-FFF2-40B4-BE49-F238E27FC236}">
                        <a16:creationId xmlns:a16="http://schemas.microsoft.com/office/drawing/2014/main" id="{F010A8D7-8DDF-DD45-D9CD-A847B94FB8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870990" y="8970499"/>
                    <a:ext cx="730604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5" name="Группа 104">
                  <a:extLst>
                    <a:ext uri="{FF2B5EF4-FFF2-40B4-BE49-F238E27FC236}">
                      <a16:creationId xmlns:a16="http://schemas.microsoft.com/office/drawing/2014/main" id="{A2EF9625-85EA-0E13-4E65-CE8D52499130}"/>
                    </a:ext>
                  </a:extLst>
                </p:cNvPr>
                <p:cNvGrpSpPr/>
                <p:nvPr/>
              </p:nvGrpSpPr>
              <p:grpSpPr>
                <a:xfrm rot="19061209">
                  <a:off x="7422546" y="5262513"/>
                  <a:ext cx="3873992" cy="1126472"/>
                  <a:chOff x="4315819" y="6261842"/>
                  <a:chExt cx="3873992" cy="1126472"/>
                </a:xfrm>
              </p:grpSpPr>
              <p:sp>
                <p:nvSpPr>
                  <p:cNvPr id="123" name="Прямоугольник: скругленные углы 122">
                    <a:extLst>
                      <a:ext uri="{FF2B5EF4-FFF2-40B4-BE49-F238E27FC236}">
                        <a16:creationId xmlns:a16="http://schemas.microsoft.com/office/drawing/2014/main" id="{382830C9-05EF-306B-D01B-CCF4A00A0109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4623330" y="6434938"/>
                    <a:ext cx="3450361" cy="854748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4" name="Прямоугольник: скругленные углы 123">
                    <a:extLst>
                      <a:ext uri="{FF2B5EF4-FFF2-40B4-BE49-F238E27FC236}">
                        <a16:creationId xmlns:a16="http://schemas.microsoft.com/office/drawing/2014/main" id="{569DA974-4F40-0C97-D1C7-6427FACF6A17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4739450" y="6261842"/>
                    <a:ext cx="3450361" cy="854748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5" name="Овал 124">
                    <a:extLst>
                      <a:ext uri="{FF2B5EF4-FFF2-40B4-BE49-F238E27FC236}">
                        <a16:creationId xmlns:a16="http://schemas.microsoft.com/office/drawing/2014/main" id="{0FBEA6FB-B007-E847-ED43-698369EA301F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6256486" y="6668691"/>
                    <a:ext cx="265631" cy="265631"/>
                  </a:xfrm>
                  <a:prstGeom prst="ellipse">
                    <a:avLst/>
                  </a:prstGeom>
                  <a:solidFill>
                    <a:srgbClr val="9F78B4"/>
                  </a:solidFill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26" name="Прямая соединительная линия 125">
                    <a:extLst>
                      <a:ext uri="{FF2B5EF4-FFF2-40B4-BE49-F238E27FC236}">
                        <a16:creationId xmlns:a16="http://schemas.microsoft.com/office/drawing/2014/main" id="{5393AEC7-A138-24C1-0CA0-A682BD2ECF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31319">
                    <a:off x="6431367" y="7171010"/>
                    <a:ext cx="1511681" cy="217304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Прямая соединительная линия 126">
                    <a:extLst>
                      <a:ext uri="{FF2B5EF4-FFF2-40B4-BE49-F238E27FC236}">
                        <a16:creationId xmlns:a16="http://schemas.microsoft.com/office/drawing/2014/main" id="{F991DFF2-43CA-14EF-CCED-E88BAE48BD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31319">
                    <a:off x="4315819" y="7347703"/>
                    <a:ext cx="3431352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6" name="Группа 105">
                  <a:extLst>
                    <a:ext uri="{FF2B5EF4-FFF2-40B4-BE49-F238E27FC236}">
                      <a16:creationId xmlns:a16="http://schemas.microsoft.com/office/drawing/2014/main" id="{99885934-911D-D055-F35D-410FFB6D2CBD}"/>
                    </a:ext>
                  </a:extLst>
                </p:cNvPr>
                <p:cNvGrpSpPr/>
                <p:nvPr/>
              </p:nvGrpSpPr>
              <p:grpSpPr>
                <a:xfrm rot="2538791" flipH="1">
                  <a:off x="13161258" y="5225626"/>
                  <a:ext cx="3873992" cy="1126472"/>
                  <a:chOff x="4315819" y="6261842"/>
                  <a:chExt cx="3873992" cy="1126472"/>
                </a:xfrm>
              </p:grpSpPr>
              <p:sp>
                <p:nvSpPr>
                  <p:cNvPr id="118" name="Прямоугольник: скругленные углы 117">
                    <a:extLst>
                      <a:ext uri="{FF2B5EF4-FFF2-40B4-BE49-F238E27FC236}">
                        <a16:creationId xmlns:a16="http://schemas.microsoft.com/office/drawing/2014/main" id="{91A59A02-96F4-84C7-9F24-986B3D6184BC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4623330" y="6434938"/>
                    <a:ext cx="3450361" cy="854748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119" name="Прямоугольник: скругленные углы 118">
                    <a:extLst>
                      <a:ext uri="{FF2B5EF4-FFF2-40B4-BE49-F238E27FC236}">
                        <a16:creationId xmlns:a16="http://schemas.microsoft.com/office/drawing/2014/main" id="{CF428186-A051-D6BC-0132-98936B51EB95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4739450" y="6261842"/>
                    <a:ext cx="3450361" cy="854748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0" name="Овал 119">
                    <a:extLst>
                      <a:ext uri="{FF2B5EF4-FFF2-40B4-BE49-F238E27FC236}">
                        <a16:creationId xmlns:a16="http://schemas.microsoft.com/office/drawing/2014/main" id="{B9804492-2775-5F44-0661-5C8711500F1E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6256486" y="6668691"/>
                    <a:ext cx="265631" cy="265631"/>
                  </a:xfrm>
                  <a:prstGeom prst="ellipse">
                    <a:avLst/>
                  </a:prstGeom>
                  <a:solidFill>
                    <a:srgbClr val="9F78B4"/>
                  </a:solidFill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21" name="Прямая соединительная линия 120">
                    <a:extLst>
                      <a:ext uri="{FF2B5EF4-FFF2-40B4-BE49-F238E27FC236}">
                        <a16:creationId xmlns:a16="http://schemas.microsoft.com/office/drawing/2014/main" id="{FADA615F-BD66-4C55-0427-3A2DD6B382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31319">
                    <a:off x="6431367" y="7171010"/>
                    <a:ext cx="1511681" cy="217304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032A4940-D844-870F-8806-F8EF924210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31319">
                    <a:off x="4315819" y="7347703"/>
                    <a:ext cx="3431352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7" name="Группа 106">
                  <a:extLst>
                    <a:ext uri="{FF2B5EF4-FFF2-40B4-BE49-F238E27FC236}">
                      <a16:creationId xmlns:a16="http://schemas.microsoft.com/office/drawing/2014/main" id="{202EE9FE-D5CE-FE06-B4E1-D81337C3AAB4}"/>
                    </a:ext>
                  </a:extLst>
                </p:cNvPr>
                <p:cNvGrpSpPr/>
                <p:nvPr/>
              </p:nvGrpSpPr>
              <p:grpSpPr>
                <a:xfrm>
                  <a:off x="9580843" y="6530477"/>
                  <a:ext cx="5281444" cy="1897136"/>
                  <a:chOff x="9594911" y="6530477"/>
                  <a:chExt cx="5281444" cy="1897136"/>
                </a:xfrm>
              </p:grpSpPr>
              <p:sp>
                <p:nvSpPr>
                  <p:cNvPr id="108" name="Прямоугольник: усеченные верхние углы 107">
                    <a:extLst>
                      <a:ext uri="{FF2B5EF4-FFF2-40B4-BE49-F238E27FC236}">
                        <a16:creationId xmlns:a16="http://schemas.microsoft.com/office/drawing/2014/main" id="{9EF6A729-89B6-C666-F342-297C7ABED7E4}"/>
                      </a:ext>
                    </a:extLst>
                  </p:cNvPr>
                  <p:cNvSpPr/>
                  <p:nvPr/>
                </p:nvSpPr>
                <p:spPr>
                  <a:xfrm flipV="1">
                    <a:off x="10593997" y="6538470"/>
                    <a:ext cx="3348110" cy="1713917"/>
                  </a:xfrm>
                  <a:prstGeom prst="snip2SameRect">
                    <a:avLst>
                      <a:gd name="adj1" fmla="val 50000"/>
                      <a:gd name="adj2" fmla="val 0"/>
                    </a:avLst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09" name="Прямая соединительная линия 108">
                    <a:extLst>
                      <a:ext uri="{FF2B5EF4-FFF2-40B4-BE49-F238E27FC236}">
                        <a16:creationId xmlns:a16="http://schemas.microsoft.com/office/drawing/2014/main" id="{06C2BB00-C8C2-64A9-CD19-D5E97D7C58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3942107" y="6532198"/>
                    <a:ext cx="934248" cy="567849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Прямая соединительная линия 109">
                    <a:extLst>
                      <a:ext uri="{FF2B5EF4-FFF2-40B4-BE49-F238E27FC236}">
                        <a16:creationId xmlns:a16="http://schemas.microsoft.com/office/drawing/2014/main" id="{FFA28FC4-A8DE-AFAE-4494-6697761406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451102" y="8427613"/>
                    <a:ext cx="1645920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Прямая соединительная линия 110">
                    <a:extLst>
                      <a:ext uri="{FF2B5EF4-FFF2-40B4-BE49-F238E27FC236}">
                        <a16:creationId xmlns:a16="http://schemas.microsoft.com/office/drawing/2014/main" id="{2DCD0B34-C2A4-9448-DE9E-48E9BD5AA6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04111" y="7369490"/>
                    <a:ext cx="673461" cy="691662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Прямая соединительная линия 111">
                    <a:extLst>
                      <a:ext uri="{FF2B5EF4-FFF2-40B4-BE49-F238E27FC236}">
                        <a16:creationId xmlns:a16="http://schemas.microsoft.com/office/drawing/2014/main" id="{D235C3DC-1C3B-49BE-2805-8C4B64029E6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049631" y="7369490"/>
                    <a:ext cx="673461" cy="691662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3" name="Прямоугольник: скругленные углы 112">
                    <a:extLst>
                      <a:ext uri="{FF2B5EF4-FFF2-40B4-BE49-F238E27FC236}">
                        <a16:creationId xmlns:a16="http://schemas.microsoft.com/office/drawing/2014/main" id="{355DD158-DC1B-D148-FC70-C6F67EBFBC20}"/>
                      </a:ext>
                    </a:extLst>
                  </p:cNvPr>
                  <p:cNvSpPr/>
                  <p:nvPr/>
                </p:nvSpPr>
                <p:spPr>
                  <a:xfrm>
                    <a:off x="11764213" y="7227239"/>
                    <a:ext cx="972000" cy="1025147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14" name="Прямая соединительная линия 113">
                    <a:extLst>
                      <a:ext uri="{FF2B5EF4-FFF2-40B4-BE49-F238E27FC236}">
                        <a16:creationId xmlns:a16="http://schemas.microsoft.com/office/drawing/2014/main" id="{E619A604-7DD3-E443-1554-BD6379371F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903767" y="7367509"/>
                    <a:ext cx="346446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" name="Овал 114">
                    <a:extLst>
                      <a:ext uri="{FF2B5EF4-FFF2-40B4-BE49-F238E27FC236}">
                        <a16:creationId xmlns:a16="http://schemas.microsoft.com/office/drawing/2014/main" id="{6374705F-1BA9-147C-D92D-093DD42FA24F}"/>
                      </a:ext>
                    </a:extLst>
                  </p:cNvPr>
                  <p:cNvSpPr/>
                  <p:nvPr/>
                </p:nvSpPr>
                <p:spPr>
                  <a:xfrm>
                    <a:off x="12034213" y="7638853"/>
                    <a:ext cx="432000" cy="432000"/>
                  </a:xfrm>
                  <a:prstGeom prst="ellipse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16" name="Прямоугольник 115">
                    <a:extLst>
                      <a:ext uri="{FF2B5EF4-FFF2-40B4-BE49-F238E27FC236}">
                        <a16:creationId xmlns:a16="http://schemas.microsoft.com/office/drawing/2014/main" id="{C327E908-B2C1-2CD6-33CF-6E8614D9787E}"/>
                      </a:ext>
                    </a:extLst>
                  </p:cNvPr>
                  <p:cNvSpPr/>
                  <p:nvPr/>
                </p:nvSpPr>
                <p:spPr>
                  <a:xfrm>
                    <a:off x="10611455" y="6551518"/>
                    <a:ext cx="3330652" cy="600831"/>
                  </a:xfrm>
                  <a:prstGeom prst="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17" name="Прямая соединительная линия 116">
                    <a:extLst>
                      <a:ext uri="{FF2B5EF4-FFF2-40B4-BE49-F238E27FC236}">
                        <a16:creationId xmlns:a16="http://schemas.microsoft.com/office/drawing/2014/main" id="{A1FD6174-A639-6B0A-1F53-23C9933D43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594911" y="6530477"/>
                    <a:ext cx="934248" cy="567849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2C4AE025-E655-B545-7924-0540C16DD119}"/>
              </a:ext>
            </a:extLst>
          </p:cNvPr>
          <p:cNvGrpSpPr/>
          <p:nvPr/>
        </p:nvGrpSpPr>
        <p:grpSpPr>
          <a:xfrm rot="330072">
            <a:off x="9193171" y="752982"/>
            <a:ext cx="2916657" cy="1136013"/>
            <a:chOff x="1711062" y="6402604"/>
            <a:chExt cx="9612704" cy="3744066"/>
          </a:xfrm>
        </p:grpSpPr>
        <p:cxnSp>
          <p:nvCxnSpPr>
            <p:cNvPr id="146" name="Прямая соединительная линия 145">
              <a:extLst>
                <a:ext uri="{FF2B5EF4-FFF2-40B4-BE49-F238E27FC236}">
                  <a16:creationId xmlns:a16="http://schemas.microsoft.com/office/drawing/2014/main" id="{E46DBD56-5F33-24DC-D2CF-420383874C85}"/>
                </a:ext>
              </a:extLst>
            </p:cNvPr>
            <p:cNvCxnSpPr>
              <a:cxnSpLocks/>
            </p:cNvCxnSpPr>
            <p:nvPr/>
          </p:nvCxnSpPr>
          <p:spPr>
            <a:xfrm>
              <a:off x="8271794" y="9746567"/>
              <a:ext cx="524630" cy="0"/>
            </a:xfrm>
            <a:prstGeom prst="line">
              <a:avLst/>
            </a:prstGeom>
            <a:ln w="38100">
              <a:solidFill>
                <a:srgbClr val="9F78B4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Группа 146">
              <a:extLst>
                <a:ext uri="{FF2B5EF4-FFF2-40B4-BE49-F238E27FC236}">
                  <a16:creationId xmlns:a16="http://schemas.microsoft.com/office/drawing/2014/main" id="{0B7DD311-8D14-DCB5-5E5D-99C70BCAF574}"/>
                </a:ext>
              </a:extLst>
            </p:cNvPr>
            <p:cNvGrpSpPr/>
            <p:nvPr/>
          </p:nvGrpSpPr>
          <p:grpSpPr>
            <a:xfrm>
              <a:off x="1711062" y="6402604"/>
              <a:ext cx="9612704" cy="3744066"/>
              <a:chOff x="1711062" y="6402604"/>
              <a:chExt cx="9612704" cy="3744066"/>
            </a:xfrm>
          </p:grpSpPr>
          <p:cxnSp>
            <p:nvCxnSpPr>
              <p:cNvPr id="148" name="Прямая соединительная линия 147">
                <a:extLst>
                  <a:ext uri="{FF2B5EF4-FFF2-40B4-BE49-F238E27FC236}">
                    <a16:creationId xmlns:a16="http://schemas.microsoft.com/office/drawing/2014/main" id="{16A58D6D-2184-0DAB-5722-BC6672E14B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8977" y="9746567"/>
                <a:ext cx="524630" cy="0"/>
              </a:xfrm>
              <a:prstGeom prst="line">
                <a:avLst/>
              </a:prstGeom>
              <a:ln w="381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9" name="Группа 148">
                <a:extLst>
                  <a:ext uri="{FF2B5EF4-FFF2-40B4-BE49-F238E27FC236}">
                    <a16:creationId xmlns:a16="http://schemas.microsoft.com/office/drawing/2014/main" id="{EF3A1DCB-20AB-AF71-A1A3-4FBF799672A6}"/>
                  </a:ext>
                </a:extLst>
              </p:cNvPr>
              <p:cNvGrpSpPr/>
              <p:nvPr/>
            </p:nvGrpSpPr>
            <p:grpSpPr>
              <a:xfrm>
                <a:off x="1711062" y="6402604"/>
                <a:ext cx="9612704" cy="3744066"/>
                <a:chOff x="7422546" y="5225626"/>
                <a:chExt cx="9612704" cy="3744066"/>
              </a:xfrm>
            </p:grpSpPr>
            <p:grpSp>
              <p:nvGrpSpPr>
                <p:cNvPr id="150" name="Группа 149">
                  <a:extLst>
                    <a:ext uri="{FF2B5EF4-FFF2-40B4-BE49-F238E27FC236}">
                      <a16:creationId xmlns:a16="http://schemas.microsoft.com/office/drawing/2014/main" id="{EDCDAD73-1954-9195-8D89-8526A7AEA59A}"/>
                    </a:ext>
                  </a:extLst>
                </p:cNvPr>
                <p:cNvGrpSpPr/>
                <p:nvPr/>
              </p:nvGrpSpPr>
              <p:grpSpPr>
                <a:xfrm>
                  <a:off x="13539591" y="7806505"/>
                  <a:ext cx="1132217" cy="1028005"/>
                  <a:chOff x="13553659" y="7806505"/>
                  <a:chExt cx="1132217" cy="1028005"/>
                </a:xfrm>
              </p:grpSpPr>
              <p:cxnSp>
                <p:nvCxnSpPr>
                  <p:cNvPr id="184" name="Прямая соединительная линия 183">
                    <a:extLst>
                      <a:ext uri="{FF2B5EF4-FFF2-40B4-BE49-F238E27FC236}">
                        <a16:creationId xmlns:a16="http://schemas.microsoft.com/office/drawing/2014/main" id="{734CC876-61C2-86B0-E474-154BE63E65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13553659" y="7806505"/>
                    <a:ext cx="776898" cy="1028005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Прямая соединительная линия 184">
                    <a:extLst>
                      <a:ext uri="{FF2B5EF4-FFF2-40B4-BE49-F238E27FC236}">
                        <a16:creationId xmlns:a16="http://schemas.microsoft.com/office/drawing/2014/main" id="{672B272E-FE1A-19B6-65D4-8AE536A6E4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975238" y="8834510"/>
                    <a:ext cx="710638" cy="0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1" name="Группа 150">
                  <a:extLst>
                    <a:ext uri="{FF2B5EF4-FFF2-40B4-BE49-F238E27FC236}">
                      <a16:creationId xmlns:a16="http://schemas.microsoft.com/office/drawing/2014/main" id="{A255BDFF-3204-CFBA-788C-4937639B968D}"/>
                    </a:ext>
                  </a:extLst>
                </p:cNvPr>
                <p:cNvGrpSpPr/>
                <p:nvPr/>
              </p:nvGrpSpPr>
              <p:grpSpPr>
                <a:xfrm>
                  <a:off x="13662401" y="7668687"/>
                  <a:ext cx="835861" cy="758926"/>
                  <a:chOff x="13553659" y="7806505"/>
                  <a:chExt cx="1132217" cy="1028005"/>
                </a:xfrm>
              </p:grpSpPr>
              <p:cxnSp>
                <p:nvCxnSpPr>
                  <p:cNvPr id="182" name="Прямая соединительная линия 181">
                    <a:extLst>
                      <a:ext uri="{FF2B5EF4-FFF2-40B4-BE49-F238E27FC236}">
                        <a16:creationId xmlns:a16="http://schemas.microsoft.com/office/drawing/2014/main" id="{189114BF-59B6-487D-BF3C-DA3C161834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13553659" y="7806505"/>
                    <a:ext cx="776898" cy="1028005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3" name="Прямая соединительная линия 182">
                    <a:extLst>
                      <a:ext uri="{FF2B5EF4-FFF2-40B4-BE49-F238E27FC236}">
                        <a16:creationId xmlns:a16="http://schemas.microsoft.com/office/drawing/2014/main" id="{36B05367-4C45-CACF-9D22-A322F3A745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975238" y="8834510"/>
                    <a:ext cx="710638" cy="0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2" name="Группа 151">
                  <a:extLst>
                    <a:ext uri="{FF2B5EF4-FFF2-40B4-BE49-F238E27FC236}">
                      <a16:creationId xmlns:a16="http://schemas.microsoft.com/office/drawing/2014/main" id="{D455BF5E-FA77-B1FF-A132-40264185ACD2}"/>
                    </a:ext>
                  </a:extLst>
                </p:cNvPr>
                <p:cNvGrpSpPr/>
                <p:nvPr/>
              </p:nvGrpSpPr>
              <p:grpSpPr>
                <a:xfrm flipH="1">
                  <a:off x="9991290" y="7668687"/>
                  <a:ext cx="835861" cy="758926"/>
                  <a:chOff x="13553659" y="7806505"/>
                  <a:chExt cx="1132217" cy="1028005"/>
                </a:xfrm>
              </p:grpSpPr>
              <p:cxnSp>
                <p:nvCxnSpPr>
                  <p:cNvPr id="180" name="Прямая соединительная линия 179">
                    <a:extLst>
                      <a:ext uri="{FF2B5EF4-FFF2-40B4-BE49-F238E27FC236}">
                        <a16:creationId xmlns:a16="http://schemas.microsoft.com/office/drawing/2014/main" id="{ED596DEE-5F6C-520A-01A1-78A8917DC65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13553659" y="7806505"/>
                    <a:ext cx="776898" cy="1028005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Прямая соединительная линия 180">
                    <a:extLst>
                      <a:ext uri="{FF2B5EF4-FFF2-40B4-BE49-F238E27FC236}">
                        <a16:creationId xmlns:a16="http://schemas.microsoft.com/office/drawing/2014/main" id="{C6091E84-E5CB-E3A4-2134-7804A31909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975238" y="8834510"/>
                    <a:ext cx="710638" cy="0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3" name="Группа 152">
                  <a:extLst>
                    <a:ext uri="{FF2B5EF4-FFF2-40B4-BE49-F238E27FC236}">
                      <a16:creationId xmlns:a16="http://schemas.microsoft.com/office/drawing/2014/main" id="{A825BA58-6972-BDE4-BBD6-DCD66B568072}"/>
                    </a:ext>
                  </a:extLst>
                </p:cNvPr>
                <p:cNvGrpSpPr/>
                <p:nvPr/>
              </p:nvGrpSpPr>
              <p:grpSpPr>
                <a:xfrm>
                  <a:off x="9828751" y="7805699"/>
                  <a:ext cx="1119053" cy="1163993"/>
                  <a:chOff x="9870990" y="7806506"/>
                  <a:chExt cx="1119053" cy="1163993"/>
                </a:xfrm>
              </p:grpSpPr>
              <p:cxnSp>
                <p:nvCxnSpPr>
                  <p:cNvPr id="177" name="Прямая соединительная линия 176">
                    <a:extLst>
                      <a:ext uri="{FF2B5EF4-FFF2-40B4-BE49-F238E27FC236}">
                        <a16:creationId xmlns:a16="http://schemas.microsoft.com/office/drawing/2014/main" id="{FBA9C65A-1113-D9E5-1551-0836842A39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213145" y="7806506"/>
                    <a:ext cx="776898" cy="1028005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8" name="Прямая соединительная линия 177">
                    <a:extLst>
                      <a:ext uri="{FF2B5EF4-FFF2-40B4-BE49-F238E27FC236}">
                        <a16:creationId xmlns:a16="http://schemas.microsoft.com/office/drawing/2014/main" id="{789B24BB-D76C-9E46-82A3-6EA061435F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890956" y="8834510"/>
                    <a:ext cx="710638" cy="0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9" name="Прямая соединительная линия 178">
                    <a:extLst>
                      <a:ext uri="{FF2B5EF4-FFF2-40B4-BE49-F238E27FC236}">
                        <a16:creationId xmlns:a16="http://schemas.microsoft.com/office/drawing/2014/main" id="{E9D8B0B4-C4A3-53C0-E2B9-E75F2124BD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870990" y="8970499"/>
                    <a:ext cx="730604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4" name="Группа 153">
                  <a:extLst>
                    <a:ext uri="{FF2B5EF4-FFF2-40B4-BE49-F238E27FC236}">
                      <a16:creationId xmlns:a16="http://schemas.microsoft.com/office/drawing/2014/main" id="{1945A223-11B8-AD61-BA97-74EF40E3B81A}"/>
                    </a:ext>
                  </a:extLst>
                </p:cNvPr>
                <p:cNvGrpSpPr/>
                <p:nvPr/>
              </p:nvGrpSpPr>
              <p:grpSpPr>
                <a:xfrm rot="19061209">
                  <a:off x="7422546" y="5262513"/>
                  <a:ext cx="3873992" cy="1126472"/>
                  <a:chOff x="4315819" y="6261842"/>
                  <a:chExt cx="3873992" cy="1126472"/>
                </a:xfrm>
              </p:grpSpPr>
              <p:sp>
                <p:nvSpPr>
                  <p:cNvPr id="172" name="Прямоугольник: скругленные углы 171">
                    <a:extLst>
                      <a:ext uri="{FF2B5EF4-FFF2-40B4-BE49-F238E27FC236}">
                        <a16:creationId xmlns:a16="http://schemas.microsoft.com/office/drawing/2014/main" id="{05217124-EE8B-8576-EFE0-6C6EA832D01A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4623330" y="6434938"/>
                    <a:ext cx="3450361" cy="854748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3" name="Прямоугольник: скругленные углы 172">
                    <a:extLst>
                      <a:ext uri="{FF2B5EF4-FFF2-40B4-BE49-F238E27FC236}">
                        <a16:creationId xmlns:a16="http://schemas.microsoft.com/office/drawing/2014/main" id="{69687C5B-8966-FC7E-3B5E-4044B417CBE0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4739450" y="6261842"/>
                    <a:ext cx="3450361" cy="854748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4" name="Овал 173">
                    <a:extLst>
                      <a:ext uri="{FF2B5EF4-FFF2-40B4-BE49-F238E27FC236}">
                        <a16:creationId xmlns:a16="http://schemas.microsoft.com/office/drawing/2014/main" id="{3CBC3ACA-6093-1CB2-294C-8DD33E64960C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6256486" y="6668691"/>
                    <a:ext cx="265631" cy="265631"/>
                  </a:xfrm>
                  <a:prstGeom prst="ellipse">
                    <a:avLst/>
                  </a:prstGeom>
                  <a:solidFill>
                    <a:srgbClr val="9F78B4"/>
                  </a:solidFill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75" name="Прямая соединительная линия 174">
                    <a:extLst>
                      <a:ext uri="{FF2B5EF4-FFF2-40B4-BE49-F238E27FC236}">
                        <a16:creationId xmlns:a16="http://schemas.microsoft.com/office/drawing/2014/main" id="{0352FFF3-626B-C453-3604-9DFBC89A41A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31319">
                    <a:off x="6431367" y="7171010"/>
                    <a:ext cx="1511681" cy="217304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6" name="Прямая соединительная линия 175">
                    <a:extLst>
                      <a:ext uri="{FF2B5EF4-FFF2-40B4-BE49-F238E27FC236}">
                        <a16:creationId xmlns:a16="http://schemas.microsoft.com/office/drawing/2014/main" id="{0FE3AC73-1450-7E57-2F42-85E258D246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31319">
                    <a:off x="4315819" y="7347703"/>
                    <a:ext cx="3431352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5" name="Группа 154">
                  <a:extLst>
                    <a:ext uri="{FF2B5EF4-FFF2-40B4-BE49-F238E27FC236}">
                      <a16:creationId xmlns:a16="http://schemas.microsoft.com/office/drawing/2014/main" id="{A1D17096-CBBF-D629-E06F-84E438477992}"/>
                    </a:ext>
                  </a:extLst>
                </p:cNvPr>
                <p:cNvGrpSpPr/>
                <p:nvPr/>
              </p:nvGrpSpPr>
              <p:grpSpPr>
                <a:xfrm rot="2538791" flipH="1">
                  <a:off x="13161258" y="5225626"/>
                  <a:ext cx="3873992" cy="1126472"/>
                  <a:chOff x="4315819" y="6261842"/>
                  <a:chExt cx="3873992" cy="1126472"/>
                </a:xfrm>
              </p:grpSpPr>
              <p:sp>
                <p:nvSpPr>
                  <p:cNvPr id="167" name="Прямоугольник: скругленные углы 166">
                    <a:extLst>
                      <a:ext uri="{FF2B5EF4-FFF2-40B4-BE49-F238E27FC236}">
                        <a16:creationId xmlns:a16="http://schemas.microsoft.com/office/drawing/2014/main" id="{5C4379A2-AD78-204A-0C95-1C39287130BA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4623330" y="6434938"/>
                    <a:ext cx="3450361" cy="854748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8" name="Прямоугольник: скругленные углы 167">
                    <a:extLst>
                      <a:ext uri="{FF2B5EF4-FFF2-40B4-BE49-F238E27FC236}">
                        <a16:creationId xmlns:a16="http://schemas.microsoft.com/office/drawing/2014/main" id="{B818D28A-6D98-517A-DAA8-871AE67B0B29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4739450" y="6261842"/>
                    <a:ext cx="3450361" cy="854748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9" name="Овал 168">
                    <a:extLst>
                      <a:ext uri="{FF2B5EF4-FFF2-40B4-BE49-F238E27FC236}">
                        <a16:creationId xmlns:a16="http://schemas.microsoft.com/office/drawing/2014/main" id="{03F9EE83-AD81-69A6-60C7-53219101923C}"/>
                      </a:ext>
                    </a:extLst>
                  </p:cNvPr>
                  <p:cNvSpPr/>
                  <p:nvPr/>
                </p:nvSpPr>
                <p:spPr>
                  <a:xfrm rot="2031319">
                    <a:off x="6256486" y="6668691"/>
                    <a:ext cx="265631" cy="265631"/>
                  </a:xfrm>
                  <a:prstGeom prst="ellipse">
                    <a:avLst/>
                  </a:prstGeom>
                  <a:solidFill>
                    <a:srgbClr val="9F78B4"/>
                  </a:solidFill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70" name="Прямая соединительная линия 169">
                    <a:extLst>
                      <a:ext uri="{FF2B5EF4-FFF2-40B4-BE49-F238E27FC236}">
                        <a16:creationId xmlns:a16="http://schemas.microsoft.com/office/drawing/2014/main" id="{3EBB5B68-E47C-3CA3-1975-30948F5C0B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31319">
                    <a:off x="6431367" y="7171010"/>
                    <a:ext cx="1511681" cy="217304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Прямая соединительная линия 170">
                    <a:extLst>
                      <a:ext uri="{FF2B5EF4-FFF2-40B4-BE49-F238E27FC236}">
                        <a16:creationId xmlns:a16="http://schemas.microsoft.com/office/drawing/2014/main" id="{2D2397E8-9BE4-C07D-E361-507FFFA879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31319">
                    <a:off x="4315819" y="7347703"/>
                    <a:ext cx="3431352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6" name="Группа 155">
                  <a:extLst>
                    <a:ext uri="{FF2B5EF4-FFF2-40B4-BE49-F238E27FC236}">
                      <a16:creationId xmlns:a16="http://schemas.microsoft.com/office/drawing/2014/main" id="{FED90AB6-90D2-F86B-054E-FF71767E8E5F}"/>
                    </a:ext>
                  </a:extLst>
                </p:cNvPr>
                <p:cNvGrpSpPr/>
                <p:nvPr/>
              </p:nvGrpSpPr>
              <p:grpSpPr>
                <a:xfrm>
                  <a:off x="9580843" y="6530477"/>
                  <a:ext cx="5281444" cy="1897136"/>
                  <a:chOff x="9594911" y="6530477"/>
                  <a:chExt cx="5281444" cy="1897136"/>
                </a:xfrm>
              </p:grpSpPr>
              <p:sp>
                <p:nvSpPr>
                  <p:cNvPr id="157" name="Прямоугольник: усеченные верхние углы 156">
                    <a:extLst>
                      <a:ext uri="{FF2B5EF4-FFF2-40B4-BE49-F238E27FC236}">
                        <a16:creationId xmlns:a16="http://schemas.microsoft.com/office/drawing/2014/main" id="{75F9B4A4-3B32-F9BC-78E4-2A573B207382}"/>
                      </a:ext>
                    </a:extLst>
                  </p:cNvPr>
                  <p:cNvSpPr/>
                  <p:nvPr/>
                </p:nvSpPr>
                <p:spPr>
                  <a:xfrm flipV="1">
                    <a:off x="10593997" y="6538470"/>
                    <a:ext cx="3348110" cy="1713917"/>
                  </a:xfrm>
                  <a:prstGeom prst="snip2SameRect">
                    <a:avLst>
                      <a:gd name="adj1" fmla="val 50000"/>
                      <a:gd name="adj2" fmla="val 0"/>
                    </a:avLst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58" name="Прямая соединительная линия 157">
                    <a:extLst>
                      <a:ext uri="{FF2B5EF4-FFF2-40B4-BE49-F238E27FC236}">
                        <a16:creationId xmlns:a16="http://schemas.microsoft.com/office/drawing/2014/main" id="{6298AF99-3046-1785-0E7D-C7B06353169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3942107" y="6532198"/>
                    <a:ext cx="934248" cy="567849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Прямая соединительная линия 158">
                    <a:extLst>
                      <a:ext uri="{FF2B5EF4-FFF2-40B4-BE49-F238E27FC236}">
                        <a16:creationId xmlns:a16="http://schemas.microsoft.com/office/drawing/2014/main" id="{AECC821A-2F67-05CB-44FB-77D8D60467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451102" y="8427613"/>
                    <a:ext cx="1645920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Прямая соединительная линия 159">
                    <a:extLst>
                      <a:ext uri="{FF2B5EF4-FFF2-40B4-BE49-F238E27FC236}">
                        <a16:creationId xmlns:a16="http://schemas.microsoft.com/office/drawing/2014/main" id="{DFFD4A97-23AC-1ABE-C48D-79CFBF6E8C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04111" y="7369490"/>
                    <a:ext cx="673461" cy="691662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Прямая соединительная линия 160">
                    <a:extLst>
                      <a:ext uri="{FF2B5EF4-FFF2-40B4-BE49-F238E27FC236}">
                        <a16:creationId xmlns:a16="http://schemas.microsoft.com/office/drawing/2014/main" id="{7AD1FE84-3ECA-C9EA-38D2-555561F582F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049631" y="7369490"/>
                    <a:ext cx="673461" cy="691662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2" name="Прямоугольник: скругленные углы 161">
                    <a:extLst>
                      <a:ext uri="{FF2B5EF4-FFF2-40B4-BE49-F238E27FC236}">
                        <a16:creationId xmlns:a16="http://schemas.microsoft.com/office/drawing/2014/main" id="{C72F3C4A-C4E8-1C4E-B7CD-415C54318D65}"/>
                      </a:ext>
                    </a:extLst>
                  </p:cNvPr>
                  <p:cNvSpPr/>
                  <p:nvPr/>
                </p:nvSpPr>
                <p:spPr>
                  <a:xfrm>
                    <a:off x="11764213" y="7227239"/>
                    <a:ext cx="972000" cy="1025147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63" name="Прямая соединительная линия 162">
                    <a:extLst>
                      <a:ext uri="{FF2B5EF4-FFF2-40B4-BE49-F238E27FC236}">
                        <a16:creationId xmlns:a16="http://schemas.microsoft.com/office/drawing/2014/main" id="{28CB3C36-814C-0545-56B1-600034968F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903767" y="7367509"/>
                    <a:ext cx="346446" cy="0"/>
                  </a:xfrm>
                  <a:prstGeom prst="line">
                    <a:avLst/>
                  </a:prstGeom>
                  <a:ln w="38100">
                    <a:solidFill>
                      <a:srgbClr val="9F78B4">
                        <a:alpha val="6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4" name="Овал 163">
                    <a:extLst>
                      <a:ext uri="{FF2B5EF4-FFF2-40B4-BE49-F238E27FC236}">
                        <a16:creationId xmlns:a16="http://schemas.microsoft.com/office/drawing/2014/main" id="{27A36FDD-6445-4362-8BE0-5ADB2DCAD5E3}"/>
                      </a:ext>
                    </a:extLst>
                  </p:cNvPr>
                  <p:cNvSpPr/>
                  <p:nvPr/>
                </p:nvSpPr>
                <p:spPr>
                  <a:xfrm>
                    <a:off x="12034213" y="7638853"/>
                    <a:ext cx="432000" cy="432000"/>
                  </a:xfrm>
                  <a:prstGeom prst="ellipse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5" name="Прямоугольник 164">
                    <a:extLst>
                      <a:ext uri="{FF2B5EF4-FFF2-40B4-BE49-F238E27FC236}">
                        <a16:creationId xmlns:a16="http://schemas.microsoft.com/office/drawing/2014/main" id="{E06BAB46-52D4-345D-7F97-244F8BBCC908}"/>
                      </a:ext>
                    </a:extLst>
                  </p:cNvPr>
                  <p:cNvSpPr/>
                  <p:nvPr/>
                </p:nvSpPr>
                <p:spPr>
                  <a:xfrm>
                    <a:off x="10611455" y="6551518"/>
                    <a:ext cx="3330652" cy="600831"/>
                  </a:xfrm>
                  <a:prstGeom prst="rect">
                    <a:avLst/>
                  </a:prstGeom>
                  <a:noFill/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66" name="Прямая соединительная линия 165">
                    <a:extLst>
                      <a:ext uri="{FF2B5EF4-FFF2-40B4-BE49-F238E27FC236}">
                        <a16:creationId xmlns:a16="http://schemas.microsoft.com/office/drawing/2014/main" id="{3A7427E9-80F8-5681-4EEF-B0F839E23B4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594911" y="6530477"/>
                    <a:ext cx="934248" cy="567849"/>
                  </a:xfrm>
                  <a:prstGeom prst="line">
                    <a:avLst/>
                  </a:prstGeom>
                  <a:ln w="38100">
                    <a:solidFill>
                      <a:srgbClr val="9F78B4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cxnSp>
        <p:nvCxnSpPr>
          <p:cNvPr id="187" name="Прямая соединительная линия 186">
            <a:extLst>
              <a:ext uri="{FF2B5EF4-FFF2-40B4-BE49-F238E27FC236}">
                <a16:creationId xmlns:a16="http://schemas.microsoft.com/office/drawing/2014/main" id="{D25F5F5D-543B-5CA3-B85E-8759CD025CBE}"/>
              </a:ext>
            </a:extLst>
          </p:cNvPr>
          <p:cNvCxnSpPr>
            <a:cxnSpLocks/>
          </p:cNvCxnSpPr>
          <p:nvPr/>
        </p:nvCxnSpPr>
        <p:spPr>
          <a:xfrm flipH="1">
            <a:off x="10335503" y="4517491"/>
            <a:ext cx="1114987" cy="150973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единительная линия 188">
            <a:extLst>
              <a:ext uri="{FF2B5EF4-FFF2-40B4-BE49-F238E27FC236}">
                <a16:creationId xmlns:a16="http://schemas.microsoft.com/office/drawing/2014/main" id="{C9074FED-1B4E-5FFC-876F-18D0E963061D}"/>
              </a:ext>
            </a:extLst>
          </p:cNvPr>
          <p:cNvCxnSpPr>
            <a:cxnSpLocks/>
          </p:cNvCxnSpPr>
          <p:nvPr/>
        </p:nvCxnSpPr>
        <p:spPr>
          <a:xfrm flipH="1">
            <a:off x="11111038" y="5139073"/>
            <a:ext cx="1154996" cy="165704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>
            <a:extLst>
              <a:ext uri="{FF2B5EF4-FFF2-40B4-BE49-F238E27FC236}">
                <a16:creationId xmlns:a16="http://schemas.microsoft.com/office/drawing/2014/main" id="{1DCE772E-E107-A800-9242-D88E41ED9EEE}"/>
              </a:ext>
            </a:extLst>
          </p:cNvPr>
          <p:cNvCxnSpPr/>
          <p:nvPr/>
        </p:nvCxnSpPr>
        <p:spPr>
          <a:xfrm flipH="1">
            <a:off x="17391616" y="1199697"/>
            <a:ext cx="1173704" cy="159244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Прямая соединительная линия 191">
            <a:extLst>
              <a:ext uri="{FF2B5EF4-FFF2-40B4-BE49-F238E27FC236}">
                <a16:creationId xmlns:a16="http://schemas.microsoft.com/office/drawing/2014/main" id="{7A0E5768-A922-B33D-527D-D893C336940A}"/>
              </a:ext>
            </a:extLst>
          </p:cNvPr>
          <p:cNvCxnSpPr/>
          <p:nvPr/>
        </p:nvCxnSpPr>
        <p:spPr>
          <a:xfrm flipH="1">
            <a:off x="18683619" y="1803281"/>
            <a:ext cx="1173704" cy="159244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Прямая соединительная линия 192">
            <a:extLst>
              <a:ext uri="{FF2B5EF4-FFF2-40B4-BE49-F238E27FC236}">
                <a16:creationId xmlns:a16="http://schemas.microsoft.com/office/drawing/2014/main" id="{EE2F164D-0B6B-F62B-0090-9C1800D6162D}"/>
              </a:ext>
            </a:extLst>
          </p:cNvPr>
          <p:cNvCxnSpPr>
            <a:cxnSpLocks/>
          </p:cNvCxnSpPr>
          <p:nvPr/>
        </p:nvCxnSpPr>
        <p:spPr>
          <a:xfrm flipH="1">
            <a:off x="9344555" y="4800242"/>
            <a:ext cx="1091705" cy="1476636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единительная линия 196">
            <a:extLst>
              <a:ext uri="{FF2B5EF4-FFF2-40B4-BE49-F238E27FC236}">
                <a16:creationId xmlns:a16="http://schemas.microsoft.com/office/drawing/2014/main" id="{A524FE68-A5CD-A9EE-9677-E106D17A825A}"/>
              </a:ext>
            </a:extLst>
          </p:cNvPr>
          <p:cNvCxnSpPr>
            <a:cxnSpLocks/>
          </p:cNvCxnSpPr>
          <p:nvPr/>
        </p:nvCxnSpPr>
        <p:spPr>
          <a:xfrm flipH="1">
            <a:off x="9263234" y="3699826"/>
            <a:ext cx="1261529" cy="430450"/>
          </a:xfrm>
          <a:prstGeom prst="line">
            <a:avLst/>
          </a:prstGeom>
          <a:ln w="127000">
            <a:solidFill>
              <a:srgbClr val="9F78B4">
                <a:alpha val="60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единительная линия 199">
            <a:extLst>
              <a:ext uri="{FF2B5EF4-FFF2-40B4-BE49-F238E27FC236}">
                <a16:creationId xmlns:a16="http://schemas.microsoft.com/office/drawing/2014/main" id="{46472155-9879-B042-A521-E4D696C9B48A}"/>
              </a:ext>
            </a:extLst>
          </p:cNvPr>
          <p:cNvCxnSpPr>
            <a:cxnSpLocks/>
          </p:cNvCxnSpPr>
          <p:nvPr/>
        </p:nvCxnSpPr>
        <p:spPr>
          <a:xfrm flipH="1">
            <a:off x="16238305" y="1082717"/>
            <a:ext cx="1246981" cy="456395"/>
          </a:xfrm>
          <a:prstGeom prst="line">
            <a:avLst/>
          </a:prstGeom>
          <a:ln w="127000">
            <a:solidFill>
              <a:srgbClr val="9F78B4">
                <a:alpha val="60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Овал 78">
            <a:extLst>
              <a:ext uri="{FF2B5EF4-FFF2-40B4-BE49-F238E27FC236}">
                <a16:creationId xmlns:a16="http://schemas.microsoft.com/office/drawing/2014/main" id="{FFE569D3-F804-A4E2-AB5F-28E5021A0633}"/>
              </a:ext>
            </a:extLst>
          </p:cNvPr>
          <p:cNvSpPr/>
          <p:nvPr/>
        </p:nvSpPr>
        <p:spPr>
          <a:xfrm>
            <a:off x="1159815" y="2029439"/>
            <a:ext cx="6120000" cy="6120000"/>
          </a:xfrm>
          <a:prstGeom prst="ellipse">
            <a:avLst/>
          </a:prstGeom>
          <a:solidFill>
            <a:schemeClr val="tx1"/>
          </a:solidFill>
          <a:ln w="301625">
            <a:solidFill>
              <a:schemeClr val="tx1">
                <a:lumMod val="7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D1784B3-7A6B-5353-C93A-D5A1A2DA92A4}"/>
              </a:ext>
            </a:extLst>
          </p:cNvPr>
          <p:cNvSpPr/>
          <p:nvPr/>
        </p:nvSpPr>
        <p:spPr>
          <a:xfrm rot="2031319">
            <a:off x="3839964" y="5070905"/>
            <a:ext cx="3383892" cy="1850717"/>
          </a:xfrm>
          <a:prstGeom prst="roundRect">
            <a:avLst/>
          </a:prstGeom>
          <a:noFill/>
          <a:ln w="127000">
            <a:solidFill>
              <a:srgbClr val="9F78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D59CBBB-5C35-A3C3-97F1-2DDFA3926920}"/>
              </a:ext>
            </a:extLst>
          </p:cNvPr>
          <p:cNvSpPr/>
          <p:nvPr/>
        </p:nvSpPr>
        <p:spPr>
          <a:xfrm rot="2031319">
            <a:off x="2138338" y="2424451"/>
            <a:ext cx="3450361" cy="854748"/>
          </a:xfrm>
          <a:prstGeom prst="roundRect">
            <a:avLst/>
          </a:prstGeom>
          <a:noFill/>
          <a:ln w="127000">
            <a:solidFill>
              <a:srgbClr val="9F78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A5EF2E75-877B-3BF7-F249-6DA10F83C691}"/>
              </a:ext>
            </a:extLst>
          </p:cNvPr>
          <p:cNvCxnSpPr>
            <a:cxnSpLocks/>
          </p:cNvCxnSpPr>
          <p:nvPr/>
        </p:nvCxnSpPr>
        <p:spPr>
          <a:xfrm rot="2031319" flipV="1">
            <a:off x="2813271" y="5646143"/>
            <a:ext cx="591258" cy="1290449"/>
          </a:xfrm>
          <a:prstGeom prst="line">
            <a:avLst/>
          </a:prstGeom>
          <a:ln w="254000">
            <a:solidFill>
              <a:srgbClr val="9F78B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CFA7E8BB-D82B-7D52-44C2-EE898F70C108}"/>
              </a:ext>
            </a:extLst>
          </p:cNvPr>
          <p:cNvCxnSpPr>
            <a:cxnSpLocks/>
          </p:cNvCxnSpPr>
          <p:nvPr/>
        </p:nvCxnSpPr>
        <p:spPr>
          <a:xfrm rot="2031319">
            <a:off x="5882238" y="7704931"/>
            <a:ext cx="591258" cy="1290449"/>
          </a:xfrm>
          <a:prstGeom prst="line">
            <a:avLst/>
          </a:prstGeom>
          <a:ln w="254000">
            <a:solidFill>
              <a:srgbClr val="9F78B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EB92185-24E7-09A3-BFF7-27CAE4D2DF29}"/>
              </a:ext>
            </a:extLst>
          </p:cNvPr>
          <p:cNvCxnSpPr>
            <a:cxnSpLocks/>
          </p:cNvCxnSpPr>
          <p:nvPr/>
        </p:nvCxnSpPr>
        <p:spPr>
          <a:xfrm rot="2031319">
            <a:off x="2124548" y="6662498"/>
            <a:ext cx="758789" cy="0"/>
          </a:xfrm>
          <a:prstGeom prst="line">
            <a:avLst/>
          </a:prstGeom>
          <a:ln w="254000">
            <a:solidFill>
              <a:srgbClr val="9F78B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CEEC4C39-F6BE-93FD-5CF3-B3AB793F107D}"/>
              </a:ext>
            </a:extLst>
          </p:cNvPr>
          <p:cNvCxnSpPr>
            <a:cxnSpLocks/>
          </p:cNvCxnSpPr>
          <p:nvPr/>
        </p:nvCxnSpPr>
        <p:spPr>
          <a:xfrm rot="2031319">
            <a:off x="5684523" y="9050674"/>
            <a:ext cx="758789" cy="0"/>
          </a:xfrm>
          <a:prstGeom prst="line">
            <a:avLst/>
          </a:prstGeom>
          <a:ln w="254000">
            <a:solidFill>
              <a:srgbClr val="9F78B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336FACFA-464B-837D-39D3-AB74D8C57A0B}"/>
              </a:ext>
            </a:extLst>
          </p:cNvPr>
          <p:cNvSpPr/>
          <p:nvPr/>
        </p:nvSpPr>
        <p:spPr>
          <a:xfrm rot="2031319">
            <a:off x="2254458" y="2251355"/>
            <a:ext cx="3450361" cy="854748"/>
          </a:xfrm>
          <a:prstGeom prst="roundRect">
            <a:avLst/>
          </a:prstGeom>
          <a:noFill/>
          <a:ln w="127000">
            <a:solidFill>
              <a:srgbClr val="9F78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8652CCF9-F7CE-6C1C-DBA2-AD583352C32B}"/>
              </a:ext>
            </a:extLst>
          </p:cNvPr>
          <p:cNvCxnSpPr>
            <a:cxnSpLocks/>
          </p:cNvCxnSpPr>
          <p:nvPr/>
        </p:nvCxnSpPr>
        <p:spPr>
          <a:xfrm rot="2031319" flipH="1" flipV="1">
            <a:off x="2272857" y="2563113"/>
            <a:ext cx="3362728" cy="464314"/>
          </a:xfrm>
          <a:prstGeom prst="line">
            <a:avLst/>
          </a:prstGeom>
          <a:ln w="127000">
            <a:solidFill>
              <a:srgbClr val="9F78B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Овал 39">
            <a:extLst>
              <a:ext uri="{FF2B5EF4-FFF2-40B4-BE49-F238E27FC236}">
                <a16:creationId xmlns:a16="http://schemas.microsoft.com/office/drawing/2014/main" id="{920AEC54-976C-2AF8-0FC3-65BEF77B83D7}"/>
              </a:ext>
            </a:extLst>
          </p:cNvPr>
          <p:cNvSpPr/>
          <p:nvPr/>
        </p:nvSpPr>
        <p:spPr>
          <a:xfrm rot="2031319">
            <a:off x="3771494" y="2658204"/>
            <a:ext cx="265631" cy="265631"/>
          </a:xfrm>
          <a:prstGeom prst="ellipse">
            <a:avLst/>
          </a:prstGeom>
          <a:solidFill>
            <a:srgbClr val="9F78B4"/>
          </a:solidFill>
          <a:ln w="101600">
            <a:solidFill>
              <a:srgbClr val="9F78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14B0496E-7246-93BA-0775-5DBC9803399A}"/>
              </a:ext>
            </a:extLst>
          </p:cNvPr>
          <p:cNvCxnSpPr>
            <a:cxnSpLocks/>
          </p:cNvCxnSpPr>
          <p:nvPr/>
        </p:nvCxnSpPr>
        <p:spPr>
          <a:xfrm rot="2031319">
            <a:off x="3877690" y="6032606"/>
            <a:ext cx="718986" cy="0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B9329558-FA74-62D7-BF57-DF1904A378F8}"/>
              </a:ext>
            </a:extLst>
          </p:cNvPr>
          <p:cNvCxnSpPr>
            <a:cxnSpLocks/>
          </p:cNvCxnSpPr>
          <p:nvPr/>
        </p:nvCxnSpPr>
        <p:spPr>
          <a:xfrm rot="2031319" flipH="1" flipV="1">
            <a:off x="4391850" y="3957380"/>
            <a:ext cx="311401" cy="379356"/>
          </a:xfrm>
          <a:prstGeom prst="line">
            <a:avLst/>
          </a:prstGeom>
          <a:ln w="254000">
            <a:solidFill>
              <a:srgbClr val="9F78B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41B0411D-81C3-5927-571D-58CDD8F5D344}"/>
              </a:ext>
            </a:extLst>
          </p:cNvPr>
          <p:cNvCxnSpPr>
            <a:cxnSpLocks/>
          </p:cNvCxnSpPr>
          <p:nvPr/>
        </p:nvCxnSpPr>
        <p:spPr>
          <a:xfrm rot="2031319" flipH="1">
            <a:off x="7468465" y="6021299"/>
            <a:ext cx="311401" cy="379356"/>
          </a:xfrm>
          <a:prstGeom prst="line">
            <a:avLst/>
          </a:prstGeom>
          <a:ln w="254000">
            <a:solidFill>
              <a:srgbClr val="9F78B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CF7ABB99-153C-2CD0-78C5-D17068C6E2BD}"/>
              </a:ext>
            </a:extLst>
          </p:cNvPr>
          <p:cNvCxnSpPr>
            <a:cxnSpLocks/>
          </p:cNvCxnSpPr>
          <p:nvPr/>
        </p:nvCxnSpPr>
        <p:spPr>
          <a:xfrm rot="2031319">
            <a:off x="5584464" y="7177580"/>
            <a:ext cx="718986" cy="0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9A23E54A-0488-093B-2DF9-888E250C9F74}"/>
              </a:ext>
            </a:extLst>
          </p:cNvPr>
          <p:cNvCxnSpPr>
            <a:cxnSpLocks/>
          </p:cNvCxnSpPr>
          <p:nvPr/>
        </p:nvCxnSpPr>
        <p:spPr>
          <a:xfrm rot="2031319">
            <a:off x="2358283" y="2120290"/>
            <a:ext cx="1511681" cy="217304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3DC7B155-596E-648F-22C8-861B3D630C6B}"/>
              </a:ext>
            </a:extLst>
          </p:cNvPr>
          <p:cNvCxnSpPr>
            <a:cxnSpLocks/>
          </p:cNvCxnSpPr>
          <p:nvPr/>
        </p:nvCxnSpPr>
        <p:spPr>
          <a:xfrm rot="2031319">
            <a:off x="3946375" y="3160523"/>
            <a:ext cx="1511681" cy="217304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595245C7-BBDB-E8AD-1A2F-BDF933BD5EF8}"/>
              </a:ext>
            </a:extLst>
          </p:cNvPr>
          <p:cNvSpPr/>
          <p:nvPr/>
        </p:nvSpPr>
        <p:spPr>
          <a:xfrm rot="2031319">
            <a:off x="7305574" y="5890843"/>
            <a:ext cx="3450361" cy="854748"/>
          </a:xfrm>
          <a:prstGeom prst="roundRect">
            <a:avLst/>
          </a:prstGeom>
          <a:noFill/>
          <a:ln w="127000">
            <a:solidFill>
              <a:srgbClr val="9F78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7E7694B7-5305-61A1-D989-D9D28DB3B7FE}"/>
              </a:ext>
            </a:extLst>
          </p:cNvPr>
          <p:cNvSpPr/>
          <p:nvPr/>
        </p:nvSpPr>
        <p:spPr>
          <a:xfrm rot="2031319">
            <a:off x="7421694" y="5717747"/>
            <a:ext cx="3450361" cy="854748"/>
          </a:xfrm>
          <a:prstGeom prst="roundRect">
            <a:avLst/>
          </a:prstGeom>
          <a:noFill/>
          <a:ln w="127000">
            <a:solidFill>
              <a:srgbClr val="9F78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C5A9893C-6078-A786-3B19-4790F3005AD2}"/>
              </a:ext>
            </a:extLst>
          </p:cNvPr>
          <p:cNvCxnSpPr>
            <a:cxnSpLocks/>
          </p:cNvCxnSpPr>
          <p:nvPr/>
        </p:nvCxnSpPr>
        <p:spPr>
          <a:xfrm rot="2031319" flipH="1" flipV="1">
            <a:off x="7440093" y="6029505"/>
            <a:ext cx="3362728" cy="464314"/>
          </a:xfrm>
          <a:prstGeom prst="line">
            <a:avLst/>
          </a:prstGeom>
          <a:ln w="127000">
            <a:solidFill>
              <a:srgbClr val="9F78B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0" name="Овал 59">
            <a:extLst>
              <a:ext uri="{FF2B5EF4-FFF2-40B4-BE49-F238E27FC236}">
                <a16:creationId xmlns:a16="http://schemas.microsoft.com/office/drawing/2014/main" id="{2EB0F744-28D9-EFDE-59C3-8CFB3ECD3ABC}"/>
              </a:ext>
            </a:extLst>
          </p:cNvPr>
          <p:cNvSpPr/>
          <p:nvPr/>
        </p:nvSpPr>
        <p:spPr>
          <a:xfrm rot="2031319">
            <a:off x="8938730" y="6124596"/>
            <a:ext cx="265631" cy="265631"/>
          </a:xfrm>
          <a:prstGeom prst="ellipse">
            <a:avLst/>
          </a:prstGeom>
          <a:solidFill>
            <a:srgbClr val="9F78B4"/>
          </a:solidFill>
          <a:ln w="101600">
            <a:solidFill>
              <a:srgbClr val="9F78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F049F5DC-5DCE-8716-DFEE-3868103F5C34}"/>
              </a:ext>
            </a:extLst>
          </p:cNvPr>
          <p:cNvCxnSpPr>
            <a:cxnSpLocks/>
          </p:cNvCxnSpPr>
          <p:nvPr/>
        </p:nvCxnSpPr>
        <p:spPr>
          <a:xfrm rot="2031319">
            <a:off x="7525519" y="5586682"/>
            <a:ext cx="1511681" cy="217304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0D1524BA-DE60-F844-CAD3-C4A768869EE5}"/>
              </a:ext>
            </a:extLst>
          </p:cNvPr>
          <p:cNvCxnSpPr>
            <a:cxnSpLocks/>
          </p:cNvCxnSpPr>
          <p:nvPr/>
        </p:nvCxnSpPr>
        <p:spPr>
          <a:xfrm rot="2031319">
            <a:off x="9113610" y="6626915"/>
            <a:ext cx="1511681" cy="217304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A4AA5FD9-F401-99E5-6169-7E53980F8AF2}"/>
              </a:ext>
            </a:extLst>
          </p:cNvPr>
          <p:cNvCxnSpPr>
            <a:cxnSpLocks/>
          </p:cNvCxnSpPr>
          <p:nvPr/>
        </p:nvCxnSpPr>
        <p:spPr>
          <a:xfrm rot="2031319">
            <a:off x="4348527" y="5446553"/>
            <a:ext cx="3104302" cy="0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1F98B848-B3E5-7450-8FDB-350EC0FACEDA}"/>
              </a:ext>
            </a:extLst>
          </p:cNvPr>
          <p:cNvCxnSpPr>
            <a:cxnSpLocks/>
          </p:cNvCxnSpPr>
          <p:nvPr/>
        </p:nvCxnSpPr>
        <p:spPr>
          <a:xfrm rot="2031319">
            <a:off x="1969493" y="6821339"/>
            <a:ext cx="881539" cy="0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BE36CBED-5629-4DA3-3776-5B4AE17FCC5D}"/>
              </a:ext>
            </a:extLst>
          </p:cNvPr>
          <p:cNvCxnSpPr>
            <a:cxnSpLocks/>
          </p:cNvCxnSpPr>
          <p:nvPr/>
        </p:nvCxnSpPr>
        <p:spPr>
          <a:xfrm rot="2031319">
            <a:off x="5519577" y="9202880"/>
            <a:ext cx="881539" cy="0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id="{68AD9587-EE95-3746-CFBF-28B7CF2F99CB}"/>
              </a:ext>
            </a:extLst>
          </p:cNvPr>
          <p:cNvGrpSpPr/>
          <p:nvPr/>
        </p:nvGrpSpPr>
        <p:grpSpPr>
          <a:xfrm>
            <a:off x="3996624" y="6985551"/>
            <a:ext cx="985551" cy="732056"/>
            <a:chOff x="3971054" y="9110865"/>
            <a:chExt cx="985551" cy="732056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705506AB-445F-D032-0797-622A3FE16D00}"/>
                </a:ext>
              </a:extLst>
            </p:cNvPr>
            <p:cNvSpPr/>
            <p:nvPr/>
          </p:nvSpPr>
          <p:spPr>
            <a:xfrm rot="2031319">
              <a:off x="4239402" y="9110865"/>
              <a:ext cx="717203" cy="664077"/>
            </a:xfrm>
            <a:prstGeom prst="roundRect">
              <a:avLst/>
            </a:prstGeom>
            <a:noFill/>
            <a:ln w="127000">
              <a:solidFill>
                <a:srgbClr val="9F78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5AF25C44-15E5-A9F9-679F-E7AB6CA5CCDA}"/>
                </a:ext>
              </a:extLst>
            </p:cNvPr>
            <p:cNvCxnSpPr>
              <a:cxnSpLocks/>
            </p:cNvCxnSpPr>
            <p:nvPr/>
          </p:nvCxnSpPr>
          <p:spPr>
            <a:xfrm>
              <a:off x="4516900" y="9138065"/>
              <a:ext cx="185315" cy="123969"/>
            </a:xfrm>
            <a:prstGeom prst="line">
              <a:avLst/>
            </a:prstGeom>
            <a:ln w="101600">
              <a:solidFill>
                <a:srgbClr val="9F78B4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50088D3D-E3D4-3FFF-372D-77CEEFDC66BA}"/>
                </a:ext>
              </a:extLst>
            </p:cNvPr>
            <p:cNvSpPr/>
            <p:nvPr/>
          </p:nvSpPr>
          <p:spPr>
            <a:xfrm rot="2031319">
              <a:off x="4439196" y="9357982"/>
              <a:ext cx="265631" cy="265631"/>
            </a:xfrm>
            <a:prstGeom prst="ellipse">
              <a:avLst/>
            </a:prstGeom>
            <a:noFill/>
            <a:ln w="101600">
              <a:solidFill>
                <a:srgbClr val="9F78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8" name="Прямая соединительная линия 67">
              <a:extLst>
                <a:ext uri="{FF2B5EF4-FFF2-40B4-BE49-F238E27FC236}">
                  <a16:creationId xmlns:a16="http://schemas.microsoft.com/office/drawing/2014/main" id="{CD9E5BF7-29BB-0A4D-87A3-6F393EC5670D}"/>
                </a:ext>
              </a:extLst>
            </p:cNvPr>
            <p:cNvCxnSpPr>
              <a:cxnSpLocks/>
            </p:cNvCxnSpPr>
            <p:nvPr/>
          </p:nvCxnSpPr>
          <p:spPr>
            <a:xfrm rot="2031319">
              <a:off x="3971054" y="9842921"/>
              <a:ext cx="717203" cy="0"/>
            </a:xfrm>
            <a:prstGeom prst="line">
              <a:avLst/>
            </a:prstGeom>
            <a:ln w="101600">
              <a:solidFill>
                <a:srgbClr val="9F78B4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651DC1EE-5207-123B-52D8-51C583D626E2}"/>
              </a:ext>
            </a:extLst>
          </p:cNvPr>
          <p:cNvCxnSpPr>
            <a:cxnSpLocks/>
          </p:cNvCxnSpPr>
          <p:nvPr/>
        </p:nvCxnSpPr>
        <p:spPr>
          <a:xfrm rot="2031319">
            <a:off x="3260957" y="6860812"/>
            <a:ext cx="3393369" cy="0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38D90B8C-BD65-8614-5198-D58464F60A0A}"/>
              </a:ext>
            </a:extLst>
          </p:cNvPr>
          <p:cNvCxnSpPr>
            <a:cxnSpLocks/>
          </p:cNvCxnSpPr>
          <p:nvPr/>
        </p:nvCxnSpPr>
        <p:spPr>
          <a:xfrm rot="2031319">
            <a:off x="1830827" y="3337216"/>
            <a:ext cx="3431352" cy="0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02B67B31-D21C-EE49-A9F8-B722B876F118}"/>
              </a:ext>
            </a:extLst>
          </p:cNvPr>
          <p:cNvCxnSpPr>
            <a:cxnSpLocks/>
          </p:cNvCxnSpPr>
          <p:nvPr/>
        </p:nvCxnSpPr>
        <p:spPr>
          <a:xfrm rot="2031319">
            <a:off x="7007494" y="6793783"/>
            <a:ext cx="3431352" cy="0"/>
          </a:xfrm>
          <a:prstGeom prst="line">
            <a:avLst/>
          </a:prstGeom>
          <a:ln w="1016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164" y="4576882"/>
            <a:ext cx="5570620" cy="911089"/>
          </a:xfrm>
        </p:spPr>
        <p:txBody>
          <a:bodyPr>
            <a:noAutofit/>
          </a:bodyPr>
          <a:lstStyle/>
          <a:p>
            <a:r>
              <a:rPr lang="ru-RU" sz="9600" dirty="0">
                <a:solidFill>
                  <a:srgbClr val="402A4C"/>
                </a:solidFill>
                <a:latin typeface="Bahnschrift SemiBold SemiConden" panose="020B0502040204020203" pitchFamily="34" charset="0"/>
              </a:rPr>
              <a:t>проблема</a:t>
            </a:r>
            <a:r>
              <a:rPr lang="ru-RU" sz="80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95C99F-2721-966E-6ADA-A8EDD9651AB2}"/>
              </a:ext>
            </a:extLst>
          </p:cNvPr>
          <p:cNvSpPr txBox="1">
            <a:spLocks/>
          </p:cNvSpPr>
          <p:nvPr/>
        </p:nvSpPr>
        <p:spPr>
          <a:xfrm>
            <a:off x="11111612" y="-288309"/>
            <a:ext cx="8510762" cy="10840986"/>
          </a:xfrm>
          <a:prstGeom prst="rect">
            <a:avLst/>
          </a:prstGeom>
        </p:spPr>
        <p:txBody>
          <a:bodyPr anchor="t"/>
          <a:lstStyle>
            <a:lvl1pPr marL="471202" indent="-471202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3298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1225125" indent="-471202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968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979047" indent="-471202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638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2544489" indent="-282721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309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3298412" indent="-282721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309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4146575" indent="-376961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309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4900498" indent="-376961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309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5654421" indent="-376961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309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6408344" indent="-376961" algn="l" defTabSz="753923" rtl="0" eaLnBrk="1" latinLnBrk="0" hangingPunct="1">
              <a:spcBef>
                <a:spcPct val="20000"/>
              </a:spcBef>
              <a:spcAft>
                <a:spcPts val="989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309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Courier New" panose="02070309020205020404" pitchFamily="49" charset="0"/>
              <a:buChar char="o"/>
            </a:pPr>
            <a:endParaRPr lang="ru-RU" sz="2800" b="1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32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МЧС: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Проблема: Отсутствие своевременного получения информации. Быстрое реагирование и принятие решений при ЧС.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Логистика: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Проблема: Ограниченность человеческих ресурсов в поднятии крупногабаритных грузов.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Развлекательная индустрия: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Проблема: Данная индустрия всегда требует инновационных решений для расширения линейки услуг.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Контроль дорог: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Проблема: Отсутствие контроля над трассами, нет отслеживания ЧС и ДТП в онлайн режиме.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Сельское хозяйство: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Проблемы: Низкие темпы модернизации сельскохозяйственной отрасли.</a:t>
            </a:r>
          </a:p>
        </p:txBody>
      </p:sp>
      <p:pic>
        <p:nvPicPr>
          <p:cNvPr id="113" name="Рисунок 112" descr="Направленный вправо указательный палец, тыльная сторона руки со сплошной заливкой">
            <a:extLst>
              <a:ext uri="{FF2B5EF4-FFF2-40B4-BE49-F238E27FC236}">
                <a16:creationId xmlns:a16="http://schemas.microsoft.com/office/drawing/2014/main" id="{2A2F958B-6EF4-D012-3B76-BC0692E87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276887">
            <a:off x="1067170" y="8110452"/>
            <a:ext cx="2727600" cy="2727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4" name="Рисунок 113" descr="Направленный вправо указательный палец, тыльная сторона руки со сплошной заливкой">
            <a:extLst>
              <a:ext uri="{FF2B5EF4-FFF2-40B4-BE49-F238E27FC236}">
                <a16:creationId xmlns:a16="http://schemas.microsoft.com/office/drawing/2014/main" id="{30DD11DA-3D83-33F0-7C1F-7A91BE7BD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276887">
            <a:off x="8221671" y="2115205"/>
            <a:ext cx="1879746" cy="18797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5" name="Рисунок 114" descr="Направленный вправо указательный палец, тыльная сторона руки со сплошной заливкой">
            <a:extLst>
              <a:ext uri="{FF2B5EF4-FFF2-40B4-BE49-F238E27FC236}">
                <a16:creationId xmlns:a16="http://schemas.microsoft.com/office/drawing/2014/main" id="{19981795-E1CC-4E93-1CED-B86CC140B1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276887">
            <a:off x="8664968" y="384949"/>
            <a:ext cx="1028047" cy="10280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6" name="Рисунок 115" descr="Направленный вправо указательный палец, тыльная сторона руки со сплошной заливкой">
            <a:extLst>
              <a:ext uri="{FF2B5EF4-FFF2-40B4-BE49-F238E27FC236}">
                <a16:creationId xmlns:a16="http://schemas.microsoft.com/office/drawing/2014/main" id="{F6B5693A-A89F-7D0D-667A-FF3D1645A1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8276887">
            <a:off x="6827113" y="887682"/>
            <a:ext cx="1335761" cy="13357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ADEA2F6-5E5A-862A-7E6A-2C9FDE5C8A0A}"/>
              </a:ext>
            </a:extLst>
          </p:cNvPr>
          <p:cNvCxnSpPr/>
          <p:nvPr/>
        </p:nvCxnSpPr>
        <p:spPr>
          <a:xfrm flipH="1">
            <a:off x="7016478" y="6940233"/>
            <a:ext cx="1173704" cy="159244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C90ADD0F-1EA1-7853-8446-480AA70A97B6}"/>
              </a:ext>
            </a:extLst>
          </p:cNvPr>
          <p:cNvCxnSpPr>
            <a:cxnSpLocks/>
          </p:cNvCxnSpPr>
          <p:nvPr/>
        </p:nvCxnSpPr>
        <p:spPr>
          <a:xfrm flipH="1">
            <a:off x="6936309" y="7413371"/>
            <a:ext cx="1672707" cy="2325353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B449E8E-2F04-913D-7ED2-0DD64ACCCFB8}"/>
              </a:ext>
            </a:extLst>
          </p:cNvPr>
          <p:cNvCxnSpPr>
            <a:cxnSpLocks/>
          </p:cNvCxnSpPr>
          <p:nvPr/>
        </p:nvCxnSpPr>
        <p:spPr>
          <a:xfrm flipH="1">
            <a:off x="870750" y="3191660"/>
            <a:ext cx="1504684" cy="2125633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0753E3A-753F-4D18-B11F-4A682B9EFE75}"/>
              </a:ext>
            </a:extLst>
          </p:cNvPr>
          <p:cNvCxnSpPr>
            <a:cxnSpLocks/>
          </p:cNvCxnSpPr>
          <p:nvPr/>
        </p:nvCxnSpPr>
        <p:spPr>
          <a:xfrm flipH="1">
            <a:off x="603044" y="3664798"/>
            <a:ext cx="2191224" cy="3034059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26A665C-93AE-77FC-15D2-3ED0EA452F2D}"/>
              </a:ext>
            </a:extLst>
          </p:cNvPr>
          <p:cNvCxnSpPr/>
          <p:nvPr/>
        </p:nvCxnSpPr>
        <p:spPr>
          <a:xfrm flipH="1">
            <a:off x="2605637" y="3754099"/>
            <a:ext cx="1173704" cy="159244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4C5DF21-5AA3-92AE-F5EC-982622E57991}"/>
              </a:ext>
            </a:extLst>
          </p:cNvPr>
          <p:cNvCxnSpPr/>
          <p:nvPr/>
        </p:nvCxnSpPr>
        <p:spPr>
          <a:xfrm flipH="1">
            <a:off x="8308481" y="7543817"/>
            <a:ext cx="1173704" cy="159244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4DF4F5C-BFB1-D9FF-A977-E665CB23C49B}"/>
              </a:ext>
            </a:extLst>
          </p:cNvPr>
          <p:cNvCxnSpPr/>
          <p:nvPr/>
        </p:nvCxnSpPr>
        <p:spPr>
          <a:xfrm flipH="1">
            <a:off x="6072667" y="485542"/>
            <a:ext cx="1173704" cy="159244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1A920B5-ED27-748E-3E8C-AFC080595864}"/>
              </a:ext>
            </a:extLst>
          </p:cNvPr>
          <p:cNvCxnSpPr>
            <a:cxnSpLocks/>
          </p:cNvCxnSpPr>
          <p:nvPr/>
        </p:nvCxnSpPr>
        <p:spPr>
          <a:xfrm flipH="1">
            <a:off x="6458860" y="1938047"/>
            <a:ext cx="1672707" cy="2325353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947835E-3DAC-C951-9146-01704BD46F40}"/>
              </a:ext>
            </a:extLst>
          </p:cNvPr>
          <p:cNvCxnSpPr/>
          <p:nvPr/>
        </p:nvCxnSpPr>
        <p:spPr>
          <a:xfrm flipH="1">
            <a:off x="7491145" y="2117239"/>
            <a:ext cx="1173704" cy="1592440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9AF4425-8B1D-8E7F-E4F7-4670D5A371C1}"/>
              </a:ext>
            </a:extLst>
          </p:cNvPr>
          <p:cNvCxnSpPr>
            <a:cxnSpLocks/>
          </p:cNvCxnSpPr>
          <p:nvPr/>
        </p:nvCxnSpPr>
        <p:spPr>
          <a:xfrm flipH="1">
            <a:off x="6079321" y="228753"/>
            <a:ext cx="862484" cy="1180302"/>
          </a:xfrm>
          <a:prstGeom prst="line">
            <a:avLst/>
          </a:prstGeom>
          <a:ln w="76200">
            <a:solidFill>
              <a:srgbClr val="9F78B4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55FBEBAA-E2E9-7DE9-43F7-F7638D5279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68293"/>
            <a:ext cx="18251541" cy="8949866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E6D78ED-8C1E-67FF-92E5-5A1911AA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Как оно работает? 1.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C3A210-7822-F936-37B4-270B104A312F}"/>
              </a:ext>
            </a:extLst>
          </p:cNvPr>
          <p:cNvSpPr/>
          <p:nvPr/>
        </p:nvSpPr>
        <p:spPr>
          <a:xfrm>
            <a:off x="957971" y="2004392"/>
            <a:ext cx="5167108" cy="1379829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Загрузка в программу фотографий желательного пользователю жеста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FDE742-0160-B475-661E-1E838CDE60EA}"/>
              </a:ext>
            </a:extLst>
          </p:cNvPr>
          <p:cNvSpPr txBox="1"/>
          <p:nvPr/>
        </p:nvSpPr>
        <p:spPr>
          <a:xfrm>
            <a:off x="957971" y="3549244"/>
            <a:ext cx="47394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>
                <a:latin typeface="Bahnschrift Light SemiCondensed" panose="020B0502040204020203" pitchFamily="34" charset="0"/>
              </a:rPr>
              <a:t>Количество фотографий желательного жеста, влияет на скорость отклика. </a:t>
            </a:r>
          </a:p>
          <a:p>
            <a:pPr marL="342900" indent="-342900">
              <a:buAutoNum type="arabicPeriod"/>
            </a:pPr>
            <a:endParaRPr lang="ru-RU" sz="3200" dirty="0">
              <a:latin typeface="Bahnschrift Light SemiCondensed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ru-RU" sz="3200" dirty="0">
                <a:latin typeface="Bahnschrift Light SemiCondensed" panose="020B0502040204020203" pitchFamily="34" charset="0"/>
              </a:rPr>
              <a:t>Качество фотографий влияет на распознавание жеста программой.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9819E6-F2BF-5863-ED24-DE7315E87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967" y="2004392"/>
            <a:ext cx="13145955" cy="339760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56359D-E2CD-7BEF-821A-09D6C3BAA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966" y="5797042"/>
            <a:ext cx="13164459" cy="326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96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E6D78ED-8C1E-67FF-92E5-5A1911AA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Как оно работает? 2.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D67C17F-FFCC-F9C1-5BE4-C3B2B0FA85B0}"/>
              </a:ext>
            </a:extLst>
          </p:cNvPr>
          <p:cNvSpPr/>
          <p:nvPr/>
        </p:nvSpPr>
        <p:spPr>
          <a:xfrm>
            <a:off x="957971" y="2004392"/>
            <a:ext cx="5167108" cy="1379829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Выделение в программе жеста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6D51CF-21F1-5CFA-3FC6-21F9DC749F5F}"/>
              </a:ext>
            </a:extLst>
          </p:cNvPr>
          <p:cNvSpPr txBox="1"/>
          <p:nvPr/>
        </p:nvSpPr>
        <p:spPr>
          <a:xfrm>
            <a:off x="957971" y="3607570"/>
            <a:ext cx="450029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>
                <a:latin typeface="Bahnschrift Light SemiCondensed" panose="020B0502040204020203" pitchFamily="34" charset="0"/>
              </a:rPr>
              <a:t>Это поможет программе понять, что нужно искать для сканирования</a:t>
            </a:r>
          </a:p>
          <a:p>
            <a:pPr marL="342900" indent="-342900">
              <a:buAutoNum type="arabicPeriod"/>
            </a:pPr>
            <a:endParaRPr lang="ru-RU" sz="3200" dirty="0">
              <a:latin typeface="Bahnschrift Light SemiCondensed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ru-RU" sz="3200" dirty="0">
                <a:latin typeface="Bahnschrift Light SemiCondensed" panose="020B0502040204020203" pitchFamily="34" charset="0"/>
              </a:rPr>
              <a:t>Это даст возможность менять жесты и создавать несколько различных задач на их основе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C91E9B9-2A53-CCE3-11A8-B486FE176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038" y="1532467"/>
            <a:ext cx="4835946" cy="35989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113F6F9-EF10-DCA7-D758-971F71F10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5047" y="970919"/>
            <a:ext cx="5112540" cy="37987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200F9CF-1595-0DFC-A6CF-DD281B262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3135" y="6079881"/>
            <a:ext cx="4833277" cy="35989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E37075A-F48E-4E18-77E2-A9A998ACD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2984" y="5658634"/>
            <a:ext cx="6706536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7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E6D78ED-8C1E-67FF-92E5-5A1911AA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Как оно работает? 3.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7783A4C-8215-DABB-8717-AA9F82F2A022}"/>
              </a:ext>
            </a:extLst>
          </p:cNvPr>
          <p:cNvSpPr/>
          <p:nvPr/>
        </p:nvSpPr>
        <p:spPr>
          <a:xfrm>
            <a:off x="957971" y="2004392"/>
            <a:ext cx="5167108" cy="1379829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Описание задачи или действия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B40F41-0A46-2D56-0EB1-3E917861D2E2}"/>
              </a:ext>
            </a:extLst>
          </p:cNvPr>
          <p:cNvSpPr txBox="1"/>
          <p:nvPr/>
        </p:nvSpPr>
        <p:spPr>
          <a:xfrm>
            <a:off x="957970" y="3549244"/>
            <a:ext cx="648383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>
                <a:latin typeface="Bahnschrift Light SemiCondensed" panose="020B0502040204020203" pitchFamily="34" charset="0"/>
              </a:rPr>
              <a:t>В программе будет присутствовать конструктор для построения очерёдности выполнения действий</a:t>
            </a:r>
          </a:p>
          <a:p>
            <a:pPr marL="342900" indent="-342900">
              <a:buAutoNum type="arabicPeriod"/>
            </a:pPr>
            <a:endParaRPr lang="ru-RU" sz="2400" dirty="0">
              <a:latin typeface="Bahnschrift Light SemiCondensed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ru-RU" sz="2400" dirty="0">
                <a:latin typeface="Bahnschrift Light SemiCondensed" panose="020B0502040204020203" pitchFamily="34" charset="0"/>
              </a:rPr>
              <a:t>Правильная формулировка и информативность будет влиять на выдаваемый результат</a:t>
            </a:r>
          </a:p>
          <a:p>
            <a:pPr marL="342900" indent="-342900">
              <a:buAutoNum type="arabicPeriod"/>
            </a:pPr>
            <a:endParaRPr lang="ru-RU" sz="2400" dirty="0">
              <a:latin typeface="Bahnschrift Light SemiCondensed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ru-RU" sz="2400" dirty="0">
                <a:latin typeface="Bahnschrift Light SemiCondensed" panose="020B0502040204020203" pitchFamily="34" charset="0"/>
              </a:rPr>
              <a:t>К основным деталям конструктора будет относиться: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Light SemiCondensed" panose="020B0502040204020203" pitchFamily="34" charset="0"/>
              </a:rPr>
              <a:t>Координаты изменения положения аппарата (по </a:t>
            </a:r>
            <a:r>
              <a:rPr lang="en-US" sz="2400" dirty="0">
                <a:latin typeface="Bahnschrift Light SemiCondensed" panose="020B0502040204020203" pitchFamily="34" charset="0"/>
              </a:rPr>
              <a:t>x</a:t>
            </a:r>
            <a:r>
              <a:rPr lang="ru-RU" sz="2400" dirty="0">
                <a:latin typeface="Bahnschrift Light SemiCondensed" panose="020B0502040204020203" pitchFamily="34" charset="0"/>
              </a:rPr>
              <a:t> и</a:t>
            </a:r>
            <a:r>
              <a:rPr lang="en-US" sz="2400" dirty="0">
                <a:latin typeface="Bahnschrift Light SemiCondensed" panose="020B0502040204020203" pitchFamily="34" charset="0"/>
              </a:rPr>
              <a:t> y</a:t>
            </a:r>
            <a:r>
              <a:rPr lang="ru-RU" sz="2400" dirty="0">
                <a:latin typeface="Bahnschrift Light SemiCondensed" panose="020B0502040204020203" pitchFamily="34" charset="0"/>
              </a:rPr>
              <a:t> координате).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Light SemiCondensed" panose="020B0502040204020203" pitchFamily="34" charset="0"/>
              </a:rPr>
              <a:t>Изменение высоты аппарата.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Light SemiCondensed" panose="020B0502040204020203" pitchFamily="34" charset="0"/>
              </a:rPr>
              <a:t>Поиск нужного </a:t>
            </a:r>
            <a:r>
              <a:rPr lang="en-US" sz="2400" dirty="0">
                <a:latin typeface="Bahnschrift Light SemiCondensed" panose="020B0502040204020203" pitchFamily="34" charset="0"/>
              </a:rPr>
              <a:t>QR</a:t>
            </a:r>
            <a:r>
              <a:rPr lang="ru-RU" sz="2400" dirty="0">
                <a:latin typeface="Bahnschrift Light SemiCondensed" panose="020B0502040204020203" pitchFamily="34" charset="0"/>
              </a:rPr>
              <a:t> кода.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Light SemiCondensed" panose="020B0502040204020203" pitchFamily="34" charset="0"/>
              </a:rPr>
              <a:t>Следование за целью.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Light SemiCondensed" panose="020B0502040204020203" pitchFamily="34" charset="0"/>
              </a:rPr>
              <a:t>Взлёт и Посадка.</a:t>
            </a:r>
          </a:p>
          <a:p>
            <a:r>
              <a:rPr lang="ru-RU" sz="2400" dirty="0">
                <a:latin typeface="Bahnschrift Light SemiCondensed" panose="020B0502040204020203" pitchFamily="34" charset="0"/>
              </a:rPr>
              <a:t>По ходу создания программы список будет увеличиваться.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CE92DA7-F040-113A-310C-A4501F19F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549" y="515375"/>
            <a:ext cx="3915321" cy="721143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E3B65D5-5EB7-BFFD-5BE7-C3E44E676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549" y="7857527"/>
            <a:ext cx="3915321" cy="243874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199B5EC-EDA1-9929-E18B-7A2E1E367A2A}"/>
              </a:ext>
            </a:extLst>
          </p:cNvPr>
          <p:cNvSpPr txBox="1"/>
          <p:nvPr/>
        </p:nvSpPr>
        <p:spPr>
          <a:xfrm>
            <a:off x="9816209" y="843558"/>
            <a:ext cx="1814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Начало</a:t>
            </a:r>
            <a:endParaRPr lang="en-US" sz="2400" dirty="0">
              <a:latin typeface="Bahnschrift Light SemiCondensed" panose="020B0502040204020203" pitchFamily="34" charset="0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CDABAE1-1658-5DE7-F8C0-30E5E6FEF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34499" y="515375"/>
            <a:ext cx="7843457" cy="630034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82C491F-D1F8-F587-1AB5-FDD00DC641DC}"/>
              </a:ext>
            </a:extLst>
          </p:cNvPr>
          <p:cNvSpPr txBox="1"/>
          <p:nvPr/>
        </p:nvSpPr>
        <p:spPr>
          <a:xfrm>
            <a:off x="12134499" y="7005711"/>
            <a:ext cx="796960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Bahnschrift Light SemiCondensed" panose="020B0502040204020203" pitchFamily="34" charset="0"/>
              </a:rPr>
              <a:t> В качестве примера, был создан набросок программы, порядок действия которого:</a:t>
            </a: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Начало программы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Взлёт БПЛА (высоту можно указывать под свои запросы)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Задержка на месте в течении 2,5 секунд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Моргание светодиодами, и последующее их выключение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Перемещение по заданным координатам (</a:t>
            </a:r>
            <a:r>
              <a:rPr lang="en-US" sz="2200" dirty="0">
                <a:latin typeface="Bahnschrift Light SemiCondensed" panose="020B0502040204020203" pitchFamily="34" charset="0"/>
              </a:rPr>
              <a:t>x, y, z</a:t>
            </a:r>
            <a:r>
              <a:rPr lang="ru-RU" sz="2200" dirty="0">
                <a:latin typeface="Bahnschrift Light SemiCondensed" panose="020B0502040204020203" pitchFamily="34" charset="0"/>
              </a:rPr>
              <a:t>)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Моргание светодиодами, и последующее их выключение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Возвращение в точку начала движения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Посадка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  <a:p>
            <a:r>
              <a:rPr lang="en-US" sz="2200" dirty="0">
                <a:latin typeface="Bahnschrift Light SemiCondensed" panose="020B0502040204020203" pitchFamily="34" charset="0"/>
              </a:rPr>
              <a:t>-</a:t>
            </a:r>
            <a:r>
              <a:rPr lang="ru-RU" sz="2200" dirty="0">
                <a:latin typeface="Bahnschrift Light SemiCondensed" panose="020B0502040204020203" pitchFamily="34" charset="0"/>
              </a:rPr>
              <a:t>Конец программы</a:t>
            </a:r>
            <a:r>
              <a:rPr lang="en-US" sz="2200" dirty="0">
                <a:latin typeface="Bahnschrift Light SemiCondensed" panose="020B0502040204020203" pitchFamily="34" charset="0"/>
              </a:rPr>
              <a:t>;</a:t>
            </a:r>
            <a:endParaRPr lang="ru-RU" sz="2200" dirty="0">
              <a:latin typeface="Bahnschrift Light SemiCondensed" panose="020B05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C38619-B18E-36E8-2AF2-4524D4B9EEB8}"/>
              </a:ext>
            </a:extLst>
          </p:cNvPr>
          <p:cNvSpPr txBox="1"/>
          <p:nvPr/>
        </p:nvSpPr>
        <p:spPr>
          <a:xfrm>
            <a:off x="9816209" y="1755151"/>
            <a:ext cx="1814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Конец</a:t>
            </a:r>
            <a:endParaRPr lang="en-US" sz="2400" dirty="0">
              <a:latin typeface="Bahnschrift Light SemiCondensed" panose="020B050204020402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729745D-5332-5CC3-3384-F6536A52AF1E}"/>
              </a:ext>
            </a:extLst>
          </p:cNvPr>
          <p:cNvSpPr txBox="1"/>
          <p:nvPr/>
        </p:nvSpPr>
        <p:spPr>
          <a:xfrm>
            <a:off x="9816209" y="2974521"/>
            <a:ext cx="1814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Таймер</a:t>
            </a:r>
            <a:endParaRPr lang="en-US" sz="2400" dirty="0">
              <a:latin typeface="Bahnschrift Light SemiCondensed" panose="020B05020402040202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68988E-3BE3-9053-437A-DF660042BD1B}"/>
              </a:ext>
            </a:extLst>
          </p:cNvPr>
          <p:cNvSpPr txBox="1"/>
          <p:nvPr/>
        </p:nvSpPr>
        <p:spPr>
          <a:xfrm>
            <a:off x="9816209" y="3813313"/>
            <a:ext cx="1814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Взлёт</a:t>
            </a:r>
            <a:endParaRPr lang="en-US" sz="2400" dirty="0">
              <a:latin typeface="Bahnschrift Light SemiCondensed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8446E66-5FF0-7218-B27D-D4F663CD2A22}"/>
              </a:ext>
            </a:extLst>
          </p:cNvPr>
          <p:cNvSpPr txBox="1"/>
          <p:nvPr/>
        </p:nvSpPr>
        <p:spPr>
          <a:xfrm>
            <a:off x="9816209" y="4724906"/>
            <a:ext cx="1814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Посадка</a:t>
            </a:r>
            <a:endParaRPr lang="en-US" sz="2400" dirty="0">
              <a:latin typeface="Bahnschrift Light SemiCondensed" panose="020B05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A866E2-267F-B249-7488-54D71FF661B5}"/>
              </a:ext>
            </a:extLst>
          </p:cNvPr>
          <p:cNvSpPr txBox="1"/>
          <p:nvPr/>
        </p:nvSpPr>
        <p:spPr>
          <a:xfrm>
            <a:off x="9476660" y="5625069"/>
            <a:ext cx="2318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Лететь в точку</a:t>
            </a:r>
            <a:endParaRPr lang="en-US" sz="2400" dirty="0">
              <a:latin typeface="Bahnschrift Light SemiCondensed" panose="020B0502040204020203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9847D3C-3A06-B3B9-EC26-4E195A11367E}"/>
              </a:ext>
            </a:extLst>
          </p:cNvPr>
          <p:cNvSpPr txBox="1"/>
          <p:nvPr/>
        </p:nvSpPr>
        <p:spPr>
          <a:xfrm>
            <a:off x="9816209" y="8414192"/>
            <a:ext cx="1814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Светодиод</a:t>
            </a:r>
            <a:endParaRPr lang="en-US" sz="2400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95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94B4F26-CEE9-68BC-0E5F-CA657546F5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138922"/>
            <a:ext cx="9741217" cy="1135824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Список компаний производящих дронов, топ 10.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D8651CF-0DE2-3979-1466-678367240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Потенциальные клиенты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31786E-1E99-54F3-E617-0C2AEDA202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274745"/>
            <a:ext cx="13989030" cy="8525579"/>
          </a:xfrm>
        </p:spPr>
        <p:txBody>
          <a:bodyPr anchor="t"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ru-RU" sz="26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1. Беспилотные системы</a:t>
            </a:r>
          </a:p>
          <a:p>
            <a:pPr>
              <a:lnSpc>
                <a:spcPct val="110000"/>
              </a:lnSpc>
            </a:pPr>
            <a:r>
              <a:rPr lang="ru-RU" sz="2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Беспилотные системы - производитель беспилотных летательных аппаратов. (Регион: Калужская область)</a:t>
            </a:r>
          </a:p>
          <a:p>
            <a:pPr>
              <a:lnSpc>
                <a:spcPct val="110000"/>
              </a:lnSpc>
            </a:pPr>
            <a:r>
              <a:rPr lang="ru-RU" sz="26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2. Коптер Экспресс</a:t>
            </a:r>
          </a:p>
          <a:p>
            <a:pPr>
              <a:lnSpc>
                <a:spcPct val="110000"/>
              </a:lnSpc>
            </a:pPr>
            <a:r>
              <a:rPr lang="ru-RU" sz="2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Компания «Коптер Экспресс» с 2013 года разрабатывает и производит для образовательных организаций и промышленности беспилотные летательные аппараты мультироторного типа и их программное обеспечение. (Регион: Москва)</a:t>
            </a:r>
          </a:p>
          <a:p>
            <a:pPr>
              <a:lnSpc>
                <a:spcPct val="110000"/>
              </a:lnSpc>
            </a:pPr>
            <a:r>
              <a:rPr lang="ru-RU" sz="26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3. Aerodyne Tech</a:t>
            </a:r>
          </a:p>
          <a:p>
            <a:pPr>
              <a:lnSpc>
                <a:spcPct val="110000"/>
              </a:lnSpc>
            </a:pPr>
            <a:r>
              <a:rPr lang="ru-RU" sz="2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Компания Aerodyne Tech занимается производством летательных дронов. (Регион: Санкт-Петербург)</a:t>
            </a:r>
          </a:p>
          <a:p>
            <a:pPr>
              <a:lnSpc>
                <a:spcPct val="110000"/>
              </a:lnSpc>
            </a:pPr>
            <a:r>
              <a:rPr lang="ru-RU" sz="26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4. Кванд-Асхм</a:t>
            </a:r>
          </a:p>
          <a:p>
            <a:pPr>
              <a:lnSpc>
                <a:spcPct val="110000"/>
              </a:lnSpc>
            </a:pPr>
            <a:r>
              <a:rPr lang="ru-RU" sz="2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АО НПФ «КВАНД - АСХМ» - российский поставщик комплексных решений на рынке производства, обслуживания и ремонта интерьеров коммерческой и бизнес- авиации, производства комплектующих для авиационной техники. (Регион: Москва)</a:t>
            </a:r>
          </a:p>
          <a:p>
            <a:pPr>
              <a:lnSpc>
                <a:spcPct val="110000"/>
              </a:lnSpc>
            </a:pPr>
            <a:r>
              <a:rPr lang="ru-RU" sz="26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5. Научно-производственное объединение Ижевские беспилотные системы</a:t>
            </a:r>
          </a:p>
          <a:p>
            <a:pPr>
              <a:lnSpc>
                <a:spcPct val="110000"/>
              </a:lnSpc>
            </a:pPr>
            <a:r>
              <a:rPr lang="ru-RU" sz="2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Основной вид деятельности: разработка, производство, техническое обслуживание, установка, реализация и эксплуатация беспилотных летательных аппаратов, спецтехники, продукции научно-технического назначения. (Регион: Удмуртская Республика)</a:t>
            </a:r>
          </a:p>
          <a:p>
            <a:endParaRPr lang="ru-RU" sz="1800" dirty="0">
              <a:solidFill>
                <a:srgbClr val="402A4C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975AFB-141F-59A9-EAD3-79EDE4EEC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9843" y="2191322"/>
            <a:ext cx="2865527" cy="11241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9DDC080-6D2E-85A0-B597-DB3CC1E79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0568" y="3670491"/>
            <a:ext cx="2804082" cy="12941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3A9E39-AA4C-5CED-4DA8-6D29998C2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6622" y="5580590"/>
            <a:ext cx="3482899" cy="11241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88CFB9-EA5A-7353-C73D-A638F8F90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6622" y="6903757"/>
            <a:ext cx="3482899" cy="12859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BD61FB3-7DA3-9A6A-5290-40B6E6622C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96820" y="8388749"/>
            <a:ext cx="2411575" cy="2411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217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D8651CF-0DE2-3979-1466-678367240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Потенциальные клиенты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EF8099C-6CFF-A20E-207F-F75D3DD466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4588" y="1722110"/>
            <a:ext cx="14411061" cy="8591697"/>
          </a:xfrm>
        </p:spPr>
        <p:txBody>
          <a:bodyPr anchor="t">
            <a:noAutofit/>
          </a:bodyPr>
          <a:lstStyle/>
          <a:p>
            <a:r>
              <a:rPr lang="ru-RU" sz="28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6. Геоскан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Геоскан - российская группа компаний, занимающаяся разработкой и производством беспилотных летательных аппаратов. (Регион: Санкт-Петербург)</a:t>
            </a:r>
          </a:p>
          <a:p>
            <a:r>
              <a:rPr lang="ru-RU" sz="28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7. Эникс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В настоящее время основным направлением деятельности предприятия являются серийные поставки, разработка и производство беспилотных авиационных комплексов различного назначения. (Регион: Республика Татарстан)</a:t>
            </a:r>
          </a:p>
          <a:p>
            <a:r>
              <a:rPr lang="ru-RU" sz="28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8. Аэрокон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Компания АО «АЭРОКОН» на базе Центрального аэрогидродинамического института имени профессора Н. Е. Жуковского (ЦАГИ), работает в авиационной промышленности России с 1991 года. (Регион: Московская область)</a:t>
            </a:r>
          </a:p>
          <a:p>
            <a:r>
              <a:rPr lang="ru-RU" sz="28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9. Аэроб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ООО «Аэроб» — малая российская инновационная компания, с 2011 года работающая сфере исследований и разработок беспилотных авиационных систем. (Регион: Москва)</a:t>
            </a:r>
          </a:p>
          <a:p>
            <a:r>
              <a:rPr lang="ru-RU" sz="2800" u="sng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10. Ада БПЛА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Производство беспилотных летательных аппаратов. (Регион: Москва)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C65A84-DC25-CCDD-0A01-8CDBE7E75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6084" y="1861510"/>
            <a:ext cx="3232030" cy="10441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1FB0B9-711B-BAF8-2859-4B28F8A91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6084" y="3784595"/>
            <a:ext cx="3232030" cy="9696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DDF9A3-C331-80AD-825C-04A84BE99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3723" y="6017958"/>
            <a:ext cx="2529891" cy="97303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D07665-9F9D-FCA6-0903-BFA633C11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63673" y="7165356"/>
            <a:ext cx="2387035" cy="238703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169341-FBCE-0218-79BD-F24E86E1F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50769" y="9552391"/>
            <a:ext cx="2812845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09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49000">
              <a:schemeClr val="tx2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F8F12D3C-9548-9981-56D8-F2CA4B61DB28}"/>
              </a:ext>
            </a:extLst>
          </p:cNvPr>
          <p:cNvSpPr/>
          <p:nvPr/>
        </p:nvSpPr>
        <p:spPr>
          <a:xfrm>
            <a:off x="1171718" y="3798277"/>
            <a:ext cx="4009293" cy="3924886"/>
          </a:xfrm>
          <a:prstGeom prst="ellipse">
            <a:avLst/>
          </a:prstGeom>
          <a:gradFill flip="none" rotWithShape="1">
            <a:gsLst>
              <a:gs pos="23000">
                <a:schemeClr val="tx1">
                  <a:lumMod val="85000"/>
                </a:schemeClr>
              </a:gs>
              <a:gs pos="50000">
                <a:schemeClr val="tx2">
                  <a:lumMod val="20000"/>
                  <a:lumOff val="80000"/>
                </a:schemeClr>
              </a:gs>
              <a:gs pos="73000">
                <a:schemeClr val="tx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PAM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…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A161174-7221-E2F7-DDBF-B0F0F3E93CB5}"/>
              </a:ext>
            </a:extLst>
          </p:cNvPr>
          <p:cNvSpPr/>
          <p:nvPr/>
        </p:nvSpPr>
        <p:spPr>
          <a:xfrm>
            <a:off x="5801912" y="3814982"/>
            <a:ext cx="4009293" cy="3924886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75000"/>
                </a:schemeClr>
              </a:gs>
              <a:gs pos="51000">
                <a:schemeClr val="tx2">
                  <a:lumMod val="20000"/>
                  <a:lumOff val="80000"/>
                </a:schemeClr>
              </a:gs>
              <a:gs pos="8100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 w="1270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TAM</a:t>
            </a:r>
            <a:endParaRPr lang="ru-RU" sz="4000" dirty="0">
              <a:solidFill>
                <a:schemeClr val="bg1"/>
              </a:solidFill>
            </a:endParaRP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10 530 000 руб.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1620E535-8F30-A218-0F5A-6C360905ADB1}"/>
              </a:ext>
            </a:extLst>
          </p:cNvPr>
          <p:cNvSpPr/>
          <p:nvPr/>
        </p:nvSpPr>
        <p:spPr>
          <a:xfrm>
            <a:off x="10430314" y="3798277"/>
            <a:ext cx="4009293" cy="392488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50000">
                <a:schemeClr val="tx2">
                  <a:lumMod val="20000"/>
                  <a:lumOff val="80000"/>
                </a:schemeClr>
              </a:gs>
              <a:gs pos="84000">
                <a:schemeClr val="tx2">
                  <a:lumMod val="60000"/>
                  <a:lumOff val="4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1270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SAM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8 100 000 руб.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B30D555-7943-8E59-FD1C-1EE3A3F21D9E}"/>
              </a:ext>
            </a:extLst>
          </p:cNvPr>
          <p:cNvSpPr/>
          <p:nvPr/>
        </p:nvSpPr>
        <p:spPr>
          <a:xfrm>
            <a:off x="15060508" y="3814982"/>
            <a:ext cx="4009293" cy="3924886"/>
          </a:xfrm>
          <a:prstGeom prst="ellipse">
            <a:avLst/>
          </a:prstGeom>
          <a:gradFill flip="none" rotWithShape="1">
            <a:gsLst>
              <a:gs pos="8000">
                <a:schemeClr val="tx1">
                  <a:lumMod val="75000"/>
                </a:schemeClr>
              </a:gs>
              <a:gs pos="41000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1270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SOM</a:t>
            </a:r>
            <a:endParaRPr lang="ru-RU" sz="4000" dirty="0">
              <a:solidFill>
                <a:schemeClr val="bg1"/>
              </a:solidFill>
            </a:endParaRP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810 000 руб.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49000">
              <a:schemeClr val="tx2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Конкуренты и наши преимущества: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17795387" cy="911089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Результат конкурентного анализа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7D9A1D6-FC65-4B04-8605-F3114235F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368324"/>
              </p:ext>
            </p:extLst>
          </p:nvPr>
        </p:nvGraphicFramePr>
        <p:xfrm>
          <a:off x="894587" y="2724912"/>
          <a:ext cx="17795388" cy="7772399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257938">
                  <a:extLst>
                    <a:ext uri="{9D8B030D-6E8A-4147-A177-3AD203B41FA5}">
                      <a16:colId xmlns:a16="http://schemas.microsoft.com/office/drawing/2014/main" val="1575036317"/>
                    </a:ext>
                  </a:extLst>
                </a:gridCol>
                <a:gridCol w="1642371">
                  <a:extLst>
                    <a:ext uri="{9D8B030D-6E8A-4147-A177-3AD203B41FA5}">
                      <a16:colId xmlns:a16="http://schemas.microsoft.com/office/drawing/2014/main" val="3982379975"/>
                    </a:ext>
                  </a:extLst>
                </a:gridCol>
                <a:gridCol w="2862482">
                  <a:extLst>
                    <a:ext uri="{9D8B030D-6E8A-4147-A177-3AD203B41FA5}">
                      <a16:colId xmlns:a16="http://schemas.microsoft.com/office/drawing/2014/main" val="2708518540"/>
                    </a:ext>
                  </a:extLst>
                </a:gridCol>
                <a:gridCol w="2600797">
                  <a:extLst>
                    <a:ext uri="{9D8B030D-6E8A-4147-A177-3AD203B41FA5}">
                      <a16:colId xmlns:a16="http://schemas.microsoft.com/office/drawing/2014/main" val="1649167168"/>
                    </a:ext>
                  </a:extLst>
                </a:gridCol>
                <a:gridCol w="2967436">
                  <a:extLst>
                    <a:ext uri="{9D8B030D-6E8A-4147-A177-3AD203B41FA5}">
                      <a16:colId xmlns:a16="http://schemas.microsoft.com/office/drawing/2014/main" val="2381883528"/>
                    </a:ext>
                  </a:extLst>
                </a:gridCol>
                <a:gridCol w="3028564">
                  <a:extLst>
                    <a:ext uri="{9D8B030D-6E8A-4147-A177-3AD203B41FA5}">
                      <a16:colId xmlns:a16="http://schemas.microsoft.com/office/drawing/2014/main" val="2305747584"/>
                    </a:ext>
                  </a:extLst>
                </a:gridCol>
                <a:gridCol w="4435800">
                  <a:extLst>
                    <a:ext uri="{9D8B030D-6E8A-4147-A177-3AD203B41FA5}">
                      <a16:colId xmlns:a16="http://schemas.microsoft.com/office/drawing/2014/main" val="1728905586"/>
                    </a:ext>
                  </a:extLst>
                </a:gridCol>
              </a:tblGrid>
              <a:tr h="1573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 </a:t>
                      </a:r>
                      <a:endParaRPr lang="ru-RU" sz="1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Преимущества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Наш Проект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Пульт управления (Встроенная телеметрия)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Пульт управления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Управления перчаткой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Управление с телефона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7051069"/>
                  </a:ext>
                </a:extLst>
              </a:tr>
              <a:tr h="1033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1</a:t>
                      </a:r>
                      <a:endParaRPr lang="ru-RU" sz="18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Wi</a:t>
                      </a: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-</a:t>
                      </a:r>
                      <a:r>
                        <a:rPr lang="en-US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fi /Bluetooth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Не требует подключения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r>
                        <a:rPr lang="en-US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/-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r>
                        <a:rPr lang="en-US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/-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r>
                        <a:rPr lang="en-US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/-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r>
                        <a:rPr lang="en-US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/</a:t>
                      </a: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4720462"/>
                  </a:ext>
                </a:extLst>
              </a:tr>
              <a:tr h="1033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2</a:t>
                      </a:r>
                      <a:endParaRPr lang="ru-RU" sz="18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Качество корпуса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Человек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Хорошее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r>
                        <a:rPr lang="en-US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/-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r>
                        <a:rPr lang="en-US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/-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+/-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7731129"/>
                  </a:ext>
                </a:extLst>
              </a:tr>
              <a:tr h="1033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3</a:t>
                      </a:r>
                      <a:endParaRPr lang="ru-RU" sz="18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Дальность действия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Зависит от качества камеры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До 1000 м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До 100 м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До 100 м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6751341"/>
                  </a:ext>
                </a:extLst>
              </a:tr>
              <a:tr h="1573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Количество выполняемых команд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Зависит от количества придуманных жестов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Выполнение большого количества действий для точного и удобного пользования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Выполнение базового количества действий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Сколько позволяет приложение (движения остановка, набор высоты и т.д.)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833928"/>
                  </a:ext>
                </a:extLst>
              </a:tr>
              <a:tr h="1033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Время работы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Зависит от времени работы дрона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≈5 часов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≈2 часа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От 1-5 часов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6471790"/>
                  </a:ext>
                </a:extLst>
              </a:tr>
              <a:tr h="4923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Телеметрия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-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endParaRPr lang="ru-RU" sz="2400" b="0" kern="10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-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-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00" dirty="0">
                          <a:solidFill>
                            <a:schemeClr val="bg1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+</a:t>
                      </a:r>
                      <a:endParaRPr lang="ru-RU" sz="2400" b="0" kern="100" dirty="0">
                        <a:solidFill>
                          <a:schemeClr val="bg1"/>
                        </a:solidFill>
                        <a:effectLst/>
                        <a:latin typeface="Bahnschrift Semi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6150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605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88" y="286775"/>
            <a:ext cx="9741217" cy="91108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Бизнес-модель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A5FA918-EBF3-5CEC-2E75-8492F9BD2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740725"/>
              </p:ext>
            </p:extLst>
          </p:nvPr>
        </p:nvGraphicFramePr>
        <p:xfrm>
          <a:off x="881146" y="1541964"/>
          <a:ext cx="18341808" cy="862584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4463691">
                  <a:extLst>
                    <a:ext uri="{9D8B030D-6E8A-4147-A177-3AD203B41FA5}">
                      <a16:colId xmlns:a16="http://schemas.microsoft.com/office/drawing/2014/main" val="172390088"/>
                    </a:ext>
                  </a:extLst>
                </a:gridCol>
                <a:gridCol w="4463691">
                  <a:extLst>
                    <a:ext uri="{9D8B030D-6E8A-4147-A177-3AD203B41FA5}">
                      <a16:colId xmlns:a16="http://schemas.microsoft.com/office/drawing/2014/main" val="39583331"/>
                    </a:ext>
                  </a:extLst>
                </a:gridCol>
                <a:gridCol w="4881019">
                  <a:extLst>
                    <a:ext uri="{9D8B030D-6E8A-4147-A177-3AD203B41FA5}">
                      <a16:colId xmlns:a16="http://schemas.microsoft.com/office/drawing/2014/main" val="1321424210"/>
                    </a:ext>
                  </a:extLst>
                </a:gridCol>
                <a:gridCol w="4533407">
                  <a:extLst>
                    <a:ext uri="{9D8B030D-6E8A-4147-A177-3AD203B41FA5}">
                      <a16:colId xmlns:a16="http://schemas.microsoft.com/office/drawing/2014/main" val="1211510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Bahnschrift SemiCondensed" panose="020B0502040204020203" pitchFamily="34" charset="0"/>
                        </a:rPr>
                        <a:t>Ключевые виды деятельности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Разработка программы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Продажа программы без передачи авторских прав для крупных производителей дронов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Создание развлекательного веб приложения для пользователя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3200" b="1" dirty="0">
                          <a:latin typeface="Bahnschrift SemiCondensed" panose="020B0502040204020203" pitchFamily="34" charset="0"/>
                        </a:rPr>
                        <a:t>Ценностные предложения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Расширение функциональности модели дрона, модернизация 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Усиление навыков владения эмоциональным интеллектом, Усиление навыков коммуникации, Проведение досуга с пользой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Bahnschrift SemiCondensed" panose="020B0502040204020203" pitchFamily="34" charset="0"/>
                        </a:rPr>
                        <a:t>Взаимоотношения с клиентами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600"/>
                        </a:spcAft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1. Социальные сети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600"/>
                        </a:spcAft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2. Сайт </a:t>
                      </a:r>
                    </a:p>
                    <a:p>
                      <a:endParaRPr lang="ru-RU" sz="3200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3200" b="1" dirty="0">
                          <a:latin typeface="Bahnschrift SemiCondensed" panose="020B0502040204020203" pitchFamily="34" charset="0"/>
                        </a:rPr>
                        <a:t>Потребительский сегменты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en-US" sz="3200" b="0" dirty="0">
                          <a:latin typeface="Bahnschrift SemiCondensed" panose="020B0502040204020203" pitchFamily="34" charset="0"/>
                        </a:rPr>
                        <a:t>BTB-</a:t>
                      </a:r>
                      <a:r>
                        <a:rPr lang="ru-RU" sz="3200" b="0" dirty="0">
                          <a:latin typeface="Bahnschrift SemiCondensed" panose="020B0502040204020203" pitchFamily="34" charset="0"/>
                        </a:rPr>
                        <a:t>крупные производители дронов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200" b="0" dirty="0">
                          <a:latin typeface="Bahnschrift SemiCondensed" panose="020B0502040204020203" pitchFamily="34" charset="0"/>
                        </a:rPr>
                        <a:t>Подростки, студенты 12-30 лет</a:t>
                      </a:r>
                    </a:p>
                    <a:p>
                      <a:pPr marL="0" indent="0">
                        <a:buNone/>
                      </a:pPr>
                      <a:endParaRPr lang="ru-RU" sz="3200" b="0" dirty="0">
                        <a:latin typeface="Bahnschrift SemiCondensed" panose="020B0502040204020203" pitchFamily="34" charset="0"/>
                      </a:endParaRPr>
                    </a:p>
                    <a:p>
                      <a:endParaRPr lang="ru-RU" sz="2400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24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Bahnschrift SemiCondensed" panose="020B0502040204020203" pitchFamily="34" charset="0"/>
                        </a:rPr>
                        <a:t>Ключевые ресурсы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Личный сайт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Команда 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Авторская программа по распознаванию жестов 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Патент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Bahnschrift SemiCondensed" panose="020B0502040204020203" pitchFamily="34" charset="0"/>
                        </a:rPr>
                        <a:t>Каналы сбыта</a:t>
                      </a:r>
                    </a:p>
                    <a:p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1. Социальные сети.</a:t>
                      </a:r>
                    </a:p>
                    <a:p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Возможна доставка по России в качестве физического носителя.</a:t>
                      </a:r>
                    </a:p>
                    <a:p>
                      <a:endParaRPr lang="ru-RU" sz="2400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6715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3200" b="1" dirty="0">
                          <a:latin typeface="Bahnschrift SemiCondensed" panose="020B0502040204020203" pitchFamily="34" charset="0"/>
                        </a:rPr>
                        <a:t>Структура издержек </a:t>
                      </a:r>
                    </a:p>
                    <a:p>
                      <a:pPr marL="457200" indent="-457200"/>
                      <a:r>
                        <a:rPr lang="ru-RU" sz="3600" b="1" dirty="0">
                          <a:latin typeface="Bahnschrift SemiCondensed" panose="020B0502040204020203" pitchFamily="34" charset="0"/>
                        </a:rPr>
                        <a:t>Расходы на</a:t>
                      </a:r>
                    </a:p>
                    <a:p>
                      <a:pPr marL="457200" indent="-457200"/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1. Создания основы программы </a:t>
                      </a:r>
                    </a:p>
                    <a:p>
                      <a:pPr marL="457200" indent="-457200"/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2. Разработка внешнего вида сайта.</a:t>
                      </a:r>
                    </a:p>
                    <a:p>
                      <a:pPr marL="457200" indent="-457200"/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3. Реклама продукта.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3200" b="1" dirty="0">
                          <a:latin typeface="Bahnschrift SemiCondensed" panose="020B0502040204020203" pitchFamily="34" charset="0"/>
                        </a:rPr>
                        <a:t>Потоки поступления доходов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Поступление дохода с продажи программного обеспечения крупным производителям 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ru-RU" sz="2400" dirty="0">
                          <a:latin typeface="Bahnschrift SemiCondensed" panose="020B0502040204020203" pitchFamily="34" charset="0"/>
                        </a:rPr>
                        <a:t>Доход от продажи подписки в мобильном приложении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300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446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49000">
              <a:schemeClr val="tx2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290152"/>
            <a:ext cx="12976157" cy="911089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Финансовая модель проекта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7E4F8A7-0138-D87A-A370-3182B1A69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134356"/>
              </p:ext>
            </p:extLst>
          </p:nvPr>
        </p:nvGraphicFramePr>
        <p:xfrm>
          <a:off x="436098" y="1693543"/>
          <a:ext cx="19146131" cy="8971271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4895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6133">
                  <a:extLst>
                    <a:ext uri="{9D8B030D-6E8A-4147-A177-3AD203B41FA5}">
                      <a16:colId xmlns:a16="http://schemas.microsoft.com/office/drawing/2014/main" val="2243903796"/>
                    </a:ext>
                  </a:extLst>
                </a:gridCol>
                <a:gridCol w="3167557">
                  <a:extLst>
                    <a:ext uri="{9D8B030D-6E8A-4147-A177-3AD203B41FA5}">
                      <a16:colId xmlns:a16="http://schemas.microsoft.com/office/drawing/2014/main" val="507392958"/>
                    </a:ext>
                  </a:extLst>
                </a:gridCol>
                <a:gridCol w="3044376">
                  <a:extLst>
                    <a:ext uri="{9D8B030D-6E8A-4147-A177-3AD203B41FA5}">
                      <a16:colId xmlns:a16="http://schemas.microsoft.com/office/drawing/2014/main" val="1926650210"/>
                    </a:ext>
                  </a:extLst>
                </a:gridCol>
                <a:gridCol w="4962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8309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>
                          <a:latin typeface="Bahnschrift SemiBold SemiConden" panose="020B0502040204020203" pitchFamily="34" charset="0"/>
                        </a:rPr>
                        <a:t>Э</a:t>
                      </a:r>
                      <a:r>
                        <a:rPr lang="ru-RU" sz="4400" b="1" baseline="0" dirty="0">
                          <a:latin typeface="Bahnschrift SemiBold SemiConden" panose="020B0502040204020203" pitchFamily="34" charset="0"/>
                        </a:rPr>
                        <a:t>тапы</a:t>
                      </a:r>
                      <a:endParaRPr lang="ru-RU" sz="4400" b="1" dirty="0">
                        <a:latin typeface="Bahnschrift SemiBold SemiConden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>
                          <a:latin typeface="Bahnschrift SemiBold SemiConden" panose="020B0502040204020203" pitchFamily="34" charset="0"/>
                        </a:rPr>
                        <a:t>Сроки</a:t>
                      </a:r>
                      <a:r>
                        <a:rPr lang="ru-RU" sz="2800" b="1" baseline="0">
                          <a:latin typeface="Bahnschrift SemiBold SemiConden" panose="020B0502040204020203" pitchFamily="34" charset="0"/>
                        </a:rPr>
                        <a:t> выполнения </a:t>
                      </a:r>
                      <a:endParaRPr lang="ru-RU" sz="4400" b="1" dirty="0">
                        <a:latin typeface="Bahnschrift SemiBold SemiConden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Bahnschrift SemiBold SemiConden" panose="020B0502040204020203" pitchFamily="34" charset="0"/>
                        </a:rPr>
                        <a:t>Стоимость (Руб.) в месяц.</a:t>
                      </a:r>
                      <a:endParaRPr lang="ru-RU" sz="4400" b="1" dirty="0">
                        <a:latin typeface="Bahnschrift SemiBold SemiConden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Bahnschrift SemiBold SemiConden" panose="020B0502040204020203" pitchFamily="34" charset="0"/>
                        </a:rPr>
                        <a:t>Стоимость (Руб.) В год</a:t>
                      </a:r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Bahnschrift SemiBold" panose="020B0502040204020203" pitchFamily="34" charset="0"/>
                        </a:rPr>
                        <a:t>Промежуток  окупаемости:</a:t>
                      </a:r>
                    </a:p>
                    <a:p>
                      <a:pPr algn="ctr"/>
                      <a:r>
                        <a:rPr lang="ru-RU" sz="3200" dirty="0">
                          <a:latin typeface="Bahnschrift SemiBold" panose="020B0502040204020203" pitchFamily="34" charset="0"/>
                        </a:rPr>
                        <a:t>(С расчётом на </a:t>
                      </a:r>
                      <a:r>
                        <a:rPr lang="ru-RU" sz="3200" u="sng" dirty="0">
                          <a:latin typeface="Bahnschrift SemiBold" panose="020B0502040204020203" pitchFamily="34" charset="0"/>
                        </a:rPr>
                        <a:t>10 пользователей</a:t>
                      </a:r>
                      <a:r>
                        <a:rPr lang="ru-RU" sz="3200" u="none" dirty="0">
                          <a:latin typeface="Bahnschrift SemiBold" panose="020B0502040204020203" pitchFamily="34" charset="0"/>
                        </a:rPr>
                        <a:t> и на </a:t>
                      </a:r>
                      <a:r>
                        <a:rPr lang="ru-RU" sz="3200" b="0" u="sng" dirty="0">
                          <a:latin typeface="Bahnschrift SemiBold" panose="020B0502040204020203" pitchFamily="34" charset="0"/>
                        </a:rPr>
                        <a:t>10 организаций</a:t>
                      </a:r>
                      <a:r>
                        <a:rPr lang="ru-RU" sz="3200" dirty="0">
                          <a:latin typeface="Bahnschrift SemiBold" panose="020B0502040204020203" pitchFamily="34" charset="0"/>
                        </a:rPr>
                        <a:t>):</a:t>
                      </a:r>
                    </a:p>
                    <a:p>
                      <a:pPr algn="ctr"/>
                      <a:r>
                        <a:rPr lang="ru-RU" sz="3200" dirty="0">
                          <a:latin typeface="Bahnschrift SemiBold" panose="020B0502040204020203" pitchFamily="34" charset="0"/>
                        </a:rPr>
                        <a:t>3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968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Создание</a:t>
                      </a:r>
                      <a:r>
                        <a:rPr lang="ru-RU" sz="2800" baseline="0" dirty="0">
                          <a:latin typeface="Bahnschrift Light SemiCondensed" panose="020B0502040204020203" pitchFamily="34" charset="0"/>
                        </a:rPr>
                        <a:t> интерфейса</a:t>
                      </a:r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latin typeface="Bahnschrift Light SemiCondensed" panose="020B0502040204020203" pitchFamily="34" charset="0"/>
                        </a:rPr>
                        <a:t>До</a:t>
                      </a:r>
                      <a:r>
                        <a:rPr lang="ru-RU" sz="2800" baseline="0">
                          <a:latin typeface="Bahnschrift Light SemiCondensed" panose="020B0502040204020203" pitchFamily="34" charset="0"/>
                        </a:rPr>
                        <a:t> 1 месяца.</a:t>
                      </a:r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15,000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15,000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8152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Создание</a:t>
                      </a:r>
                      <a:r>
                        <a:rPr lang="ru-RU" sz="2800" baseline="0" dirty="0">
                          <a:latin typeface="Bahnschrift Light SemiCondensed" panose="020B0502040204020203" pitchFamily="34" charset="0"/>
                        </a:rPr>
                        <a:t> сайта</a:t>
                      </a:r>
                      <a:endParaRPr lang="en-US" sz="2800" baseline="0" dirty="0">
                        <a:latin typeface="Bahnschrift Light SemiCondensed" panose="020B0502040204020203" pitchFamily="34" charset="0"/>
                      </a:endParaRPr>
                    </a:p>
                    <a:p>
                      <a:pPr marL="457200" indent="-457200" algn="l">
                        <a:buFont typeface="Courier New" panose="02070309020205020404" pitchFamily="49" charset="0"/>
                        <a:buChar char="o"/>
                      </a:pPr>
                      <a:r>
                        <a:rPr lang="ru-RU" sz="2800" baseline="0" dirty="0">
                          <a:latin typeface="Bahnschrift Light SemiCondensed" panose="020B0502040204020203" pitchFamily="34" charset="0"/>
                        </a:rPr>
                        <a:t>Удобный интерфейс</a:t>
                      </a:r>
                      <a:r>
                        <a:rPr lang="en-US" sz="2800" baseline="0" dirty="0">
                          <a:latin typeface="Bahnschrift Light SemiCondensed" panose="020B0502040204020203" pitchFamily="34" charset="0"/>
                        </a:rPr>
                        <a:t>;</a:t>
                      </a:r>
                      <a:endParaRPr lang="ru-RU" sz="2800" baseline="0" dirty="0">
                        <a:latin typeface="Bahnschrift Light SemiCondensed" panose="020B0502040204020203" pitchFamily="34" charset="0"/>
                      </a:endParaRPr>
                    </a:p>
                    <a:p>
                      <a:pPr marL="457200" indent="-457200" algn="l">
                        <a:buFont typeface="Courier New" panose="02070309020205020404" pitchFamily="49" charset="0"/>
                        <a:buChar char="o"/>
                      </a:pPr>
                      <a:r>
                        <a:rPr lang="ru-RU" sz="2800" baseline="0" dirty="0">
                          <a:latin typeface="Bahnschrift Light SemiCondensed" panose="020B0502040204020203" pitchFamily="34" charset="0"/>
                        </a:rPr>
                        <a:t>Конструктор для программы</a:t>
                      </a:r>
                      <a:r>
                        <a:rPr lang="en-US" sz="2800" baseline="0" dirty="0">
                          <a:latin typeface="Bahnschrift Light SemiCondensed" panose="020B0502040204020203" pitchFamily="34" charset="0"/>
                        </a:rPr>
                        <a:t>;</a:t>
                      </a:r>
                    </a:p>
                    <a:p>
                      <a:pPr marL="457200" indent="-457200" algn="l">
                        <a:buFont typeface="Courier New" panose="02070309020205020404" pitchFamily="49" charset="0"/>
                        <a:buChar char="o"/>
                      </a:pPr>
                      <a:r>
                        <a:rPr lang="ru-RU" sz="2800" baseline="0" dirty="0">
                          <a:latin typeface="Bahnschrift Light SemiCondensed" panose="020B0502040204020203" pitchFamily="34" charset="0"/>
                        </a:rPr>
                        <a:t>ИИ для сканирования фото</a:t>
                      </a:r>
                      <a:r>
                        <a:rPr lang="en-US" sz="2800" baseline="0" dirty="0">
                          <a:latin typeface="Bahnschrift Light SemiCondensed" panose="020B0502040204020203" pitchFamily="34" charset="0"/>
                        </a:rPr>
                        <a:t>;</a:t>
                      </a:r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Courier New" panose="02070309020205020404" pitchFamily="49" charset="0"/>
                        <a:buNone/>
                      </a:pPr>
                      <a:r>
                        <a:rPr lang="ru-RU" sz="2800">
                          <a:latin typeface="Bahnschrift Light SemiCondensed" panose="020B0502040204020203" pitchFamily="34" charset="0"/>
                        </a:rPr>
                        <a:t>До</a:t>
                      </a:r>
                      <a:r>
                        <a:rPr lang="ru-RU" sz="2800" baseline="0">
                          <a:latin typeface="Bahnschrift Light SemiCondensed" panose="020B0502040204020203" pitchFamily="34" charset="0"/>
                        </a:rPr>
                        <a:t> 1 месяца</a:t>
                      </a:r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Courier New" panose="02070309020205020404" pitchFamily="49" charset="0"/>
                        <a:buNone/>
                      </a:pPr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500,000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500,000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968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Реклама </a:t>
                      </a:r>
                    </a:p>
                    <a:p>
                      <a:pPr algn="l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на платформе: Яндекс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20000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240000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79229"/>
                  </a:ext>
                </a:extLst>
              </a:tr>
              <a:tr h="830968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Аренда сервера для нейросети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600,000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626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З.П</a:t>
                      </a:r>
                      <a:r>
                        <a:rPr lang="ru-RU" sz="2800" baseline="0" dirty="0">
                          <a:latin typeface="Bahnschrift Light SemiCondensed" panose="020B0502040204020203" pitchFamily="34" charset="0"/>
                        </a:rPr>
                        <a:t> Программистов </a:t>
                      </a:r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840,000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5354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З.П Сис</a:t>
                      </a:r>
                      <a:r>
                        <a:rPr lang="ru-RU" sz="2800" baseline="0" dirty="0">
                          <a:latin typeface="Bahnschrift Light SemiCondensed" panose="020B0502040204020203" pitchFamily="34" charset="0"/>
                        </a:rPr>
                        <a:t>темного администратора</a:t>
                      </a:r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1,200,000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Итого: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sng" dirty="0">
                          <a:latin typeface="Bahnschrift Light SemiCondensed" panose="020B0502040204020203" pitchFamily="34" charset="0"/>
                        </a:rPr>
                        <a:t>3,380,015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071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Стоимость </a:t>
                      </a:r>
                      <a:r>
                        <a:rPr lang="en-US" sz="2800" dirty="0">
                          <a:latin typeface="Bahnschrift Light SemiCondensed" panose="020B0502040204020203" pitchFamily="34" charset="0"/>
                        </a:rPr>
                        <a:t>(</a:t>
                      </a:r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Подписка</a:t>
                      </a:r>
                      <a:r>
                        <a:rPr lang="en-US" sz="2800" dirty="0">
                          <a:latin typeface="Bahnschrift Light SemiCondensed" panose="020B0502040204020203" pitchFamily="34" charset="0"/>
                        </a:rPr>
                        <a:t>)</a:t>
                      </a:r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1500 (в мес.)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18000 (в год)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Стоимость (Продажа компаниям)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Bahnschrift Light SemiCondensed" panose="020B0502040204020203" pitchFamily="34" charset="0"/>
                        </a:rPr>
                        <a:t>100,000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32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19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93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49000">
              <a:schemeClr val="tx2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12976157" cy="911089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Текущие результаты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9761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8981" y="7917632"/>
            <a:ext cx="4134612" cy="210312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Лидер</a:t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b="1" dirty="0">
                <a:solidFill>
                  <a:schemeClr val="bg1"/>
                </a:solidFill>
              </a:rPr>
              <a:t>Спикер</a:t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Команда</a:t>
            </a:r>
            <a:endParaRPr lang="ru-RU" sz="5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58981" y="7815539"/>
            <a:ext cx="4134612" cy="4389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Корсаков Алексей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512044" y="7815539"/>
            <a:ext cx="4134612" cy="2103120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Разработчик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sz="1800" dirty="0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393680" y="7757731"/>
            <a:ext cx="4134612" cy="4389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Фролов Семён</a:t>
            </a:r>
          </a:p>
        </p:txBody>
      </p:sp>
      <p:pic>
        <p:nvPicPr>
          <p:cNvPr id="2050" name="Picture 2" descr="https://sun9-36.userapi.com/impg/i41qJ96kA7AH3sjSTbHQ6T1frBanK6TjffXQlg/3pQ7dRLYY1Q.jpg?size=1224x1632&amp;quality=95&amp;sign=3e21c1370e1a7928aa57dbbb37e3740e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5" y="2469620"/>
            <a:ext cx="3806825" cy="507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blob:https://web.telegram.org/e0286af8-b5e7-4fe6-a171-a9dbe942209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blob:https://web.telegram.org/e0286af8-b5e7-4fe6-a171-a9dbe942209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 descr="C:\Users\User\Downloads\photo_5400271778552599355_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900" y="2469620"/>
            <a:ext cx="4660900" cy="507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7AC78596-7194-C366-F326-548F736F490F}"/>
              </a:ext>
            </a:extLst>
          </p:cNvPr>
          <p:cNvSpPr/>
          <p:nvPr/>
        </p:nvSpPr>
        <p:spPr>
          <a:xfrm>
            <a:off x="11865808" y="2724459"/>
            <a:ext cx="6120000" cy="6120000"/>
          </a:xfrm>
          <a:prstGeom prst="ellipse">
            <a:avLst/>
          </a:prstGeom>
          <a:solidFill>
            <a:schemeClr val="tx1"/>
          </a:solidFill>
          <a:ln w="301625">
            <a:solidFill>
              <a:schemeClr val="tx1">
                <a:lumMod val="7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1069" y="2272969"/>
            <a:ext cx="8468780" cy="69986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73075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Успешная работа программы и успешное проведение тестовых запусков</a:t>
            </a:r>
          </a:p>
          <a:p>
            <a:pPr marL="473075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ru-RU" sz="3600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  <a:p>
            <a:pPr marL="473075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Разработать сайт для возможности продажи, и установки программы пользователями</a:t>
            </a:r>
          </a:p>
          <a:p>
            <a:pPr marL="473075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ru-RU" sz="3600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  <a:p>
            <a:pPr marL="473075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Проведение онлайн мероприятий для знакомства людей с программой и объяснением её использования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8E39EE1-4CD2-DF1E-726B-69260ADFAFE7}"/>
              </a:ext>
            </a:extLst>
          </p:cNvPr>
          <p:cNvGrpSpPr/>
          <p:nvPr/>
        </p:nvGrpSpPr>
        <p:grpSpPr>
          <a:xfrm rot="20710570">
            <a:off x="7660723" y="6765078"/>
            <a:ext cx="13435899" cy="3514815"/>
            <a:chOff x="4860861" y="5305629"/>
            <a:chExt cx="13435899" cy="3514815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B18AF42F-889F-AF14-3316-EC4B1D01A80E}"/>
                </a:ext>
              </a:extLst>
            </p:cNvPr>
            <p:cNvGrpSpPr/>
            <p:nvPr/>
          </p:nvGrpSpPr>
          <p:grpSpPr>
            <a:xfrm>
              <a:off x="12668965" y="5305629"/>
              <a:ext cx="5627795" cy="1671947"/>
              <a:chOff x="12668965" y="5305629"/>
              <a:chExt cx="5627795" cy="1671947"/>
            </a:xfrm>
          </p:grpSpPr>
          <p:sp>
            <p:nvSpPr>
              <p:cNvPr id="33" name="Прямоугольник: скругленные углы 32">
                <a:extLst>
                  <a:ext uri="{FF2B5EF4-FFF2-40B4-BE49-F238E27FC236}">
                    <a16:creationId xmlns:a16="http://schemas.microsoft.com/office/drawing/2014/main" id="{93FDEC66-DEEA-6CDD-6A99-4D8BEEC2C574}"/>
                  </a:ext>
                </a:extLst>
              </p:cNvPr>
              <p:cNvSpPr/>
              <p:nvPr/>
            </p:nvSpPr>
            <p:spPr>
              <a:xfrm>
                <a:off x="12857871" y="6350321"/>
                <a:ext cx="3643532" cy="51814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Прямоугольник: скругленные углы 33">
                <a:extLst>
                  <a:ext uri="{FF2B5EF4-FFF2-40B4-BE49-F238E27FC236}">
                    <a16:creationId xmlns:a16="http://schemas.microsoft.com/office/drawing/2014/main" id="{ADB32F56-C967-5CD7-B60F-8C3091FD3C5C}"/>
                  </a:ext>
                </a:extLst>
              </p:cNvPr>
              <p:cNvSpPr/>
              <p:nvPr/>
            </p:nvSpPr>
            <p:spPr>
              <a:xfrm>
                <a:off x="14828716" y="5832181"/>
                <a:ext cx="1308295" cy="51814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77D159E8-6112-B09A-6BDB-C9F940BBBFD9}"/>
                  </a:ext>
                </a:extLst>
              </p:cNvPr>
              <p:cNvGrpSpPr/>
              <p:nvPr/>
            </p:nvGrpSpPr>
            <p:grpSpPr>
              <a:xfrm>
                <a:off x="12668965" y="5305629"/>
                <a:ext cx="5627795" cy="518140"/>
                <a:chOff x="2463088" y="6977576"/>
                <a:chExt cx="5627795" cy="518140"/>
              </a:xfrm>
            </p:grpSpPr>
            <p:sp>
              <p:nvSpPr>
                <p:cNvPr id="38" name="Блок-схема: ручное управление 37">
                  <a:extLst>
                    <a:ext uri="{FF2B5EF4-FFF2-40B4-BE49-F238E27FC236}">
                      <a16:creationId xmlns:a16="http://schemas.microsoft.com/office/drawing/2014/main" id="{65B33D63-3CD0-34A3-843A-7B2B18AF3B31}"/>
                    </a:ext>
                  </a:extLst>
                </p:cNvPr>
                <p:cNvSpPr/>
                <p:nvPr/>
              </p:nvSpPr>
              <p:spPr>
                <a:xfrm flipH="1" flipV="1">
                  <a:off x="5028823" y="6977576"/>
                  <a:ext cx="541984" cy="518140"/>
                </a:xfrm>
                <a:prstGeom prst="flowChartManualOperation">
                  <a:avLst/>
                </a:prstGeom>
                <a:noFill/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39" name="Прямая соединительная линия 38">
                  <a:extLst>
                    <a:ext uri="{FF2B5EF4-FFF2-40B4-BE49-F238E27FC236}">
                      <a16:creationId xmlns:a16="http://schemas.microsoft.com/office/drawing/2014/main" id="{1848E4AB-F6CD-CE53-7F94-EEEF677A7A02}"/>
                    </a:ext>
                  </a:extLst>
                </p:cNvPr>
                <p:cNvCxnSpPr>
                  <a:stCxn id="38" idx="1"/>
                </p:cNvCxnSpPr>
                <p:nvPr/>
              </p:nvCxnSpPr>
              <p:spPr>
                <a:xfrm>
                  <a:off x="5516609" y="7236646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>
                  <a:extLst>
                    <a:ext uri="{FF2B5EF4-FFF2-40B4-BE49-F238E27FC236}">
                      <a16:creationId xmlns:a16="http://schemas.microsoft.com/office/drawing/2014/main" id="{F8D6AC20-E68A-BB33-FC62-29C732A906B2}"/>
                    </a:ext>
                  </a:extLst>
                </p:cNvPr>
                <p:cNvCxnSpPr/>
                <p:nvPr/>
              </p:nvCxnSpPr>
              <p:spPr>
                <a:xfrm>
                  <a:off x="2463088" y="7236646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>
                  <a:extLst>
                    <a:ext uri="{FF2B5EF4-FFF2-40B4-BE49-F238E27FC236}">
                      <a16:creationId xmlns:a16="http://schemas.microsoft.com/office/drawing/2014/main" id="{BA8626F1-CE06-9329-20F7-84C6B823B165}"/>
                    </a:ext>
                  </a:extLst>
                </p:cNvPr>
                <p:cNvCxnSpPr/>
                <p:nvPr/>
              </p:nvCxnSpPr>
              <p:spPr>
                <a:xfrm>
                  <a:off x="2463088" y="7354798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Прямая соединительная линия 41">
                  <a:extLst>
                    <a:ext uri="{FF2B5EF4-FFF2-40B4-BE49-F238E27FC236}">
                      <a16:creationId xmlns:a16="http://schemas.microsoft.com/office/drawing/2014/main" id="{E1366EB1-7D73-5F1E-0BD3-8A78F525030E}"/>
                    </a:ext>
                  </a:extLst>
                </p:cNvPr>
                <p:cNvCxnSpPr/>
                <p:nvPr/>
              </p:nvCxnSpPr>
              <p:spPr>
                <a:xfrm>
                  <a:off x="5494562" y="7122092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6" name="Прямая соединительная линия 35">
                <a:extLst>
                  <a:ext uri="{FF2B5EF4-FFF2-40B4-BE49-F238E27FC236}">
                    <a16:creationId xmlns:a16="http://schemas.microsoft.com/office/drawing/2014/main" id="{36E0E047-311A-40E4-8C28-E276F8329D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61243" y="5964702"/>
                <a:ext cx="1043240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>
                <a:extLst>
                  <a:ext uri="{FF2B5EF4-FFF2-40B4-BE49-F238E27FC236}">
                    <a16:creationId xmlns:a16="http://schemas.microsoft.com/office/drawing/2014/main" id="{6DA82564-5F13-CA7A-474E-3F41A870AC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89421" y="6977576"/>
                <a:ext cx="3511982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80F64E8B-3644-0DD5-C883-81C7765C8D67}"/>
                </a:ext>
              </a:extLst>
            </p:cNvPr>
            <p:cNvGrpSpPr/>
            <p:nvPr/>
          </p:nvGrpSpPr>
          <p:grpSpPr>
            <a:xfrm flipH="1">
              <a:off x="4860861" y="5305629"/>
              <a:ext cx="5627795" cy="1671947"/>
              <a:chOff x="12668965" y="5305629"/>
              <a:chExt cx="5627795" cy="1671947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2D3D8EB7-7A32-F3D8-A5D9-D9E6B5AD18AD}"/>
                  </a:ext>
                </a:extLst>
              </p:cNvPr>
              <p:cNvSpPr/>
              <p:nvPr/>
            </p:nvSpPr>
            <p:spPr>
              <a:xfrm>
                <a:off x="12857871" y="6350321"/>
                <a:ext cx="3643532" cy="51814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: скругленные углы 23">
                <a:extLst>
                  <a:ext uri="{FF2B5EF4-FFF2-40B4-BE49-F238E27FC236}">
                    <a16:creationId xmlns:a16="http://schemas.microsoft.com/office/drawing/2014/main" id="{5D968044-62A4-7029-260B-6E396018F5E7}"/>
                  </a:ext>
                </a:extLst>
              </p:cNvPr>
              <p:cNvSpPr/>
              <p:nvPr/>
            </p:nvSpPr>
            <p:spPr>
              <a:xfrm>
                <a:off x="14828716" y="5832181"/>
                <a:ext cx="1308295" cy="51814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5" name="Группа 24">
                <a:extLst>
                  <a:ext uri="{FF2B5EF4-FFF2-40B4-BE49-F238E27FC236}">
                    <a16:creationId xmlns:a16="http://schemas.microsoft.com/office/drawing/2014/main" id="{3499A059-B0A8-B68A-20C3-5C7DE9D178F5}"/>
                  </a:ext>
                </a:extLst>
              </p:cNvPr>
              <p:cNvGrpSpPr/>
              <p:nvPr/>
            </p:nvGrpSpPr>
            <p:grpSpPr>
              <a:xfrm>
                <a:off x="12668965" y="5305629"/>
                <a:ext cx="5627795" cy="518140"/>
                <a:chOff x="2463088" y="6977576"/>
                <a:chExt cx="5627795" cy="518140"/>
              </a:xfrm>
            </p:grpSpPr>
            <p:sp>
              <p:nvSpPr>
                <p:cNvPr id="28" name="Блок-схема: ручное управление 27">
                  <a:extLst>
                    <a:ext uri="{FF2B5EF4-FFF2-40B4-BE49-F238E27FC236}">
                      <a16:creationId xmlns:a16="http://schemas.microsoft.com/office/drawing/2014/main" id="{BF2C62B0-C3BC-6988-1F9F-A106773C4668}"/>
                    </a:ext>
                  </a:extLst>
                </p:cNvPr>
                <p:cNvSpPr/>
                <p:nvPr/>
              </p:nvSpPr>
              <p:spPr>
                <a:xfrm flipH="1" flipV="1">
                  <a:off x="5028823" y="6977576"/>
                  <a:ext cx="541984" cy="518140"/>
                </a:xfrm>
                <a:prstGeom prst="flowChartManualOperation">
                  <a:avLst/>
                </a:prstGeom>
                <a:noFill/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9" name="Прямая соединительная линия 28">
                  <a:extLst>
                    <a:ext uri="{FF2B5EF4-FFF2-40B4-BE49-F238E27FC236}">
                      <a16:creationId xmlns:a16="http://schemas.microsoft.com/office/drawing/2014/main" id="{5B7485F6-25F7-C220-4138-F13C002E18EF}"/>
                    </a:ext>
                  </a:extLst>
                </p:cNvPr>
                <p:cNvCxnSpPr>
                  <a:stCxn id="28" idx="1"/>
                </p:cNvCxnSpPr>
                <p:nvPr/>
              </p:nvCxnSpPr>
              <p:spPr>
                <a:xfrm>
                  <a:off x="5516609" y="7236646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>
                  <a:extLst>
                    <a:ext uri="{FF2B5EF4-FFF2-40B4-BE49-F238E27FC236}">
                      <a16:creationId xmlns:a16="http://schemas.microsoft.com/office/drawing/2014/main" id="{9BA21265-0B38-AB15-B51E-8FC0AB10107D}"/>
                    </a:ext>
                  </a:extLst>
                </p:cNvPr>
                <p:cNvCxnSpPr/>
                <p:nvPr/>
              </p:nvCxnSpPr>
              <p:spPr>
                <a:xfrm>
                  <a:off x="2463088" y="7236646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>
                  <a:extLst>
                    <a:ext uri="{FF2B5EF4-FFF2-40B4-BE49-F238E27FC236}">
                      <a16:creationId xmlns:a16="http://schemas.microsoft.com/office/drawing/2014/main" id="{9F512FF9-1574-98BE-ADD0-DA332203B9C5}"/>
                    </a:ext>
                  </a:extLst>
                </p:cNvPr>
                <p:cNvCxnSpPr/>
                <p:nvPr/>
              </p:nvCxnSpPr>
              <p:spPr>
                <a:xfrm>
                  <a:off x="2463088" y="7354798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>
                  <a:extLst>
                    <a:ext uri="{FF2B5EF4-FFF2-40B4-BE49-F238E27FC236}">
                      <a16:creationId xmlns:a16="http://schemas.microsoft.com/office/drawing/2014/main" id="{CDD6025B-A693-75C9-DB3F-3685306E2636}"/>
                    </a:ext>
                  </a:extLst>
                </p:cNvPr>
                <p:cNvCxnSpPr/>
                <p:nvPr/>
              </p:nvCxnSpPr>
              <p:spPr>
                <a:xfrm>
                  <a:off x="5494562" y="7122092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" name="Прямая соединительная линия 25">
                <a:extLst>
                  <a:ext uri="{FF2B5EF4-FFF2-40B4-BE49-F238E27FC236}">
                    <a16:creationId xmlns:a16="http://schemas.microsoft.com/office/drawing/2014/main" id="{7002DDB1-3112-EA75-72CF-CF31AB4AF6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61243" y="5964702"/>
                <a:ext cx="1043240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DCA9466E-E5A4-94B7-97D1-727EA936CD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89421" y="6977576"/>
                <a:ext cx="3511982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C99E79D8-055D-B9D9-8D50-219EC320DA30}"/>
                </a:ext>
              </a:extLst>
            </p:cNvPr>
            <p:cNvGrpSpPr/>
            <p:nvPr/>
          </p:nvGrpSpPr>
          <p:grpSpPr>
            <a:xfrm>
              <a:off x="9114241" y="5964702"/>
              <a:ext cx="4858897" cy="2855742"/>
              <a:chOff x="9114241" y="5964702"/>
              <a:chExt cx="4858897" cy="2855742"/>
            </a:xfrm>
          </p:grpSpPr>
          <p:sp>
            <p:nvSpPr>
              <p:cNvPr id="9" name="Прямоугольник: скругленные углы 8">
                <a:extLst>
                  <a:ext uri="{FF2B5EF4-FFF2-40B4-BE49-F238E27FC236}">
                    <a16:creationId xmlns:a16="http://schemas.microsoft.com/office/drawing/2014/main" id="{36DF0E21-A54A-3BEA-8F14-0835B8300F68}"/>
                  </a:ext>
                </a:extLst>
              </p:cNvPr>
              <p:cNvSpPr/>
              <p:nvPr/>
            </p:nvSpPr>
            <p:spPr>
              <a:xfrm>
                <a:off x="10291673" y="5964702"/>
                <a:ext cx="2566197" cy="156151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3B00687D-3F45-B815-0F09-E49142385059}"/>
                  </a:ext>
                </a:extLst>
              </p:cNvPr>
              <p:cNvSpPr/>
              <p:nvPr/>
            </p:nvSpPr>
            <p:spPr>
              <a:xfrm>
                <a:off x="11178771" y="7604582"/>
                <a:ext cx="792000" cy="792000"/>
              </a:xfrm>
              <a:prstGeom prst="ellipse">
                <a:avLst/>
              </a:prstGeom>
              <a:noFill/>
              <a:ln w="5715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Овал 10">
                <a:extLst>
                  <a:ext uri="{FF2B5EF4-FFF2-40B4-BE49-F238E27FC236}">
                    <a16:creationId xmlns:a16="http://schemas.microsoft.com/office/drawing/2014/main" id="{C95962D5-9534-AD7A-61DE-24AB9A471B08}"/>
                  </a:ext>
                </a:extLst>
              </p:cNvPr>
              <p:cNvSpPr/>
              <p:nvPr/>
            </p:nvSpPr>
            <p:spPr>
              <a:xfrm>
                <a:off x="11374129" y="7799940"/>
                <a:ext cx="401284" cy="401284"/>
              </a:xfrm>
              <a:prstGeom prst="ellipse">
                <a:avLst/>
              </a:prstGeom>
              <a:noFill/>
              <a:ln w="5715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id="{C1323B8E-3E79-54BC-7DB9-4FB62C1C4B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57206" y="7792311"/>
                <a:ext cx="316923" cy="7629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Блок-схема: ручное управление 12">
                <a:extLst>
                  <a:ext uri="{FF2B5EF4-FFF2-40B4-BE49-F238E27FC236}">
                    <a16:creationId xmlns:a16="http://schemas.microsoft.com/office/drawing/2014/main" id="{C2826208-E71A-A92D-E84B-7AFA037FEA81}"/>
                  </a:ext>
                </a:extLst>
              </p:cNvPr>
              <p:cNvSpPr/>
              <p:nvPr/>
            </p:nvSpPr>
            <p:spPr>
              <a:xfrm rot="2314501">
                <a:off x="9890875" y="7297112"/>
                <a:ext cx="149374" cy="1494480"/>
              </a:xfrm>
              <a:prstGeom prst="flowChartManualOperation">
                <a:avLst/>
              </a:prstGeom>
              <a:noFill/>
              <a:ln w="5715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Блок-схема: ручное управление 13">
                <a:extLst>
                  <a:ext uri="{FF2B5EF4-FFF2-40B4-BE49-F238E27FC236}">
                    <a16:creationId xmlns:a16="http://schemas.microsoft.com/office/drawing/2014/main" id="{A29E8066-2134-786A-9888-42C50E687D0A}"/>
                  </a:ext>
                </a:extLst>
              </p:cNvPr>
              <p:cNvSpPr/>
              <p:nvPr/>
            </p:nvSpPr>
            <p:spPr>
              <a:xfrm rot="19285499" flipH="1">
                <a:off x="13118601" y="7297072"/>
                <a:ext cx="149374" cy="1494480"/>
              </a:xfrm>
              <a:prstGeom prst="flowChartManualOperation">
                <a:avLst/>
              </a:prstGeom>
              <a:noFill/>
              <a:ln w="5715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C193B84B-2377-4923-30C5-F78A1A6C39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14241" y="8820444"/>
                <a:ext cx="983717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B67B8C40-B0EE-2A5A-05C8-08FC50F2CC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536128" y="6151272"/>
                <a:ext cx="890880" cy="1084219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48518B9E-2600-B936-8655-CCBF05DC22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508423" y="7380851"/>
                <a:ext cx="2132695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A3E5BD6C-25A2-C27F-BC05-91E1EEA5C736}"/>
                  </a:ext>
                </a:extLst>
              </p:cNvPr>
              <p:cNvCxnSpPr/>
              <p:nvPr/>
            </p:nvCxnSpPr>
            <p:spPr>
              <a:xfrm>
                <a:off x="9160150" y="8675069"/>
                <a:ext cx="891900" cy="0"/>
              </a:xfrm>
              <a:prstGeom prst="line">
                <a:avLst/>
              </a:prstGeom>
              <a:ln w="152400">
                <a:solidFill>
                  <a:srgbClr val="9F78B4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6AC74DA3-581D-7053-F6B4-50115256F4AB}"/>
                  </a:ext>
                </a:extLst>
              </p:cNvPr>
              <p:cNvCxnSpPr/>
              <p:nvPr/>
            </p:nvCxnSpPr>
            <p:spPr>
              <a:xfrm>
                <a:off x="13035329" y="8675069"/>
                <a:ext cx="891900" cy="0"/>
              </a:xfrm>
              <a:prstGeom prst="line">
                <a:avLst/>
              </a:prstGeom>
              <a:ln w="152400">
                <a:solidFill>
                  <a:srgbClr val="9F78B4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4687B494-4731-8D5D-9256-46C7CDA73F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989421" y="8820444"/>
                <a:ext cx="983717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6770689B-6513-96A7-A06F-38FDE70E1C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775413" y="6151271"/>
                <a:ext cx="890880" cy="1084219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E05E9E0E-36BC-6FE5-AD5D-5806F3710B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57206" y="6488810"/>
                <a:ext cx="1055272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E45BCEA1-82A2-4852-D476-CDA11EC3D792}"/>
              </a:ext>
            </a:extLst>
          </p:cNvPr>
          <p:cNvGrpSpPr/>
          <p:nvPr/>
        </p:nvGrpSpPr>
        <p:grpSpPr>
          <a:xfrm rot="436859">
            <a:off x="7927558" y="1208125"/>
            <a:ext cx="11184383" cy="2925821"/>
            <a:chOff x="4860861" y="5305629"/>
            <a:chExt cx="13435899" cy="3514815"/>
          </a:xfrm>
        </p:grpSpPr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ED82BEB3-D6FB-2E7D-ED53-EA59F8048449}"/>
                </a:ext>
              </a:extLst>
            </p:cNvPr>
            <p:cNvGrpSpPr/>
            <p:nvPr/>
          </p:nvGrpSpPr>
          <p:grpSpPr>
            <a:xfrm>
              <a:off x="12668965" y="5305629"/>
              <a:ext cx="5627795" cy="1671947"/>
              <a:chOff x="12668965" y="5305629"/>
              <a:chExt cx="5627795" cy="1671947"/>
            </a:xfrm>
          </p:grpSpPr>
          <p:sp>
            <p:nvSpPr>
              <p:cNvPr id="1033" name="Прямоугольник: скругленные углы 1032">
                <a:extLst>
                  <a:ext uri="{FF2B5EF4-FFF2-40B4-BE49-F238E27FC236}">
                    <a16:creationId xmlns:a16="http://schemas.microsoft.com/office/drawing/2014/main" id="{49823294-F939-6A40-DE3D-C17D837F0734}"/>
                  </a:ext>
                </a:extLst>
              </p:cNvPr>
              <p:cNvSpPr/>
              <p:nvPr/>
            </p:nvSpPr>
            <p:spPr>
              <a:xfrm>
                <a:off x="12857871" y="6350321"/>
                <a:ext cx="3643532" cy="51814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4" name="Прямоугольник: скругленные углы 1033">
                <a:extLst>
                  <a:ext uri="{FF2B5EF4-FFF2-40B4-BE49-F238E27FC236}">
                    <a16:creationId xmlns:a16="http://schemas.microsoft.com/office/drawing/2014/main" id="{C9112C88-C998-7D0A-68D1-30740E64211E}"/>
                  </a:ext>
                </a:extLst>
              </p:cNvPr>
              <p:cNvSpPr/>
              <p:nvPr/>
            </p:nvSpPr>
            <p:spPr>
              <a:xfrm>
                <a:off x="14828716" y="5832181"/>
                <a:ext cx="1308295" cy="51814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035" name="Группа 1034">
                <a:extLst>
                  <a:ext uri="{FF2B5EF4-FFF2-40B4-BE49-F238E27FC236}">
                    <a16:creationId xmlns:a16="http://schemas.microsoft.com/office/drawing/2014/main" id="{70AA6417-F747-B19F-FC82-9A483214E30D}"/>
                  </a:ext>
                </a:extLst>
              </p:cNvPr>
              <p:cNvGrpSpPr/>
              <p:nvPr/>
            </p:nvGrpSpPr>
            <p:grpSpPr>
              <a:xfrm>
                <a:off x="12668965" y="5305629"/>
                <a:ext cx="5627795" cy="518140"/>
                <a:chOff x="2463088" y="6977576"/>
                <a:chExt cx="5627795" cy="518140"/>
              </a:xfrm>
            </p:grpSpPr>
            <p:sp>
              <p:nvSpPr>
                <p:cNvPr id="1038" name="Блок-схема: ручное управление 1037">
                  <a:extLst>
                    <a:ext uri="{FF2B5EF4-FFF2-40B4-BE49-F238E27FC236}">
                      <a16:creationId xmlns:a16="http://schemas.microsoft.com/office/drawing/2014/main" id="{EB852460-06E6-3ACE-382B-0AD851E3F55E}"/>
                    </a:ext>
                  </a:extLst>
                </p:cNvPr>
                <p:cNvSpPr/>
                <p:nvPr/>
              </p:nvSpPr>
              <p:spPr>
                <a:xfrm flipH="1" flipV="1">
                  <a:off x="5028823" y="6977576"/>
                  <a:ext cx="541984" cy="518140"/>
                </a:xfrm>
                <a:prstGeom prst="flowChartManualOperation">
                  <a:avLst/>
                </a:prstGeom>
                <a:noFill/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039" name="Прямая соединительная линия 1038">
                  <a:extLst>
                    <a:ext uri="{FF2B5EF4-FFF2-40B4-BE49-F238E27FC236}">
                      <a16:creationId xmlns:a16="http://schemas.microsoft.com/office/drawing/2014/main" id="{3BF07894-2787-AB7B-7B48-6663440C209B}"/>
                    </a:ext>
                  </a:extLst>
                </p:cNvPr>
                <p:cNvCxnSpPr>
                  <a:stCxn id="1038" idx="1"/>
                </p:cNvCxnSpPr>
                <p:nvPr/>
              </p:nvCxnSpPr>
              <p:spPr>
                <a:xfrm>
                  <a:off x="5516609" y="7236646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040" name="Прямая соединительная линия 1039">
                  <a:extLst>
                    <a:ext uri="{FF2B5EF4-FFF2-40B4-BE49-F238E27FC236}">
                      <a16:creationId xmlns:a16="http://schemas.microsoft.com/office/drawing/2014/main" id="{B5148C09-D404-F118-29DC-BAFEFED06679}"/>
                    </a:ext>
                  </a:extLst>
                </p:cNvPr>
                <p:cNvCxnSpPr/>
                <p:nvPr/>
              </p:nvCxnSpPr>
              <p:spPr>
                <a:xfrm>
                  <a:off x="2463088" y="7236646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041" name="Прямая соединительная линия 1040">
                  <a:extLst>
                    <a:ext uri="{FF2B5EF4-FFF2-40B4-BE49-F238E27FC236}">
                      <a16:creationId xmlns:a16="http://schemas.microsoft.com/office/drawing/2014/main" id="{90873A23-69D0-4A77-89E1-AE7C2D3BE888}"/>
                    </a:ext>
                  </a:extLst>
                </p:cNvPr>
                <p:cNvCxnSpPr/>
                <p:nvPr/>
              </p:nvCxnSpPr>
              <p:spPr>
                <a:xfrm>
                  <a:off x="2463088" y="7354798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042" name="Прямая соединительная линия 1041">
                  <a:extLst>
                    <a:ext uri="{FF2B5EF4-FFF2-40B4-BE49-F238E27FC236}">
                      <a16:creationId xmlns:a16="http://schemas.microsoft.com/office/drawing/2014/main" id="{E662C253-64E0-8BEA-571B-137F08BCE6C7}"/>
                    </a:ext>
                  </a:extLst>
                </p:cNvPr>
                <p:cNvCxnSpPr/>
                <p:nvPr/>
              </p:nvCxnSpPr>
              <p:spPr>
                <a:xfrm>
                  <a:off x="5494562" y="7122092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36" name="Прямая соединительная линия 1035">
                <a:extLst>
                  <a:ext uri="{FF2B5EF4-FFF2-40B4-BE49-F238E27FC236}">
                    <a16:creationId xmlns:a16="http://schemas.microsoft.com/office/drawing/2014/main" id="{8A612784-9F0A-6F7C-52B8-BE12E4F09D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61243" y="5964702"/>
                <a:ext cx="1043240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37" name="Прямая соединительная линия 1036">
                <a:extLst>
                  <a:ext uri="{FF2B5EF4-FFF2-40B4-BE49-F238E27FC236}">
                    <a16:creationId xmlns:a16="http://schemas.microsoft.com/office/drawing/2014/main" id="{326EA7B4-6825-5670-E022-A1806EB4B4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89421" y="6977576"/>
                <a:ext cx="3511982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BC04B87F-59A7-E856-56E0-7A7E6D5B3C4F}"/>
                </a:ext>
              </a:extLst>
            </p:cNvPr>
            <p:cNvGrpSpPr/>
            <p:nvPr/>
          </p:nvGrpSpPr>
          <p:grpSpPr>
            <a:xfrm flipH="1">
              <a:off x="4860861" y="5305629"/>
              <a:ext cx="5627795" cy="1671947"/>
              <a:chOff x="12668965" y="5305629"/>
              <a:chExt cx="5627795" cy="1671947"/>
            </a:xfrm>
          </p:grpSpPr>
          <p:sp>
            <p:nvSpPr>
              <p:cNvPr id="61" name="Прямоугольник: скругленные углы 60">
                <a:extLst>
                  <a:ext uri="{FF2B5EF4-FFF2-40B4-BE49-F238E27FC236}">
                    <a16:creationId xmlns:a16="http://schemas.microsoft.com/office/drawing/2014/main" id="{2ED8DCB7-A3F2-0840-867D-B1035D456981}"/>
                  </a:ext>
                </a:extLst>
              </p:cNvPr>
              <p:cNvSpPr/>
              <p:nvPr/>
            </p:nvSpPr>
            <p:spPr>
              <a:xfrm>
                <a:off x="12857871" y="6350321"/>
                <a:ext cx="3643532" cy="51814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Прямоугольник: скругленные углы 61">
                <a:extLst>
                  <a:ext uri="{FF2B5EF4-FFF2-40B4-BE49-F238E27FC236}">
                    <a16:creationId xmlns:a16="http://schemas.microsoft.com/office/drawing/2014/main" id="{0549A60B-E52B-B122-9241-F47F74FE102B}"/>
                  </a:ext>
                </a:extLst>
              </p:cNvPr>
              <p:cNvSpPr/>
              <p:nvPr/>
            </p:nvSpPr>
            <p:spPr>
              <a:xfrm>
                <a:off x="14828716" y="5832181"/>
                <a:ext cx="1308295" cy="51814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63" name="Группа 62">
                <a:extLst>
                  <a:ext uri="{FF2B5EF4-FFF2-40B4-BE49-F238E27FC236}">
                    <a16:creationId xmlns:a16="http://schemas.microsoft.com/office/drawing/2014/main" id="{9C10A328-5DF6-54A7-7FE3-A7C3C051526F}"/>
                  </a:ext>
                </a:extLst>
              </p:cNvPr>
              <p:cNvGrpSpPr/>
              <p:nvPr/>
            </p:nvGrpSpPr>
            <p:grpSpPr>
              <a:xfrm>
                <a:off x="12668965" y="5305629"/>
                <a:ext cx="5627795" cy="518140"/>
                <a:chOff x="2463088" y="6977576"/>
                <a:chExt cx="5627795" cy="518140"/>
              </a:xfrm>
            </p:grpSpPr>
            <p:sp>
              <p:nvSpPr>
                <p:cNvPr id="1027" name="Блок-схема: ручное управление 1026">
                  <a:extLst>
                    <a:ext uri="{FF2B5EF4-FFF2-40B4-BE49-F238E27FC236}">
                      <a16:creationId xmlns:a16="http://schemas.microsoft.com/office/drawing/2014/main" id="{5D54C710-0792-CAF9-EBC8-3F1B8E673092}"/>
                    </a:ext>
                  </a:extLst>
                </p:cNvPr>
                <p:cNvSpPr/>
                <p:nvPr/>
              </p:nvSpPr>
              <p:spPr>
                <a:xfrm flipH="1" flipV="1">
                  <a:off x="5028823" y="6977576"/>
                  <a:ext cx="541984" cy="518140"/>
                </a:xfrm>
                <a:prstGeom prst="flowChartManualOperation">
                  <a:avLst/>
                </a:prstGeom>
                <a:noFill/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029" name="Прямая соединительная линия 1028">
                  <a:extLst>
                    <a:ext uri="{FF2B5EF4-FFF2-40B4-BE49-F238E27FC236}">
                      <a16:creationId xmlns:a16="http://schemas.microsoft.com/office/drawing/2014/main" id="{64B02F67-7173-235A-EB24-E15CB0832A42}"/>
                    </a:ext>
                  </a:extLst>
                </p:cNvPr>
                <p:cNvCxnSpPr>
                  <a:stCxn id="1027" idx="1"/>
                </p:cNvCxnSpPr>
                <p:nvPr/>
              </p:nvCxnSpPr>
              <p:spPr>
                <a:xfrm>
                  <a:off x="5516609" y="7236646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030" name="Прямая соединительная линия 1029">
                  <a:extLst>
                    <a:ext uri="{FF2B5EF4-FFF2-40B4-BE49-F238E27FC236}">
                      <a16:creationId xmlns:a16="http://schemas.microsoft.com/office/drawing/2014/main" id="{4FDE40F9-59A9-ACA0-DEC4-F32926CC7248}"/>
                    </a:ext>
                  </a:extLst>
                </p:cNvPr>
                <p:cNvCxnSpPr/>
                <p:nvPr/>
              </p:nvCxnSpPr>
              <p:spPr>
                <a:xfrm>
                  <a:off x="2463088" y="7236646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031" name="Прямая соединительная линия 1030">
                  <a:extLst>
                    <a:ext uri="{FF2B5EF4-FFF2-40B4-BE49-F238E27FC236}">
                      <a16:creationId xmlns:a16="http://schemas.microsoft.com/office/drawing/2014/main" id="{C7F7D027-7035-EA2A-05E6-BB27F0598032}"/>
                    </a:ext>
                  </a:extLst>
                </p:cNvPr>
                <p:cNvCxnSpPr/>
                <p:nvPr/>
              </p:nvCxnSpPr>
              <p:spPr>
                <a:xfrm>
                  <a:off x="2463088" y="7354798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032" name="Прямая соединительная линия 1031">
                  <a:extLst>
                    <a:ext uri="{FF2B5EF4-FFF2-40B4-BE49-F238E27FC236}">
                      <a16:creationId xmlns:a16="http://schemas.microsoft.com/office/drawing/2014/main" id="{E4B83E7B-D970-1178-5327-C14B1B086BC3}"/>
                    </a:ext>
                  </a:extLst>
                </p:cNvPr>
                <p:cNvCxnSpPr/>
                <p:nvPr/>
              </p:nvCxnSpPr>
              <p:spPr>
                <a:xfrm>
                  <a:off x="5494562" y="7122092"/>
                  <a:ext cx="2574274" cy="0"/>
                </a:xfrm>
                <a:prstGeom prst="line">
                  <a:avLst/>
                </a:prstGeom>
                <a:ln w="76200">
                  <a:solidFill>
                    <a:srgbClr val="9F78B4">
                      <a:alpha val="60000"/>
                    </a:srgbClr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24" name="Прямая соединительная линия 1023">
                <a:extLst>
                  <a:ext uri="{FF2B5EF4-FFF2-40B4-BE49-F238E27FC236}">
                    <a16:creationId xmlns:a16="http://schemas.microsoft.com/office/drawing/2014/main" id="{568104C1-B889-B7BB-F7E6-1A2C7C8C7D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61243" y="5964702"/>
                <a:ext cx="1043240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25" name="Прямая соединительная линия 1024">
                <a:extLst>
                  <a:ext uri="{FF2B5EF4-FFF2-40B4-BE49-F238E27FC236}">
                    <a16:creationId xmlns:a16="http://schemas.microsoft.com/office/drawing/2014/main" id="{AA8E6374-CC32-2ADC-DF4C-91CF6B45F4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89421" y="6977576"/>
                <a:ext cx="3511982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4B626422-BEAF-5F25-7250-B83EE80A9642}"/>
                </a:ext>
              </a:extLst>
            </p:cNvPr>
            <p:cNvGrpSpPr/>
            <p:nvPr/>
          </p:nvGrpSpPr>
          <p:grpSpPr>
            <a:xfrm>
              <a:off x="9114241" y="5964702"/>
              <a:ext cx="4858897" cy="2855742"/>
              <a:chOff x="9114241" y="5964702"/>
              <a:chExt cx="4858897" cy="2855742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49EC2BBB-833B-28C6-BE4D-ADF7AC2879CB}"/>
                  </a:ext>
                </a:extLst>
              </p:cNvPr>
              <p:cNvSpPr/>
              <p:nvPr/>
            </p:nvSpPr>
            <p:spPr>
              <a:xfrm>
                <a:off x="10291673" y="5964702"/>
                <a:ext cx="2566197" cy="1561510"/>
              </a:xfrm>
              <a:prstGeom prst="roundRect">
                <a:avLst/>
              </a:prstGeom>
              <a:noFill/>
              <a:ln w="7620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E0F4AD6B-1A5D-3397-F246-9FEE9BBFB676}"/>
                  </a:ext>
                </a:extLst>
              </p:cNvPr>
              <p:cNvSpPr/>
              <p:nvPr/>
            </p:nvSpPr>
            <p:spPr>
              <a:xfrm>
                <a:off x="11178771" y="7604582"/>
                <a:ext cx="792000" cy="792000"/>
              </a:xfrm>
              <a:prstGeom prst="ellipse">
                <a:avLst/>
              </a:prstGeom>
              <a:noFill/>
              <a:ln w="5715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9" name="Овал 48">
                <a:extLst>
                  <a:ext uri="{FF2B5EF4-FFF2-40B4-BE49-F238E27FC236}">
                    <a16:creationId xmlns:a16="http://schemas.microsoft.com/office/drawing/2014/main" id="{BC2C640C-5F22-F4EE-5C7D-1349EFB92916}"/>
                  </a:ext>
                </a:extLst>
              </p:cNvPr>
              <p:cNvSpPr/>
              <p:nvPr/>
            </p:nvSpPr>
            <p:spPr>
              <a:xfrm>
                <a:off x="11374129" y="7799940"/>
                <a:ext cx="401284" cy="401284"/>
              </a:xfrm>
              <a:prstGeom prst="ellipse">
                <a:avLst/>
              </a:prstGeom>
              <a:noFill/>
              <a:ln w="5715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0" name="Прямая соединительная линия 49">
                <a:extLst>
                  <a:ext uri="{FF2B5EF4-FFF2-40B4-BE49-F238E27FC236}">
                    <a16:creationId xmlns:a16="http://schemas.microsoft.com/office/drawing/2014/main" id="{8630FDAF-51E6-3601-8DFC-982E758C15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57206" y="7792311"/>
                <a:ext cx="316923" cy="7629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Блок-схема: ручное управление 50">
                <a:extLst>
                  <a:ext uri="{FF2B5EF4-FFF2-40B4-BE49-F238E27FC236}">
                    <a16:creationId xmlns:a16="http://schemas.microsoft.com/office/drawing/2014/main" id="{0E52534E-9312-C9FE-C202-50230F002BB2}"/>
                  </a:ext>
                </a:extLst>
              </p:cNvPr>
              <p:cNvSpPr/>
              <p:nvPr/>
            </p:nvSpPr>
            <p:spPr>
              <a:xfrm rot="2314501">
                <a:off x="9890875" y="7297112"/>
                <a:ext cx="149374" cy="1494480"/>
              </a:xfrm>
              <a:prstGeom prst="flowChartManualOperation">
                <a:avLst/>
              </a:prstGeom>
              <a:noFill/>
              <a:ln w="5715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2" name="Блок-схема: ручное управление 51">
                <a:extLst>
                  <a:ext uri="{FF2B5EF4-FFF2-40B4-BE49-F238E27FC236}">
                    <a16:creationId xmlns:a16="http://schemas.microsoft.com/office/drawing/2014/main" id="{7A657C56-C059-F704-49B2-6C1962639034}"/>
                  </a:ext>
                </a:extLst>
              </p:cNvPr>
              <p:cNvSpPr/>
              <p:nvPr/>
            </p:nvSpPr>
            <p:spPr>
              <a:xfrm rot="19285499" flipH="1">
                <a:off x="13118601" y="7297072"/>
                <a:ext cx="149374" cy="1494480"/>
              </a:xfrm>
              <a:prstGeom prst="flowChartManualOperation">
                <a:avLst/>
              </a:prstGeom>
              <a:noFill/>
              <a:ln w="57150">
                <a:solidFill>
                  <a:srgbClr val="9F78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3" name="Прямая соединительная линия 52">
                <a:extLst>
                  <a:ext uri="{FF2B5EF4-FFF2-40B4-BE49-F238E27FC236}">
                    <a16:creationId xmlns:a16="http://schemas.microsoft.com/office/drawing/2014/main" id="{3BB0A541-5B76-CF0B-EA86-0FBBD419A4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14241" y="8820444"/>
                <a:ext cx="983717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>
                <a:extLst>
                  <a:ext uri="{FF2B5EF4-FFF2-40B4-BE49-F238E27FC236}">
                    <a16:creationId xmlns:a16="http://schemas.microsoft.com/office/drawing/2014/main" id="{BC37EC8A-A094-1F1F-4475-1243CFCB66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536128" y="6151272"/>
                <a:ext cx="890880" cy="1084219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>
                <a:extLst>
                  <a:ext uri="{FF2B5EF4-FFF2-40B4-BE49-F238E27FC236}">
                    <a16:creationId xmlns:a16="http://schemas.microsoft.com/office/drawing/2014/main" id="{238BB601-7B0E-280E-EAD2-A158C10543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508423" y="7380851"/>
                <a:ext cx="2132695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>
                <a:extLst>
                  <a:ext uri="{FF2B5EF4-FFF2-40B4-BE49-F238E27FC236}">
                    <a16:creationId xmlns:a16="http://schemas.microsoft.com/office/drawing/2014/main" id="{2F753315-03B9-333D-5955-5929329B3BD0}"/>
                  </a:ext>
                </a:extLst>
              </p:cNvPr>
              <p:cNvCxnSpPr/>
              <p:nvPr/>
            </p:nvCxnSpPr>
            <p:spPr>
              <a:xfrm>
                <a:off x="9160150" y="8675069"/>
                <a:ext cx="891900" cy="0"/>
              </a:xfrm>
              <a:prstGeom prst="line">
                <a:avLst/>
              </a:prstGeom>
              <a:ln w="152400">
                <a:solidFill>
                  <a:srgbClr val="9F78B4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>
                <a:extLst>
                  <a:ext uri="{FF2B5EF4-FFF2-40B4-BE49-F238E27FC236}">
                    <a16:creationId xmlns:a16="http://schemas.microsoft.com/office/drawing/2014/main" id="{BF4D5BF0-721B-7DC8-0EDB-4257CAD9B53D}"/>
                  </a:ext>
                </a:extLst>
              </p:cNvPr>
              <p:cNvCxnSpPr/>
              <p:nvPr/>
            </p:nvCxnSpPr>
            <p:spPr>
              <a:xfrm>
                <a:off x="13035329" y="8675069"/>
                <a:ext cx="891900" cy="0"/>
              </a:xfrm>
              <a:prstGeom prst="line">
                <a:avLst/>
              </a:prstGeom>
              <a:ln w="152400">
                <a:solidFill>
                  <a:srgbClr val="9F78B4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>
                <a:extLst>
                  <a:ext uri="{FF2B5EF4-FFF2-40B4-BE49-F238E27FC236}">
                    <a16:creationId xmlns:a16="http://schemas.microsoft.com/office/drawing/2014/main" id="{455DE87D-1D34-5251-4495-645815B252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989421" y="8820444"/>
                <a:ext cx="983717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>
                <a:extLst>
                  <a:ext uri="{FF2B5EF4-FFF2-40B4-BE49-F238E27FC236}">
                    <a16:creationId xmlns:a16="http://schemas.microsoft.com/office/drawing/2014/main" id="{BB897BEC-55FF-86E1-F3FB-A1EDBFA75A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775413" y="6151271"/>
                <a:ext cx="890880" cy="1084219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>
                <a:extLst>
                  <a:ext uri="{FF2B5EF4-FFF2-40B4-BE49-F238E27FC236}">
                    <a16:creationId xmlns:a16="http://schemas.microsoft.com/office/drawing/2014/main" id="{25B8CD73-42E7-3396-6CBB-7352EA9D2F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57206" y="6488810"/>
                <a:ext cx="1055272" cy="0"/>
              </a:xfrm>
              <a:prstGeom prst="line">
                <a:avLst/>
              </a:prstGeom>
              <a:ln w="76200">
                <a:solidFill>
                  <a:srgbClr val="9F78B4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0058" y="5202304"/>
            <a:ext cx="7371500" cy="911089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9600" b="1" dirty="0">
                <a:solidFill>
                  <a:srgbClr val="402A4C"/>
                </a:solidFill>
                <a:latin typeface="Bahnschrift SemiCondensed" panose="020B0502040204020203" pitchFamily="34" charset="0"/>
              </a:rPr>
              <a:t>Планы развития</a:t>
            </a:r>
            <a:endParaRPr lang="ru-RU" sz="9600" dirty="0">
              <a:solidFill>
                <a:srgbClr val="402A4C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1026" name="Рисунок 1025" descr="Направленный вправо указательный палец, тыльная сторона руки со сплошной заливкой">
            <a:extLst>
              <a:ext uri="{FF2B5EF4-FFF2-40B4-BE49-F238E27FC236}">
                <a16:creationId xmlns:a16="http://schemas.microsoft.com/office/drawing/2014/main" id="{492DC8AA-FF91-9968-BF68-7C74E47F6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919932">
            <a:off x="17120095" y="8230118"/>
            <a:ext cx="2727600" cy="2727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51328">
              <a:schemeClr val="accent5">
                <a:lumMod val="40000"/>
                <a:lumOff val="60000"/>
              </a:schemeClr>
            </a:gs>
            <a:gs pos="0">
              <a:srgbClr val="FF8585"/>
            </a:gs>
            <a:gs pos="100000">
              <a:schemeClr val="accent6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53577" y="7720095"/>
            <a:ext cx="6141450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3200" dirty="0">
                <a:latin typeface="Bahnschrift SemiCondensed" panose="020B0502040204020203" pitchFamily="34" charset="0"/>
              </a:rPr>
              <a:t>Телефон: </a:t>
            </a:r>
            <a:r>
              <a:rPr lang="en-US" sz="3200" dirty="0">
                <a:latin typeface="Bahnschrift SemiCondensed" panose="020B0502040204020203" pitchFamily="34" charset="0"/>
              </a:rPr>
              <a:t>+7 (</a:t>
            </a:r>
            <a:r>
              <a:rPr lang="ru-RU" sz="3200" dirty="0">
                <a:latin typeface="Bahnschrift SemiCondensed" panose="020B0502040204020203" pitchFamily="34" charset="0"/>
              </a:rPr>
              <a:t>900) 053-36-05</a:t>
            </a:r>
          </a:p>
          <a:p>
            <a:pPr>
              <a:lnSpc>
                <a:spcPts val="4360"/>
              </a:lnSpc>
              <a:buNone/>
            </a:pPr>
            <a:r>
              <a:rPr lang="en-US" sz="3200" dirty="0">
                <a:latin typeface="Bahnschrift SemiCondensed" panose="020B0502040204020203" pitchFamily="34" charset="0"/>
              </a:rPr>
              <a:t>Email</a:t>
            </a:r>
            <a:r>
              <a:rPr lang="ru-RU" sz="3200" dirty="0">
                <a:latin typeface="Bahnschrift SemiCondensed" panose="020B0502040204020203" pitchFamily="34" charset="0"/>
              </a:rPr>
              <a:t>: </a:t>
            </a:r>
            <a:r>
              <a:rPr lang="en-US" sz="3200" dirty="0">
                <a:latin typeface="Bahnschrift SemiCondensed" panose="020B0502040204020203" pitchFamily="34" charset="0"/>
              </a:rPr>
              <a:t>korsakov_04@bk.ru</a:t>
            </a:r>
            <a:endParaRPr lang="ru-RU" sz="3200" dirty="0">
              <a:latin typeface="Bahnschrift SemiCondensed" panose="020B0502040204020203" pitchFamily="34" charset="0"/>
            </a:endParaRPr>
          </a:p>
          <a:p>
            <a:pPr>
              <a:lnSpc>
                <a:spcPts val="4360"/>
              </a:lnSpc>
              <a:buNone/>
            </a:pPr>
            <a:endParaRPr lang="ru-RU" sz="2400" dirty="0">
              <a:latin typeface="Bahnschrift SemiCondensed" panose="020B0502040204020203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577" y="6147582"/>
            <a:ext cx="3116897" cy="109421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5400" b="1" dirty="0">
                <a:latin typeface="Bahnschrift SemiCondensed" panose="020B0502040204020203" pitchFamily="34" charset="0"/>
              </a:rPr>
              <a:t>Контакты</a:t>
            </a:r>
            <a:endParaRPr lang="ru-RU" sz="5400" dirty="0">
              <a:latin typeface="Bahnschrift SemiCondensed" panose="020B0502040204020203" pitchFamily="34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714EC60-5FF9-EB12-3D76-0EACFB9A0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7629" y="1056467"/>
            <a:ext cx="3371850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5339</TotalTime>
  <Words>1135</Words>
  <Application>Microsoft Office PowerPoint</Application>
  <PresentationFormat>Произвольный</PresentationFormat>
  <Paragraphs>228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Bahnschrift Light SemiCondensed</vt:lpstr>
      <vt:lpstr>Bahnschrift SemiBold</vt:lpstr>
      <vt:lpstr>Bahnschrift SemiBold SemiConden</vt:lpstr>
      <vt:lpstr>Bahnschrift SemiCondensed</vt:lpstr>
      <vt:lpstr>Calibri</vt:lpstr>
      <vt:lpstr>Century Gothic</vt:lpstr>
      <vt:lpstr>Courier New</vt:lpstr>
      <vt:lpstr>Wingdings 3</vt:lpstr>
      <vt:lpstr>ОБЛОЖКИ</vt:lpstr>
      <vt:lpstr>РАЗДЕЛИТЕЛИ</vt:lpstr>
      <vt:lpstr>Сектор</vt:lpstr>
      <vt:lpstr>Презентация PowerPoint</vt:lpstr>
      <vt:lpstr>Актуальность</vt:lpstr>
      <vt:lpstr>проблема </vt:lpstr>
      <vt:lpstr>Как оно работает? 1. </vt:lpstr>
      <vt:lpstr>Как оно работает? 2. </vt:lpstr>
      <vt:lpstr>Как оно работает? 3.</vt:lpstr>
      <vt:lpstr>Потенциальные клиенты</vt:lpstr>
      <vt:lpstr>Потенциальные клиенты</vt:lpstr>
      <vt:lpstr>Рынок</vt:lpstr>
      <vt:lpstr>Результат конкурентного анализа </vt:lpstr>
      <vt:lpstr>Бизнес-модель</vt:lpstr>
      <vt:lpstr>Финансовая модель проекта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Leha</cp:lastModifiedBy>
  <cp:revision>261</cp:revision>
  <dcterms:created xsi:type="dcterms:W3CDTF">2021-03-01T12:07:13Z</dcterms:created>
  <dcterms:modified xsi:type="dcterms:W3CDTF">2023-12-01T21:17:56Z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