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56" r:id="rId5"/>
    <p:sldId id="292" r:id="rId6"/>
    <p:sldId id="257" r:id="rId7"/>
    <p:sldId id="286" r:id="rId8"/>
    <p:sldId id="288" r:id="rId9"/>
    <p:sldId id="289" r:id="rId10"/>
    <p:sldId id="294" r:id="rId11"/>
    <p:sldId id="290" r:id="rId12"/>
    <p:sldId id="291" r:id="rId13"/>
    <p:sldId id="299" r:id="rId14"/>
    <p:sldId id="300" r:id="rId15"/>
    <p:sldId id="297" r:id="rId16"/>
    <p:sldId id="298" r:id="rId17"/>
    <p:sldId id="295" r:id="rId18"/>
    <p:sldId id="301" r:id="rId19"/>
    <p:sldId id="296" r:id="rId20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Автор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82" autoAdjust="0"/>
    <p:restoredTop sz="95646" autoAdjust="0"/>
  </p:normalViewPr>
  <p:slideViewPr>
    <p:cSldViewPr snapToGrid="0">
      <p:cViewPr varScale="1">
        <p:scale>
          <a:sx n="110" d="100"/>
          <a:sy n="110" d="100"/>
        </p:scale>
        <p:origin x="450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57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7325"/>
    </p:cViewPr>
  </p:sorterViewPr>
  <p:notesViewPr>
    <p:cSldViewPr snapToGrid="0">
      <p:cViewPr varScale="1">
        <p:scale>
          <a:sx n="82" d="100"/>
          <a:sy n="82" d="100"/>
        </p:scale>
        <p:origin x="3936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7FB8B65A-D69F-C26C-B67E-036EF77BF1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52B9064-AE57-427F-E5AF-71DE7D52FE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8DCB03DF-958A-419E-93C9-F4DD4206164B}" type="datetime1">
              <a:rPr lang="ru-RU" smtClean="0"/>
              <a:pPr rtl="0"/>
              <a:t>07.11.2025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186157A-CEB9-B0FC-3A49-BE950AEAD6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0819CA0-A57D-42D7-A625-56C22D0FA7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EAFF3A6F-DEFA-45E0-9496-BEE7C2C6F3D0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6002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fld id="{C3C04E87-AB6C-43AD-B5E7-BB59ED96ADF8}" type="datetime1">
              <a:rPr lang="ru-RU" smtClean="0"/>
              <a:pPr/>
              <a:t>07.11.2025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F97DC217-DF71-1A49-B3EA-559F1F43B0FF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7DC217-DF71-1A49-B3EA-559F1F43B0FF}" type="slidenum">
              <a:rPr lang="ru-RU" smtClean="0"/>
              <a:pPr rtl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9385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7DC217-DF71-1A49-B3EA-559F1F43B0FF}" type="slidenum">
              <a:rPr lang="ru-RU" smtClean="0"/>
              <a:pPr rtl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6857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7DC217-DF71-1A49-B3EA-559F1F43B0FF}" type="slidenum">
              <a:rPr lang="ru-RU" smtClean="0"/>
              <a:pPr rtl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5247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7DC217-DF71-1A49-B3EA-559F1F43B0FF}" type="slidenum">
              <a:rPr lang="ru-RU" smtClean="0"/>
              <a:pPr rtl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89489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7DC217-DF71-1A49-B3EA-559F1F43B0FF}" type="slidenum">
              <a:rPr lang="ru-RU" smtClean="0"/>
              <a:pPr rtl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27438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7DC217-DF71-1A49-B3EA-559F1F43B0FF}" type="slidenum">
              <a:rPr lang="ru-RU" smtClean="0"/>
              <a:pPr rtl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47933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7DC217-DF71-1A49-B3EA-559F1F43B0FF}" type="slidenum">
              <a:rPr lang="ru-RU" smtClean="0"/>
              <a:pPr rtl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90867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7DC217-DF71-1A49-B3EA-559F1F43B0FF}" type="slidenum">
              <a:rPr lang="ru-RU" smtClean="0"/>
              <a:pPr rtl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90868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7DC217-DF71-1A49-B3EA-559F1F43B0FF}" type="slidenum">
              <a:rPr lang="ru-RU" smtClean="0"/>
              <a:pPr rtl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48444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7DC217-DF71-1A49-B3EA-559F1F43B0FF}" type="slidenum">
              <a:rPr lang="ru-RU" smtClean="0"/>
              <a:pPr rtl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48444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7DC217-DF71-1A49-B3EA-559F1F43B0FF}" type="slidenum">
              <a:rPr lang="ru-RU" smtClean="0"/>
              <a:pPr rtl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48444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7DC217-DF71-1A49-B3EA-559F1F43B0FF}" type="slidenum">
              <a:rPr lang="ru-RU" smtClean="0"/>
              <a:pPr rtl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51592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7DC217-DF71-1A49-B3EA-559F1F43B0FF}" type="slidenum">
              <a:rPr lang="ru-RU" smtClean="0"/>
              <a:pPr rtl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58453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7DC217-DF71-1A49-B3EA-559F1F43B0FF}" type="slidenum">
              <a:rPr lang="ru-RU" smtClean="0"/>
              <a:pPr rtl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47787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7DC217-DF71-1A49-B3EA-559F1F43B0FF}" type="slidenum">
              <a:rPr lang="ru-RU" smtClean="0"/>
              <a:pPr rtl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47787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97DC217-DF71-1A49-B3EA-559F1F43B0FF}" type="slidenum">
              <a:rPr lang="ru-RU" smtClean="0"/>
              <a:pPr rtl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008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AC79249-FDC0-364D-A734-AE1DE1605D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Arial" panose="020B0604020202020204" pitchFamily="34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13537B6D-42A5-F449-2691-321A167F7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3419"/>
            <a:ext cx="12192000" cy="6861419"/>
            <a:chOff x="0" y="-3419"/>
            <a:chExt cx="12192000" cy="6861419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902465C8-266D-104C-9C49-323DF4A8277E}"/>
                </a:ext>
              </a:extLst>
            </p:cNvPr>
            <p:cNvSpPr/>
            <p:nvPr userDrawn="1"/>
          </p:nvSpPr>
          <p:spPr>
            <a:xfrm>
              <a:off x="583746" y="4960030"/>
              <a:ext cx="1551214" cy="1551214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37979A1C-BF60-B345-A664-2E4F7A3461EB}"/>
                </a:ext>
              </a:extLst>
            </p:cNvPr>
            <p:cNvSpPr/>
            <p:nvPr userDrawn="1"/>
          </p:nvSpPr>
          <p:spPr>
            <a:xfrm>
              <a:off x="1" y="4571999"/>
              <a:ext cx="1118508" cy="1118508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9" name="Полилиния 8">
              <a:extLst>
                <a:ext uri="{FF2B5EF4-FFF2-40B4-BE49-F238E27FC236}">
                  <a16:creationId xmlns:a16="http://schemas.microsoft.com/office/drawing/2014/main" id="{58080B3E-915C-2D4C-8608-596E1BFD6387}"/>
                </a:ext>
              </a:extLst>
            </p:cNvPr>
            <p:cNvSpPr/>
            <p:nvPr userDrawn="1"/>
          </p:nvSpPr>
          <p:spPr>
            <a:xfrm>
              <a:off x="1" y="5739492"/>
              <a:ext cx="1118508" cy="1118508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F15FBB50-09C8-B64E-AE57-67C5E70810CB}"/>
                </a:ext>
              </a:extLst>
            </p:cNvPr>
            <p:cNvGrpSpPr/>
            <p:nvPr userDrawn="1"/>
          </p:nvGrpSpPr>
          <p:grpSpPr>
            <a:xfrm>
              <a:off x="8264427" y="-3419"/>
              <a:ext cx="3927573" cy="3165022"/>
              <a:chOff x="9857014" y="13834"/>
              <a:chExt cx="2334986" cy="1881641"/>
            </a:xfrm>
          </p:grpSpPr>
          <p:sp>
            <p:nvSpPr>
              <p:cNvPr id="15" name="Полилиния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6" name="Полилиния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22" name="Полилиния 21">
              <a:extLst>
                <a:ext uri="{FF2B5EF4-FFF2-40B4-BE49-F238E27FC236}">
                  <a16:creationId xmlns:a16="http://schemas.microsoft.com/office/drawing/2014/main" id="{BC68F289-2744-2F48-893A-3F17911625C8}"/>
                </a:ext>
              </a:extLst>
            </p:cNvPr>
            <p:cNvSpPr/>
            <p:nvPr userDrawn="1"/>
          </p:nvSpPr>
          <p:spPr>
            <a:xfrm>
              <a:off x="0" y="-1"/>
              <a:ext cx="1167493" cy="1167493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28" name="Полилиния 27">
              <a:extLst>
                <a:ext uri="{FF2B5EF4-FFF2-40B4-BE49-F238E27FC236}">
                  <a16:creationId xmlns:a16="http://schemas.microsoft.com/office/drawing/2014/main" id="{9E240E8A-950E-7946-826C-415CB5DACA43}"/>
                </a:ext>
              </a:extLst>
            </p:cNvPr>
            <p:cNvSpPr/>
            <p:nvPr userDrawn="1"/>
          </p:nvSpPr>
          <p:spPr>
            <a:xfrm>
              <a:off x="11024507" y="4580708"/>
              <a:ext cx="1167493" cy="2277292"/>
            </a:xfrm>
            <a:custGeom>
              <a:avLst/>
              <a:gdLst>
                <a:gd name="connsiteX0" fmla="*/ 1167473 w 1167493"/>
                <a:gd name="connsiteY0" fmla="*/ 0 h 2272167"/>
                <a:gd name="connsiteX1" fmla="*/ 1167493 w 1167493"/>
                <a:gd name="connsiteY1" fmla="*/ 0 h 2272167"/>
                <a:gd name="connsiteX2" fmla="*/ 1167493 w 1167493"/>
                <a:gd name="connsiteY2" fmla="*/ 492960 h 2272167"/>
                <a:gd name="connsiteX3" fmla="*/ 1167493 w 1167493"/>
                <a:gd name="connsiteY3" fmla="*/ 720385 h 2272167"/>
                <a:gd name="connsiteX4" fmla="*/ 1167493 w 1167493"/>
                <a:gd name="connsiteY4" fmla="*/ 2272167 h 2272167"/>
                <a:gd name="connsiteX5" fmla="*/ 0 w 1167493"/>
                <a:gd name="connsiteY5" fmla="*/ 2272167 h 2272167"/>
                <a:gd name="connsiteX6" fmla="*/ 0 w 1167493"/>
                <a:gd name="connsiteY6" fmla="*/ 1898074 h 2272167"/>
                <a:gd name="connsiteX7" fmla="*/ 0 w 1167493"/>
                <a:gd name="connsiteY7" fmla="*/ 1271597 h 2272167"/>
                <a:gd name="connsiteX8" fmla="*/ 0 w 1167493"/>
                <a:gd name="connsiteY8" fmla="*/ 1177688 h 2272167"/>
                <a:gd name="connsiteX9" fmla="*/ 1048124 w 1167493"/>
                <a:gd name="connsiteY9" fmla="*/ 6080 h 2272167"/>
                <a:gd name="connsiteX10" fmla="*/ 1167473 w 1167493"/>
                <a:gd name="connsiteY10" fmla="*/ 0 h 227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7493" h="2272167">
                  <a:moveTo>
                    <a:pt x="1167473" y="0"/>
                  </a:moveTo>
                  <a:lnTo>
                    <a:pt x="1167493" y="0"/>
                  </a:lnTo>
                  <a:lnTo>
                    <a:pt x="1167493" y="492960"/>
                  </a:lnTo>
                  <a:lnTo>
                    <a:pt x="1167493" y="720385"/>
                  </a:lnTo>
                  <a:lnTo>
                    <a:pt x="1167493" y="2272167"/>
                  </a:lnTo>
                  <a:lnTo>
                    <a:pt x="0" y="2272167"/>
                  </a:lnTo>
                  <a:lnTo>
                    <a:pt x="0" y="1898074"/>
                  </a:lnTo>
                  <a:lnTo>
                    <a:pt x="0" y="1271597"/>
                  </a:lnTo>
                  <a:lnTo>
                    <a:pt x="0" y="1177688"/>
                  </a:lnTo>
                  <a:cubicBezTo>
                    <a:pt x="0" y="567919"/>
                    <a:pt x="459408" y="66389"/>
                    <a:pt x="1048124" y="6080"/>
                  </a:cubicBezTo>
                  <a:lnTo>
                    <a:pt x="116747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3" y="232913"/>
            <a:ext cx="7096933" cy="3830130"/>
          </a:xfrm>
        </p:spPr>
        <p:txBody>
          <a:bodyPr rtlCol="0" anchor="b">
            <a:noAutofit/>
          </a:bodyPr>
          <a:lstStyle>
            <a:lvl1pPr algn="l">
              <a:defRPr lang="ru-RU" sz="6000" b="1"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AC10D125-AB73-D276-4947-94204736A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Полилиния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Полилиния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  <a:cs typeface="+mn-cs"/>
                </a:endParaRPr>
              </a:p>
            </p:txBody>
          </p:sp>
          <p:sp>
            <p:nvSpPr>
              <p:cNvPr id="8" name="Полилиния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  <a:cs typeface="+mn-cs"/>
                </a:endParaRPr>
              </a:p>
            </p:txBody>
          </p:sp>
        </p:grp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8864" y="102021"/>
            <a:ext cx="9779183" cy="1744415"/>
          </a:xfrm>
        </p:spPr>
        <p:txBody>
          <a:bodyPr rtlCol="0" anchor="b">
            <a:noAutofit/>
          </a:bodyPr>
          <a:lstStyle>
            <a:lvl1pPr>
              <a:defRPr lang="ru-RU" sz="4200" b="1"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58865" y="2017467"/>
            <a:ext cx="9779182" cy="3366815"/>
          </a:xfrm>
        </p:spPr>
        <p:txBody>
          <a:bodyPr rtlCol="0">
            <a:normAutofit/>
          </a:bodyPr>
          <a:lstStyle>
            <a:lvl1pPr marL="0" indent="0">
              <a:buNone/>
              <a:defRPr lang="ru-RU">
                <a:latin typeface="Arial" panose="020B0604020202020204" pitchFamily="34" charset="0"/>
                <a:cs typeface="+mn-cs"/>
              </a:defRPr>
            </a:lvl1pPr>
            <a:lvl2pPr marL="457200" indent="0">
              <a:buNone/>
              <a:defRPr lang="ru-RU">
                <a:latin typeface="Arial" panose="020B0604020202020204" pitchFamily="34" charset="0"/>
                <a:cs typeface="+mn-cs"/>
              </a:defRPr>
            </a:lvl2pPr>
            <a:lvl3pPr marL="914400" indent="0">
              <a:buNone/>
              <a:defRPr lang="ru-RU">
                <a:latin typeface="Arial" panose="020B0604020202020204" pitchFamily="34" charset="0"/>
                <a:cs typeface="+mn-cs"/>
              </a:defRPr>
            </a:lvl3pPr>
            <a:lvl4pPr marL="1371600" indent="0">
              <a:buNone/>
              <a:defRPr lang="ru-RU">
                <a:latin typeface="Arial" panose="020B0604020202020204" pitchFamily="34" charset="0"/>
                <a:cs typeface="+mn-cs"/>
              </a:defRPr>
            </a:lvl4pPr>
            <a:lvl5pPr marL="1828800" indent="0">
              <a:buNone/>
              <a:defRPr lang="ru-RU">
                <a:latin typeface="Arial" panose="020B0604020202020204" pitchFamily="34" charset="0"/>
                <a:cs typeface="+mn-cs"/>
              </a:defRPr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10" name="Дата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r>
              <a:rPr lang="ru-RU" dirty="0"/>
              <a:t>08.09.20ГГ</a:t>
            </a:r>
          </a:p>
        </p:txBody>
      </p:sp>
      <p:sp>
        <p:nvSpPr>
          <p:cNvPr id="11" name="Нижний колонтитул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ru-RU" sz="1200">
                <a:solidFill>
                  <a:schemeClr val="accent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fld id="{294A09A9-5501-47C1-A89A-A340965A2B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изображение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AC10D125-AB73-D276-4947-94204736A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1" y="0"/>
            <a:ext cx="12191999" cy="6858000"/>
            <a:chOff x="1" y="0"/>
            <a:chExt cx="12191999" cy="6858000"/>
          </a:xfrm>
        </p:grpSpPr>
        <p:sp>
          <p:nvSpPr>
            <p:cNvPr id="4" name="Полилиния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Полилиния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  <a:cs typeface="+mn-cs"/>
                </a:endParaRPr>
              </a:p>
            </p:txBody>
          </p:sp>
          <p:sp>
            <p:nvSpPr>
              <p:cNvPr id="8" name="Полилиния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  <a:cs typeface="+mn-cs"/>
                </a:endParaRPr>
              </a:p>
            </p:txBody>
          </p:sp>
        </p:grp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71600"/>
            <a:ext cx="5486400" cy="4114800"/>
          </a:xfrm>
        </p:spPr>
        <p:txBody>
          <a:bodyPr rtlCol="0" anchor="ctr" anchorCtr="0">
            <a:noAutofit/>
          </a:bodyPr>
          <a:lstStyle>
            <a:lvl1pPr>
              <a:defRPr lang="ru-RU" sz="6000" b="1"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15" name="Рисунок 14">
            <a:extLst>
              <a:ext uri="{FF2B5EF4-FFF2-40B4-BE49-F238E27FC236}">
                <a16:creationId xmlns:a16="http://schemas.microsoft.com/office/drawing/2014/main" id="{3124234B-E1C4-2616-9993-A23142AA69B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83438" y="1168400"/>
            <a:ext cx="4500562" cy="4521200"/>
          </a:xfrm>
          <a:prstGeom prst="ellipse">
            <a:avLst/>
          </a:prstGeom>
          <a:solidFill>
            <a:schemeClr val="accent2"/>
          </a:solidFill>
        </p:spPr>
        <p:txBody>
          <a:bodyPr rtlCol="0"/>
          <a:lstStyle>
            <a:lvl1pPr marL="0" indent="0" algn="ctr">
              <a:buNone/>
              <a:defRPr lang="ru-RU" sz="2000"/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10" name="Дата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r>
              <a:rPr lang="ru-RU" dirty="0"/>
              <a:t>08.09.20ГГ</a:t>
            </a:r>
          </a:p>
        </p:txBody>
      </p:sp>
      <p:sp>
        <p:nvSpPr>
          <p:cNvPr id="11" name="Нижний колонтитул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ru-RU" sz="1200">
                <a:solidFill>
                  <a:schemeClr val="accent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fld id="{294A09A9-5501-47C1-A89A-A340965A2B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1266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изображение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AC10D125-AB73-D276-4947-94204736A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Полилиния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Полилиния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  <a:cs typeface="+mn-cs"/>
                </a:endParaRPr>
              </a:p>
            </p:txBody>
          </p:sp>
          <p:sp>
            <p:nvSpPr>
              <p:cNvPr id="8" name="Полилиния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  <a:cs typeface="+mn-cs"/>
                </a:endParaRPr>
              </a:p>
            </p:txBody>
          </p:sp>
        </p:grp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0" y="457200"/>
            <a:ext cx="5120640" cy="3200400"/>
          </a:xfrm>
        </p:spPr>
        <p:txBody>
          <a:bodyPr rtlCol="0" anchor="b" anchorCtr="0">
            <a:noAutofit/>
          </a:bodyPr>
          <a:lstStyle>
            <a:lvl1pPr>
              <a:defRPr lang="ru-RU" sz="6000" b="1"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763DBBF-E63D-81E5-E7CE-32F6F2C2F93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43598" y="3657600"/>
            <a:ext cx="5120640" cy="1828800"/>
          </a:xfrm>
        </p:spPr>
        <p:txBody>
          <a:bodyPr rtlCol="0" anchor="t" anchorCtr="0">
            <a:noAutofit/>
          </a:bodyPr>
          <a:lstStyle>
            <a:lvl1pPr marL="0" indent="0" algn="l">
              <a:buNone/>
              <a:defRPr lang="ru-RU" sz="3200">
                <a:latin typeface="Arial" panose="020B0604020202020204" pitchFamily="34" charset="0"/>
                <a:cs typeface="+mn-cs"/>
              </a:defRPr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 dirty="0"/>
              <a:t>Подзаголовок слайда</a:t>
            </a:r>
          </a:p>
        </p:txBody>
      </p:sp>
      <p:sp>
        <p:nvSpPr>
          <p:cNvPr id="15" name="Рисунок 14">
            <a:extLst>
              <a:ext uri="{FF2B5EF4-FFF2-40B4-BE49-F238E27FC236}">
                <a16:creationId xmlns:a16="http://schemas.microsoft.com/office/drawing/2014/main" id="{64033732-ADA1-C540-7276-3FF5CDEF2C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4238" y="1157224"/>
            <a:ext cx="4500562" cy="4521200"/>
          </a:xfrm>
          <a:prstGeom prst="ellipse">
            <a:avLst/>
          </a:prstGeom>
          <a:solidFill>
            <a:schemeClr val="accent2"/>
          </a:solidFill>
        </p:spPr>
        <p:txBody>
          <a:bodyPr rtlCol="0"/>
          <a:lstStyle>
            <a:lvl1pPr marL="0" indent="0" algn="ctr">
              <a:buNone/>
              <a:defRPr lang="ru-RU" sz="2000"/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10" name="Дата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r>
              <a:rPr lang="ru-RU" dirty="0"/>
              <a:t>08.09.20ГГ</a:t>
            </a:r>
          </a:p>
        </p:txBody>
      </p:sp>
      <p:sp>
        <p:nvSpPr>
          <p:cNvPr id="11" name="Нижний колонтитул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ru-RU" sz="1200">
                <a:solidFill>
                  <a:schemeClr val="accent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fld id="{294A09A9-5501-47C1-A89A-A340965A2B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3856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CCEDB282-8288-C81F-52B5-048A3E80C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1"/>
            <a:ext cx="12208822" cy="6858003"/>
            <a:chOff x="0" y="-1"/>
            <a:chExt cx="12208822" cy="6858003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A62587F-7496-384A-AF40-18FC8CF0709D}"/>
                </a:ext>
              </a:extLst>
            </p:cNvPr>
            <p:cNvSpPr/>
            <p:nvPr userDrawn="1"/>
          </p:nvSpPr>
          <p:spPr>
            <a:xfrm>
              <a:off x="0" y="2286002"/>
              <a:ext cx="12208822" cy="4572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12" name="Полилиния 11">
              <a:extLst>
                <a:ext uri="{FF2B5EF4-FFF2-40B4-BE49-F238E27FC236}">
                  <a16:creationId xmlns:a16="http://schemas.microsoft.com/office/drawing/2014/main" id="{84DB028B-A475-224B-B675-A15A56CAD0BF}"/>
                </a:ext>
              </a:extLst>
            </p:cNvPr>
            <p:cNvSpPr/>
            <p:nvPr userDrawn="1"/>
          </p:nvSpPr>
          <p:spPr>
            <a:xfrm flipH="1">
              <a:off x="8597718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14" name="Полилиния 13">
              <a:extLst>
                <a:ext uri="{FF2B5EF4-FFF2-40B4-BE49-F238E27FC236}">
                  <a16:creationId xmlns:a16="http://schemas.microsoft.com/office/drawing/2014/main" id="{61C34955-105B-4D4D-B51D-754C5D38A85D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15" name="Полилиния 14">
              <a:extLst>
                <a:ext uri="{FF2B5EF4-FFF2-40B4-BE49-F238E27FC236}">
                  <a16:creationId xmlns:a16="http://schemas.microsoft.com/office/drawing/2014/main" id="{2734DEB1-EC02-2E42-9292-4ADD115060A5}"/>
                </a:ext>
              </a:extLst>
            </p:cNvPr>
            <p:cNvSpPr/>
            <p:nvPr userDrawn="1"/>
          </p:nvSpPr>
          <p:spPr>
            <a:xfrm rot="5400000" flipH="1" flipV="1">
              <a:off x="10344100" y="438098"/>
              <a:ext cx="2285999" cy="1409801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</p:grp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45085"/>
            <a:ext cx="9779183" cy="1600835"/>
          </a:xfrm>
        </p:spPr>
        <p:txBody>
          <a:bodyPr rtlCol="0" anchor="b">
            <a:noAutofit/>
          </a:bodyPr>
          <a:lstStyle>
            <a:lvl1pPr>
              <a:defRPr lang="ru-RU" sz="4200" b="1"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1EED44-783E-8705-4119-D7E9F7D4F2B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166087" y="2652713"/>
            <a:ext cx="9780587" cy="3436936"/>
          </a:xfrm>
        </p:spPr>
        <p:txBody>
          <a:bodyPr rtlCol="0">
            <a:normAutofit/>
          </a:bodyPr>
          <a:lstStyle>
            <a:lvl1pPr marL="342900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1pPr>
            <a:lvl2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2pPr>
            <a:lvl3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3pPr>
            <a:lvl4pPr marL="1097280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4pPr>
            <a:lvl5pPr marL="1371600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>
            <a:lvl1pPr>
              <a:defRPr lang="ru-RU">
                <a:solidFill>
                  <a:schemeClr val="accent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r>
              <a:rPr lang="ru-RU" dirty="0"/>
              <a:t>08.09.20ГГ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lvl1pPr>
              <a:defRPr lang="ru-RU">
                <a:solidFill>
                  <a:schemeClr val="accent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 rtlCol="0">
            <a:noAutofit/>
          </a:bodyPr>
          <a:lstStyle>
            <a:lvl1pPr>
              <a:defRPr lang="ru-RU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fld id="{294A09A9-5501-47C1-A89A-A340965A2B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3176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95FBCE6F-2AA9-31FE-8148-33B480735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3" name="Полилиния 22">
              <a:extLst>
                <a:ext uri="{FF2B5EF4-FFF2-40B4-BE49-F238E27FC236}">
                  <a16:creationId xmlns:a16="http://schemas.microsoft.com/office/drawing/2014/main" id="{067EACEC-C2DD-EA42-8504-176673AD1F20}"/>
                </a:ext>
              </a:extLst>
            </p:cNvPr>
            <p:cNvSpPr/>
            <p:nvPr userDrawn="1"/>
          </p:nvSpPr>
          <p:spPr>
            <a:xfrm>
              <a:off x="0" y="0"/>
              <a:ext cx="8025490" cy="6858000"/>
            </a:xfrm>
            <a:custGeom>
              <a:avLst/>
              <a:gdLst>
                <a:gd name="connsiteX0" fmla="*/ 0 w 8025490"/>
                <a:gd name="connsiteY0" fmla="*/ 0 h 6858000"/>
                <a:gd name="connsiteX1" fmla="*/ 4596490 w 8025490"/>
                <a:gd name="connsiteY1" fmla="*/ 0 h 6858000"/>
                <a:gd name="connsiteX2" fmla="*/ 8025490 w 8025490"/>
                <a:gd name="connsiteY2" fmla="*/ 3429000 h 6858000"/>
                <a:gd name="connsiteX3" fmla="*/ 4596490 w 8025490"/>
                <a:gd name="connsiteY3" fmla="*/ 6858000 h 6858000"/>
                <a:gd name="connsiteX4" fmla="*/ 0 w 8025490"/>
                <a:gd name="connsiteY4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25490" h="6858000">
                  <a:moveTo>
                    <a:pt x="0" y="0"/>
                  </a:moveTo>
                  <a:lnTo>
                    <a:pt x="4596490" y="0"/>
                  </a:lnTo>
                  <a:cubicBezTo>
                    <a:pt x="6490274" y="0"/>
                    <a:pt x="8025490" y="1535216"/>
                    <a:pt x="8025490" y="3429000"/>
                  </a:cubicBezTo>
                  <a:cubicBezTo>
                    <a:pt x="8025490" y="5322784"/>
                    <a:pt x="6490274" y="6858000"/>
                    <a:pt x="4596490" y="6858000"/>
                  </a:cubicBezTo>
                  <a:lnTo>
                    <a:pt x="0" y="685800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89843C7E-5704-7A46-8974-F3BFA42E7310}"/>
                </a:ext>
              </a:extLst>
            </p:cNvPr>
            <p:cNvGrpSpPr/>
            <p:nvPr userDrawn="1"/>
          </p:nvGrpSpPr>
          <p:grpSpPr>
            <a:xfrm rot="16200000">
              <a:off x="8286528" y="2207195"/>
              <a:ext cx="3032351" cy="2443610"/>
              <a:chOff x="9857014" y="13834"/>
              <a:chExt cx="2334986" cy="1881641"/>
            </a:xfrm>
          </p:grpSpPr>
          <p:sp>
            <p:nvSpPr>
              <p:cNvPr id="15" name="Полилиния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6" name="Полилиния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7" name="Полилиния 16">
              <a:extLst>
                <a:ext uri="{FF2B5EF4-FFF2-40B4-BE49-F238E27FC236}">
                  <a16:creationId xmlns:a16="http://schemas.microsoft.com/office/drawing/2014/main" id="{0B179973-08D2-EF40-B516-35E75E906394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18" name="Полилиния 17">
              <a:extLst>
                <a:ext uri="{FF2B5EF4-FFF2-40B4-BE49-F238E27FC236}">
                  <a16:creationId xmlns:a16="http://schemas.microsoft.com/office/drawing/2014/main" id="{6C811FF3-E48A-194D-8022-65F8C3A17449}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177553"/>
            <a:ext cx="6245912" cy="3269447"/>
          </a:xfrm>
        </p:spPr>
        <p:txBody>
          <a:bodyPr bIns="0" rtlCol="0" anchor="b">
            <a:noAutofit/>
          </a:bodyPr>
          <a:lstStyle>
            <a:lvl1pPr algn="l">
              <a:defRPr lang="ru-RU" sz="6000" b="1">
                <a:solidFill>
                  <a:schemeClr val="bg1"/>
                </a:solidFill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4" y="3492896"/>
            <a:ext cx="6245912" cy="912850"/>
          </a:xfrm>
        </p:spPr>
        <p:txBody>
          <a:bodyPr rtlCol="0" anchor="ctr" anchorCtr="0">
            <a:noAutofit/>
          </a:bodyPr>
          <a:lstStyle>
            <a:lvl1pPr marL="0" indent="0" algn="l">
              <a:buNone/>
              <a:defRPr lang="ru-RU" sz="32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 dirty="0"/>
              <a:t>Подзаголовок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2 столбца с содержимы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14DB56B5-5DD7-95E3-52B2-EDC4B3F130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Полилиния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Полилиния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  <a:cs typeface="+mn-cs"/>
                </a:endParaRPr>
              </a:p>
            </p:txBody>
          </p:sp>
          <p:sp>
            <p:nvSpPr>
              <p:cNvPr id="8" name="Полилиния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  <a:cs typeface="+mn-cs"/>
                </a:endParaRPr>
              </a:p>
            </p:txBody>
          </p:sp>
        </p:grp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6526"/>
            <a:ext cx="9601200" cy="1653371"/>
          </a:xfrm>
        </p:spPr>
        <p:txBody>
          <a:bodyPr rtlCol="0" anchor="b">
            <a:noAutofit/>
          </a:bodyPr>
          <a:lstStyle>
            <a:lvl1pPr>
              <a:defRPr lang="ru-RU" sz="4200" b="1"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23984"/>
            <a:ext cx="4663440" cy="3332832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lang="ru-RU" sz="2000">
                <a:latin typeface="Arial" panose="020B0604020202020204" pitchFamily="34" charset="0"/>
                <a:cs typeface="+mn-cs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latin typeface="Arial" panose="020B0604020202020204" pitchFamily="34" charset="0"/>
                <a:cs typeface="+mn-cs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latin typeface="Arial" panose="020B0604020202020204" pitchFamily="34" charset="0"/>
                <a:cs typeface="+mn-cs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latin typeface="Arial" panose="020B0604020202020204" pitchFamily="34" charset="0"/>
                <a:cs typeface="+mn-cs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latin typeface="Arial" panose="020B0604020202020204" pitchFamily="34" charset="0"/>
                <a:cs typeface="+mn-cs"/>
              </a:defRPr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83235" y="2023984"/>
            <a:ext cx="4663440" cy="3332832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lang="ru-RU" sz="2000">
                <a:latin typeface="Arial" panose="020B0604020202020204" pitchFamily="34" charset="0"/>
                <a:cs typeface="+mn-cs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latin typeface="Arial" panose="020B0604020202020204" pitchFamily="34" charset="0"/>
                <a:cs typeface="+mn-cs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latin typeface="Arial" panose="020B0604020202020204" pitchFamily="34" charset="0"/>
                <a:cs typeface="+mn-cs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latin typeface="Arial" panose="020B0604020202020204" pitchFamily="34" charset="0"/>
                <a:cs typeface="+mn-cs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latin typeface="Arial" panose="020B0604020202020204" pitchFamily="34" charset="0"/>
                <a:cs typeface="+mn-cs"/>
              </a:defRPr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10" name="Дата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r>
              <a:rPr lang="ru-RU" dirty="0"/>
              <a:t>08.09.20ГГ</a:t>
            </a:r>
          </a:p>
        </p:txBody>
      </p:sp>
      <p:sp>
        <p:nvSpPr>
          <p:cNvPr id="11" name="Нижний колонтитул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ru-RU" sz="1200">
                <a:solidFill>
                  <a:schemeClr val="accent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fld id="{294A09A9-5501-47C1-A89A-A340965A2B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7843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2 объект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1A0E8D4A-B13C-C7EE-5E27-278124A12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1999" cy="6857999"/>
            <a:chOff x="1" y="1"/>
            <a:chExt cx="12191999" cy="6857999"/>
          </a:xfrm>
        </p:grpSpPr>
        <p:sp>
          <p:nvSpPr>
            <p:cNvPr id="4" name="Полилиния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 rot="5400000" flipH="1">
              <a:off x="1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69008"/>
            <a:ext cx="9779183" cy="1706563"/>
          </a:xfrm>
        </p:spPr>
        <p:txBody>
          <a:bodyPr rtlCol="0" anchor="b">
            <a:noAutofit/>
          </a:bodyPr>
          <a:lstStyle>
            <a:lvl1pPr>
              <a:defRPr lang="ru-RU" sz="4200" b="1">
                <a:solidFill>
                  <a:schemeClr val="bg1"/>
                </a:solidFill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926B296A-EB6A-9BE9-E813-B15C46524F4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1167493" y="2023984"/>
            <a:ext cx="4663440" cy="3332832"/>
          </a:xfrm>
        </p:spPr>
        <p:txBody>
          <a:bodyPr rtlCol="0">
            <a:normAutofit/>
          </a:bodyPr>
          <a:lstStyle>
            <a:lvl1pPr marL="530352" indent="-530352">
              <a:spcBef>
                <a:spcPts val="1000"/>
              </a:spcBef>
              <a:buFont typeface="+mj-lt"/>
              <a:buAutoNum type="arabicPeriod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1pPr>
            <a:lvl2pPr marL="1097280" indent="-530352">
              <a:spcBef>
                <a:spcPts val="1000"/>
              </a:spcBef>
              <a:buFont typeface="+mj-lt"/>
              <a:buAutoNum type="alphaLcPeriod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2pPr>
            <a:lvl3pPr marL="1645920" indent="-530352">
              <a:spcBef>
                <a:spcPts val="1000"/>
              </a:spcBef>
              <a:buFont typeface="+mj-lt"/>
              <a:buAutoNum type="arabicParenR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3pPr>
            <a:lvl4pPr marL="1920240" indent="-530352">
              <a:spcBef>
                <a:spcPts val="1000"/>
              </a:spcBef>
              <a:buFont typeface="+mj-lt"/>
              <a:buAutoNum type="alphaLcParenR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4pPr>
            <a:lvl5pPr marL="2560320" indent="-514350">
              <a:spcBef>
                <a:spcPts val="1000"/>
              </a:spcBef>
              <a:buFont typeface="+mj-lt"/>
              <a:buAutoNum type="romanLcPeriod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9435B7D5-E7F8-1267-8942-3C97BE836B98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283235" y="2023984"/>
            <a:ext cx="4663440" cy="3332832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10" name="Дата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r>
              <a:rPr lang="ru-RU" dirty="0"/>
              <a:t>08.09.20ГГ</a:t>
            </a:r>
          </a:p>
        </p:txBody>
      </p:sp>
      <p:sp>
        <p:nvSpPr>
          <p:cNvPr id="11" name="Нижний колонтитул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 sz="1200">
                <a:solidFill>
                  <a:schemeClr val="accent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ru-RU" sz="1200">
                <a:solidFill>
                  <a:schemeClr val="accent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fld id="{294A09A9-5501-47C1-A89A-A340965A2B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0426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, содержимое и изображение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CCEDB282-8288-C81F-52B5-048A3E80C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208822" cy="6858002"/>
            <a:chOff x="0" y="0"/>
            <a:chExt cx="12208822" cy="6858002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A62587F-7496-384A-AF40-18FC8CF0709D}"/>
                </a:ext>
              </a:extLst>
            </p:cNvPr>
            <p:cNvSpPr/>
            <p:nvPr userDrawn="1"/>
          </p:nvSpPr>
          <p:spPr>
            <a:xfrm>
              <a:off x="0" y="2286002"/>
              <a:ext cx="12208822" cy="4572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12" name="Полилиния 11">
              <a:extLst>
                <a:ext uri="{FF2B5EF4-FFF2-40B4-BE49-F238E27FC236}">
                  <a16:creationId xmlns:a16="http://schemas.microsoft.com/office/drawing/2014/main" id="{84DB028B-A475-224B-B675-A15A56CAD0BF}"/>
                </a:ext>
              </a:extLst>
            </p:cNvPr>
            <p:cNvSpPr/>
            <p:nvPr userDrawn="1"/>
          </p:nvSpPr>
          <p:spPr>
            <a:xfrm flipH="1">
              <a:off x="8597718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14" name="Полилиния 13">
              <a:extLst>
                <a:ext uri="{FF2B5EF4-FFF2-40B4-BE49-F238E27FC236}">
                  <a16:creationId xmlns:a16="http://schemas.microsoft.com/office/drawing/2014/main" id="{61C34955-105B-4D4D-B51D-754C5D38A85D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</p:grp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457200"/>
            <a:ext cx="10643508" cy="1371600"/>
          </a:xfrm>
        </p:spPr>
        <p:txBody>
          <a:bodyPr rtlCol="0" anchor="b">
            <a:noAutofit/>
          </a:bodyPr>
          <a:lstStyle>
            <a:lvl1pPr>
              <a:defRPr lang="ru-RU" sz="4200" b="1"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B07A1CF7-9B3B-E43E-830E-DAB65B608249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166088" y="2652713"/>
            <a:ext cx="5394959" cy="3436936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bg1"/>
                </a:solidFill>
                <a:latin typeface="Arial" panose="020B0604020202020204" pitchFamily="34" charset="0"/>
                <a:cs typeface="+mn-cs"/>
              </a:defRPr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8" name="Рисунок 14">
            <a:extLst>
              <a:ext uri="{FF2B5EF4-FFF2-40B4-BE49-F238E27FC236}">
                <a16:creationId xmlns:a16="http://schemas.microsoft.com/office/drawing/2014/main" id="{D976D8D6-3BDC-1908-3425-FEE3EEF51A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17920" y="1447800"/>
            <a:ext cx="4214010" cy="4214010"/>
          </a:xfrm>
          <a:prstGeom prst="ellipse">
            <a:avLst/>
          </a:prstGeom>
          <a:solidFill>
            <a:schemeClr val="accent2"/>
          </a:solidFill>
        </p:spPr>
        <p:txBody>
          <a:bodyPr rtlCol="0"/>
          <a:lstStyle>
            <a:lvl1pPr marL="0" indent="0" algn="ctr">
              <a:buNone/>
              <a:defRPr lang="ru-RU" sz="2000"/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>
            <a:lvl1pPr>
              <a:defRPr lang="ru-RU">
                <a:solidFill>
                  <a:schemeClr val="accent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r>
              <a:rPr lang="ru-RU" dirty="0"/>
              <a:t>08.09.20ГГ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lvl1pPr>
              <a:defRPr lang="ru-RU">
                <a:solidFill>
                  <a:schemeClr val="accent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 rtlCol="0">
            <a:noAutofit/>
          </a:bodyPr>
          <a:lstStyle>
            <a:lvl1pPr>
              <a:defRPr lang="ru-RU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fld id="{294A09A9-5501-47C1-A89A-A340965A2B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3030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martAr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ABA2A58C-57B7-834C-8F5C-329932241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Полилиния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14" name="Полилиния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457200"/>
            <a:ext cx="9692640" cy="1371600"/>
          </a:xfrm>
        </p:spPr>
        <p:txBody>
          <a:bodyPr rtlCol="0" anchor="b">
            <a:noAutofit/>
          </a:bodyPr>
          <a:lstStyle>
            <a:lvl1pPr>
              <a:defRPr lang="ru-RU" sz="4200" b="1"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C45E425B-455F-127B-1647-045FD094F15D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1167493" y="2087561"/>
            <a:ext cx="2693306" cy="3890543"/>
          </a:xfrm>
        </p:spPr>
        <p:txBody>
          <a:bodyPr rtlCol="0">
            <a:noAutofit/>
          </a:bodyPr>
          <a:lstStyle>
            <a:lvl1pPr marL="0" indent="0">
              <a:buNone/>
              <a:defRPr lang="ru-RU" sz="2000">
                <a:latin typeface="Arial" panose="020B0604020202020204" pitchFamily="34" charset="0"/>
                <a:cs typeface="+mn-cs"/>
              </a:defRPr>
            </a:lvl1pPr>
            <a:lvl2pPr marL="457200" indent="0">
              <a:buNone/>
              <a:defRPr lang="ru-RU" sz="2000">
                <a:latin typeface="Arial" panose="020B0604020202020204" pitchFamily="34" charset="0"/>
                <a:cs typeface="+mn-cs"/>
              </a:defRPr>
            </a:lvl2pPr>
            <a:lvl3pPr marL="914400" indent="0">
              <a:buNone/>
              <a:defRPr lang="ru-RU" sz="2000">
                <a:latin typeface="Arial" panose="020B0604020202020204" pitchFamily="34" charset="0"/>
                <a:cs typeface="+mn-cs"/>
              </a:defRPr>
            </a:lvl3pPr>
            <a:lvl4pPr marL="1371600" indent="0">
              <a:buNone/>
              <a:defRPr lang="ru-RU" sz="2000">
                <a:latin typeface="Arial" panose="020B0604020202020204" pitchFamily="34" charset="0"/>
                <a:cs typeface="+mn-cs"/>
              </a:defRPr>
            </a:lvl4pPr>
            <a:lvl5pPr marL="1828800" indent="0">
              <a:buNone/>
              <a:defRPr lang="ru-RU" sz="2000">
                <a:latin typeface="Arial" panose="020B0604020202020204" pitchFamily="34" charset="0"/>
                <a:cs typeface="+mn-cs"/>
              </a:defRPr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16400" y="2087563"/>
            <a:ext cx="6730274" cy="3890543"/>
          </a:xfrm>
        </p:spPr>
        <p:txBody>
          <a:bodyPr rtlCol="0">
            <a:noAutofit/>
          </a:bodyPr>
          <a:lstStyle>
            <a:lvl1pPr marL="0" indent="0">
              <a:buNone/>
              <a:defRPr lang="ru-RU">
                <a:latin typeface="Arial" panose="020B0604020202020204" pitchFamily="34" charset="0"/>
                <a:cs typeface="+mn-cs"/>
              </a:defRPr>
            </a:lvl1pPr>
            <a:lvl2pPr marL="457200" indent="0">
              <a:buNone/>
              <a:defRPr lang="ru-RU">
                <a:latin typeface="Arial" panose="020B0604020202020204" pitchFamily="34" charset="0"/>
                <a:cs typeface="+mn-cs"/>
              </a:defRPr>
            </a:lvl2pPr>
            <a:lvl3pPr marL="914400" indent="0">
              <a:buNone/>
              <a:defRPr lang="ru-RU">
                <a:latin typeface="Arial" panose="020B0604020202020204" pitchFamily="34" charset="0"/>
                <a:cs typeface="+mn-cs"/>
              </a:defRPr>
            </a:lvl3pPr>
            <a:lvl4pPr marL="1371600" indent="0">
              <a:buNone/>
              <a:defRPr lang="ru-RU">
                <a:latin typeface="Arial" panose="020B0604020202020204" pitchFamily="34" charset="0"/>
                <a:cs typeface="+mn-cs"/>
              </a:defRPr>
            </a:lvl4pPr>
            <a:lvl5pPr marL="1828800" indent="0">
              <a:buNone/>
              <a:defRPr lang="ru-RU">
                <a:latin typeface="Arial" panose="020B0604020202020204" pitchFamily="34" charset="0"/>
                <a:cs typeface="+mn-cs"/>
              </a:defRPr>
            </a:lvl5pPr>
          </a:lstStyle>
          <a:p>
            <a:pPr lvl="0" rtl="0"/>
            <a:r>
              <a:rPr lang="ru-RU" dirty="0"/>
              <a:t>Щелкните, чтобы добавить содержимое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10" name="Дата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r>
              <a:rPr lang="ru-RU" dirty="0"/>
              <a:t>08.09.20ГГ</a:t>
            </a:r>
          </a:p>
        </p:txBody>
      </p:sp>
      <p:sp>
        <p:nvSpPr>
          <p:cNvPr id="11" name="Нижний колонтитул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fld id="{294A09A9-5501-47C1-A89A-A340965A2B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7098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, содержимое и изображени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79F46B00-4AE8-52A2-6926-FC2F5DD1FA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2364" y="0"/>
            <a:ext cx="12194364" cy="6858000"/>
            <a:chOff x="-2364" y="0"/>
            <a:chExt cx="12194364" cy="6858000"/>
          </a:xfrm>
        </p:grpSpPr>
        <p:sp>
          <p:nvSpPr>
            <p:cNvPr id="4" name="Полилиния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rot="5400000">
              <a:off x="8580896" y="0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>
              <a:off x="-2364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  <a:cs typeface="+mn-cs"/>
              </a:endParaRPr>
            </a:p>
          </p:txBody>
        </p: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</a:extLst>
            </p:cNvPr>
            <p:cNvGrpSpPr/>
            <p:nvPr userDrawn="1"/>
          </p:nvGrpSpPr>
          <p:grpSpPr>
            <a:xfrm>
              <a:off x="2587417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Полилиния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  <a:cs typeface="+mn-cs"/>
                </a:endParaRPr>
              </a:p>
            </p:txBody>
          </p:sp>
          <p:sp>
            <p:nvSpPr>
              <p:cNvPr id="8" name="Полилиния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  <a:cs typeface="+mn-cs"/>
                </a:endParaRPr>
              </a:p>
            </p:txBody>
          </p:sp>
        </p:grp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49489" y="457199"/>
            <a:ext cx="5943599" cy="1920240"/>
          </a:xfrm>
        </p:spPr>
        <p:txBody>
          <a:bodyPr rtlCol="0" anchor="b">
            <a:noAutofit/>
          </a:bodyPr>
          <a:lstStyle>
            <a:lvl1pPr>
              <a:defRPr lang="ru-RU" sz="4200" b="1"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6BBDFA0C-B372-969D-6C8A-F664A4BF8D41}"/>
              </a:ext>
            </a:extLst>
          </p:cNvPr>
          <p:cNvSpPr>
            <a:spLocks noGrp="1" noChangeAspect="1"/>
          </p:cNvSpPr>
          <p:nvPr>
            <p:ph idx="17" hasCustomPrompt="1"/>
          </p:nvPr>
        </p:nvSpPr>
        <p:spPr>
          <a:xfrm>
            <a:off x="823108" y="640080"/>
            <a:ext cx="4297680" cy="4297680"/>
          </a:xfrm>
          <a:prstGeom prst="ellipse">
            <a:avLst/>
          </a:prstGeom>
          <a:solidFill>
            <a:schemeClr val="accent2"/>
          </a:solidFill>
        </p:spPr>
        <p:txBody>
          <a:bodyPr rtlCol="0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ru-RU" sz="2000">
                <a:latin typeface="Arial" panose="020B0604020202020204" pitchFamily="34" charset="0"/>
                <a:cs typeface="+mn-cs"/>
              </a:defRPr>
            </a:lvl1pPr>
            <a:lvl2pPr marL="347663" indent="0" algn="ctr">
              <a:buFont typeface="Arial" panose="020B0604020202020204" pitchFamily="34" charset="0"/>
              <a:buNone/>
              <a:defRPr lang="ru-RU" sz="2000">
                <a:latin typeface="Arial" panose="020B0604020202020204" pitchFamily="34" charset="0"/>
                <a:cs typeface="+mn-cs"/>
              </a:defRPr>
            </a:lvl2pPr>
            <a:lvl3pPr marL="685800" indent="0" algn="ctr">
              <a:buFont typeface="Arial" panose="020B0604020202020204" pitchFamily="34" charset="0"/>
              <a:buNone/>
              <a:defRPr lang="ru-RU" sz="2000">
                <a:latin typeface="Arial" panose="020B0604020202020204" pitchFamily="34" charset="0"/>
                <a:cs typeface="+mn-cs"/>
              </a:defRPr>
            </a:lvl3pPr>
            <a:lvl4pPr marL="914400" indent="0" algn="ctr">
              <a:buFont typeface="Arial" panose="020B0604020202020204" pitchFamily="34" charset="0"/>
              <a:buNone/>
              <a:defRPr lang="ru-RU" sz="2000">
                <a:latin typeface="Arial" panose="020B0604020202020204" pitchFamily="34" charset="0"/>
                <a:cs typeface="+mn-cs"/>
              </a:defRPr>
            </a:lvl4pPr>
            <a:lvl5pPr marL="1143000" indent="0" algn="ctr">
              <a:buFont typeface="Arial" panose="020B0604020202020204" pitchFamily="34" charset="0"/>
              <a:buNone/>
              <a:defRPr lang="ru-RU" sz="2000">
                <a:latin typeface="Arial" panose="020B0604020202020204" pitchFamily="34" charset="0"/>
                <a:cs typeface="+mn-cs"/>
              </a:defRPr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10" name="Дата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6711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ru-RU" sz="1200">
                <a:solidFill>
                  <a:schemeClr val="accent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r>
              <a:rPr lang="ru-RU" dirty="0"/>
              <a:t>08.09.20ГГ</a:t>
            </a:r>
          </a:p>
        </p:txBody>
      </p:sp>
      <p:sp>
        <p:nvSpPr>
          <p:cNvPr id="11" name="Нижний колонтитул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fld id="{294A09A9-5501-47C1-A89A-A340965A2BE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A8D2CC-EE75-85FA-1577-88C0BEC7B10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5549490" y="2706369"/>
            <a:ext cx="5943600" cy="3383279"/>
          </a:xfrm>
        </p:spPr>
        <p:txBody>
          <a:bodyPr rtlCol="0">
            <a:normAutofit/>
          </a:bodyPr>
          <a:lstStyle>
            <a:lvl1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tx1"/>
                </a:solidFill>
                <a:latin typeface="Arial" panose="020B0604020202020204" pitchFamily="34" charset="0"/>
                <a:cs typeface="+mn-cs"/>
              </a:defRPr>
            </a:lvl1pPr>
            <a:lvl2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tx1"/>
                </a:solidFill>
                <a:latin typeface="Arial" panose="020B0604020202020204" pitchFamily="34" charset="0"/>
                <a:cs typeface="+mn-cs"/>
              </a:defRPr>
            </a:lvl2pPr>
            <a:lvl3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tx1"/>
                </a:solidFill>
                <a:latin typeface="Arial" panose="020B0604020202020204" pitchFamily="34" charset="0"/>
                <a:cs typeface="+mn-cs"/>
              </a:defRPr>
            </a:lvl3pPr>
            <a:lvl4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tx1"/>
                </a:solidFill>
                <a:latin typeface="Arial" panose="020B0604020202020204" pitchFamily="34" charset="0"/>
                <a:cs typeface="+mn-cs"/>
              </a:defRPr>
            </a:lvl4pPr>
            <a:lvl5pPr marL="1463040" indent="-283464">
              <a:spcBef>
                <a:spcPts val="1000"/>
              </a:spcBef>
              <a:buFont typeface="Arial" panose="020B0604020202020204" pitchFamily="34" charset="0"/>
              <a:buChar char="•"/>
              <a:defRPr lang="ru-RU" sz="2000">
                <a:solidFill>
                  <a:schemeClr val="tx1"/>
                </a:solidFill>
                <a:latin typeface="Arial" panose="020B0604020202020204" pitchFamily="34" charset="0"/>
                <a:cs typeface="+mn-cs"/>
              </a:defRPr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5256561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Диаграмма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ABA2A58C-57B7-834C-8F5C-329932241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Полилиния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14" name="Полилиния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6526"/>
            <a:ext cx="9779183" cy="1570038"/>
          </a:xfrm>
        </p:spPr>
        <p:txBody>
          <a:bodyPr rtlCol="0" anchor="b">
            <a:noAutofit/>
          </a:bodyPr>
          <a:lstStyle>
            <a:lvl1pPr>
              <a:defRPr lang="ru-RU" sz="4200" b="1"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4832"/>
            <a:ext cx="9779182" cy="3366813"/>
          </a:xfrm>
        </p:spPr>
        <p:txBody>
          <a:bodyPr rtlCol="0">
            <a:noAutofit/>
          </a:bodyPr>
          <a:lstStyle>
            <a:lvl1pPr marL="0" indent="0">
              <a:buNone/>
              <a:defRPr lang="ru-RU">
                <a:latin typeface="Arial" panose="020B0604020202020204" pitchFamily="34" charset="0"/>
                <a:cs typeface="+mn-cs"/>
              </a:defRPr>
            </a:lvl1pPr>
            <a:lvl2pPr marL="457200" indent="0">
              <a:buNone/>
              <a:defRPr lang="ru-RU">
                <a:latin typeface="Arial" panose="020B0604020202020204" pitchFamily="34" charset="0"/>
                <a:cs typeface="+mn-cs"/>
              </a:defRPr>
            </a:lvl2pPr>
            <a:lvl3pPr marL="914400" indent="0">
              <a:buNone/>
              <a:defRPr lang="ru-RU">
                <a:latin typeface="Arial" panose="020B0604020202020204" pitchFamily="34" charset="0"/>
                <a:cs typeface="+mn-cs"/>
              </a:defRPr>
            </a:lvl3pPr>
            <a:lvl4pPr marL="1371600" indent="0">
              <a:buNone/>
              <a:defRPr lang="ru-RU">
                <a:latin typeface="Arial" panose="020B0604020202020204" pitchFamily="34" charset="0"/>
                <a:cs typeface="+mn-cs"/>
              </a:defRPr>
            </a:lvl4pPr>
            <a:lvl5pPr marL="1828800" indent="0">
              <a:buNone/>
              <a:defRPr lang="ru-RU">
                <a:latin typeface="Arial" panose="020B0604020202020204" pitchFamily="34" charset="0"/>
                <a:cs typeface="+mn-cs"/>
              </a:defRPr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10" name="Дата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r>
              <a:rPr lang="ru-RU" dirty="0"/>
              <a:t>08.09.20ГГ</a:t>
            </a:r>
          </a:p>
        </p:txBody>
      </p:sp>
      <p:sp>
        <p:nvSpPr>
          <p:cNvPr id="11" name="Нижний колонтитул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ru-RU" sz="1200">
                <a:solidFill>
                  <a:schemeClr val="accent3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fld id="{294A09A9-5501-47C1-A89A-A340965A2B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вершающ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78AD52EA-B01E-8D38-D87A-BF7EB5B58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1"/>
            <a:ext cx="12192001" cy="6864796"/>
            <a:chOff x="0" y="-1"/>
            <a:chExt cx="12192001" cy="6864796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9AC79249-FDC0-364D-A734-AE1DE1605D28}"/>
                </a:ext>
              </a:extLst>
            </p:cNvPr>
            <p:cNvSpPr/>
            <p:nvPr userDrawn="1"/>
          </p:nvSpPr>
          <p:spPr>
            <a:xfrm>
              <a:off x="8264426" y="0"/>
              <a:ext cx="3927574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F15FBB50-09C8-B64E-AE57-67C5E70810CB}"/>
                </a:ext>
              </a:extLst>
            </p:cNvPr>
            <p:cNvGrpSpPr/>
            <p:nvPr userDrawn="1"/>
          </p:nvGrpSpPr>
          <p:grpSpPr>
            <a:xfrm>
              <a:off x="8264427" y="3685939"/>
              <a:ext cx="3927573" cy="3178856"/>
              <a:chOff x="9857014" y="13834"/>
              <a:chExt cx="2334986" cy="1881641"/>
            </a:xfrm>
          </p:grpSpPr>
          <p:sp>
            <p:nvSpPr>
              <p:cNvPr id="15" name="Полилиния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6" name="Полилиния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22" name="Полилиния 21">
              <a:extLst>
                <a:ext uri="{FF2B5EF4-FFF2-40B4-BE49-F238E27FC236}">
                  <a16:creationId xmlns:a16="http://schemas.microsoft.com/office/drawing/2014/main" id="{BC68F289-2744-2F48-893A-3F17911625C8}"/>
                </a:ext>
              </a:extLst>
            </p:cNvPr>
            <p:cNvSpPr/>
            <p:nvPr userDrawn="1"/>
          </p:nvSpPr>
          <p:spPr>
            <a:xfrm>
              <a:off x="0" y="-1"/>
              <a:ext cx="1167493" cy="1167493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  <p:sp>
          <p:nvSpPr>
            <p:cNvPr id="17" name="Полилиния 16">
              <a:extLst>
                <a:ext uri="{FF2B5EF4-FFF2-40B4-BE49-F238E27FC236}">
                  <a16:creationId xmlns:a16="http://schemas.microsoft.com/office/drawing/2014/main" id="{39563C76-BC00-DE47-88F5-C24D3CE3325A}"/>
                </a:ext>
              </a:extLst>
            </p:cNvPr>
            <p:cNvSpPr/>
            <p:nvPr userDrawn="1"/>
          </p:nvSpPr>
          <p:spPr>
            <a:xfrm>
              <a:off x="10228214" y="-1"/>
              <a:ext cx="1963787" cy="3178856"/>
            </a:xfrm>
            <a:custGeom>
              <a:avLst/>
              <a:gdLst>
                <a:gd name="connsiteX0" fmla="*/ 0 w 1963787"/>
                <a:gd name="connsiteY0" fmla="*/ 0 h 3178856"/>
                <a:gd name="connsiteX1" fmla="*/ 1963787 w 1963787"/>
                <a:gd name="connsiteY1" fmla="*/ 0 h 3178856"/>
                <a:gd name="connsiteX2" fmla="*/ 1963787 w 1963787"/>
                <a:gd name="connsiteY2" fmla="*/ 1967129 h 3178856"/>
                <a:gd name="connsiteX3" fmla="*/ 1963787 w 1963787"/>
                <a:gd name="connsiteY3" fmla="*/ 2349671 h 3178856"/>
                <a:gd name="connsiteX4" fmla="*/ 1963787 w 1963787"/>
                <a:gd name="connsiteY4" fmla="*/ 3178856 h 3178856"/>
                <a:gd name="connsiteX5" fmla="*/ 1963753 w 1963787"/>
                <a:gd name="connsiteY5" fmla="*/ 3178856 h 3178856"/>
                <a:gd name="connsiteX6" fmla="*/ 1763002 w 1963787"/>
                <a:gd name="connsiteY6" fmla="*/ 3168629 h 3178856"/>
                <a:gd name="connsiteX7" fmla="*/ 0 w 1963787"/>
                <a:gd name="connsiteY7" fmla="*/ 1197921 h 3178856"/>
                <a:gd name="connsiteX8" fmla="*/ 0 w 1963787"/>
                <a:gd name="connsiteY8" fmla="*/ 1039961 h 3178856"/>
                <a:gd name="connsiteX9" fmla="*/ 0 w 1963787"/>
                <a:gd name="connsiteY9" fmla="*/ 0 h 3178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63787" h="3178856">
                  <a:moveTo>
                    <a:pt x="0" y="0"/>
                  </a:moveTo>
                  <a:lnTo>
                    <a:pt x="1963787" y="0"/>
                  </a:lnTo>
                  <a:lnTo>
                    <a:pt x="1963787" y="1967129"/>
                  </a:lnTo>
                  <a:lnTo>
                    <a:pt x="1963787" y="2349671"/>
                  </a:lnTo>
                  <a:lnTo>
                    <a:pt x="1963787" y="3178856"/>
                  </a:lnTo>
                  <a:lnTo>
                    <a:pt x="1963753" y="3178856"/>
                  </a:lnTo>
                  <a:lnTo>
                    <a:pt x="1763002" y="3168629"/>
                  </a:lnTo>
                  <a:cubicBezTo>
                    <a:pt x="772749" y="3067186"/>
                    <a:pt x="0" y="2223585"/>
                    <a:pt x="0" y="1197921"/>
                  </a:cubicBezTo>
                  <a:lnTo>
                    <a:pt x="0" y="1039961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Arial" panose="020B0604020202020204" pitchFamily="34" charset="0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252549"/>
            <a:ext cx="6220278" cy="3262811"/>
          </a:xfrm>
        </p:spPr>
        <p:txBody>
          <a:bodyPr rtlCol="0" anchor="b">
            <a:noAutofit/>
          </a:bodyPr>
          <a:lstStyle>
            <a:lvl1pPr algn="l">
              <a:defRPr lang="ru-RU" sz="6000" b="1">
                <a:latin typeface="Arial" panose="020B0604020202020204" pitchFamily="34" charset="0"/>
                <a:cs typeface="+mj-cs"/>
              </a:defRPr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3" y="3685939"/>
            <a:ext cx="6220277" cy="2919512"/>
          </a:xfrm>
        </p:spPr>
        <p:txBody>
          <a:bodyPr rtlCol="0" anchor="t" anchorCtr="0">
            <a:normAutofit/>
          </a:bodyPr>
          <a:lstStyle>
            <a:lvl1pPr marL="0" indent="0" algn="l">
              <a:buNone/>
              <a:defRPr lang="ru-RU" sz="2800">
                <a:latin typeface="Arial" panose="020B0604020202020204" pitchFamily="34" charset="0"/>
                <a:cs typeface="+mn-cs"/>
              </a:defRPr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lvl="0" rtl="0"/>
            <a:r>
              <a:rPr lang="ru-RU" dirty="0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ru-RU" sz="1200">
                <a:solidFill>
                  <a:schemeClr val="tx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r>
              <a:rPr lang="ru-RU" dirty="0"/>
              <a:t>08.09.20ГГ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 sz="1200">
                <a:solidFill>
                  <a:schemeClr val="tx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ru-RU" sz="1200">
                <a:solidFill>
                  <a:schemeClr val="tx2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fld id="{294A09A9-5501-47C1-A89A-A340965A2B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74" r:id="rId4"/>
    <p:sldLayoutId id="2147483671" r:id="rId5"/>
    <p:sldLayoutId id="2147483659" r:id="rId6"/>
    <p:sldLayoutId id="2147483668" r:id="rId7"/>
    <p:sldLayoutId id="2147483669" r:id="rId8"/>
    <p:sldLayoutId id="2147483675" r:id="rId9"/>
    <p:sldLayoutId id="2147483677" r:id="rId10"/>
    <p:sldLayoutId id="2147483676" r:id="rId11"/>
    <p:sldLayoutId id="2147483661" r:id="rId12"/>
    <p:sldLayoutId id="2147483666" r:id="rId13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lang="ru-RU"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socket.io/" TargetMode="External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emf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Relationship Id="rId9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3079" y="1240971"/>
            <a:ext cx="7401464" cy="2554652"/>
          </a:xfrm>
        </p:spPr>
        <p:txBody>
          <a:bodyPr rtlCol="0"/>
          <a:lstStyle>
            <a:defPPr>
              <a:defRPr lang="ru-RU"/>
            </a:defPPr>
          </a:lstStyle>
          <a:p>
            <a:pPr algn="ctr"/>
            <a:br>
              <a:rPr lang="ru-RU" sz="4400" b="0" dirty="0"/>
            </a:br>
            <a:br>
              <a:rPr lang="ru-RU" sz="4400" dirty="0"/>
            </a:br>
            <a:r>
              <a:rPr lang="ru-RU" sz="4400" dirty="0"/>
              <a:t> </a:t>
            </a:r>
            <a:r>
              <a:rPr lang="ru-RU" sz="4400" dirty="0" err="1"/>
              <a:t>SkillSwap</a:t>
            </a:r>
            <a:r>
              <a:rPr lang="ru-RU" sz="4400" dirty="0"/>
              <a:t> — платформа обмена навыками между студентами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BB4FEB3-6C53-433F-8DBF-791969C799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7EF58C-138C-55F4-DA77-4C3F06C81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0041" y="448491"/>
            <a:ext cx="10643508" cy="1371600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Суть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5DDE7C-335B-FD23-E1E6-CDCB99B7878C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1420041" y="2639060"/>
            <a:ext cx="7993516" cy="3436937"/>
          </a:xfrm>
        </p:spPr>
        <p:txBody>
          <a:bodyPr rtlCol="0">
            <a:normAutofit fontScale="92500" lnSpcReduction="10000"/>
          </a:bodyPr>
          <a:lstStyle>
            <a:defPPr>
              <a:defRPr lang="ru-RU"/>
            </a:defPPr>
          </a:lstStyle>
          <a:p>
            <a:pPr indent="441325" algn="just">
              <a:lnSpc>
                <a:spcPct val="150000"/>
              </a:lnSpc>
            </a:pPr>
            <a:r>
              <a:rPr lang="ru-RU" sz="2400" dirty="0" err="1"/>
              <a:t>SkillSwap</a:t>
            </a:r>
            <a:r>
              <a:rPr lang="ru-RU" sz="2400" dirty="0"/>
              <a:t> — это цифровая платформа, где студенты могут обмениваться знаниями и помогать друг другу осваивать новые навыки. Каждый участник может выступать как в роли наставника, так и в роли ученика: “я помогу тебе с английским, а ты — с </a:t>
            </a:r>
            <a:r>
              <a:rPr lang="ru-RU" sz="2400" dirty="0" err="1"/>
              <a:t>Python</a:t>
            </a:r>
            <a:r>
              <a:rPr lang="ru-RU" sz="2400" dirty="0"/>
              <a:t>”. Платформа создает </a:t>
            </a:r>
            <a:r>
              <a:rPr lang="ru-RU" sz="2400" dirty="0" err="1"/>
              <a:t>комьюнити</a:t>
            </a:r>
            <a:r>
              <a:rPr lang="ru-RU" sz="2400" dirty="0"/>
              <a:t> взаимного обучения и усиливает мотивацию через рейтинги, отзывы и достижения.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34F7E296-1B29-43F1-8E25-E0EE3C86D3DC}"/>
              </a:ext>
            </a:extLst>
          </p:cNvPr>
          <p:cNvGrpSpPr/>
          <p:nvPr/>
        </p:nvGrpSpPr>
        <p:grpSpPr>
          <a:xfrm>
            <a:off x="0" y="-11430"/>
            <a:ext cx="1098550" cy="6869430"/>
            <a:chOff x="-5" y="-18"/>
            <a:chExt cx="1730" cy="10818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1753E7FB-7F6F-4D44-83FA-CBDE3C71087C}"/>
                </a:ext>
              </a:extLst>
            </p:cNvPr>
            <p:cNvSpPr/>
            <p:nvPr/>
          </p:nvSpPr>
          <p:spPr>
            <a:xfrm>
              <a:off x="0" y="0"/>
              <a:ext cx="1725" cy="10800"/>
            </a:xfrm>
            <a:prstGeom prst="rect">
              <a:avLst/>
            </a:prstGeom>
            <a:solidFill>
              <a:srgbClr val="27376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4">
              <a:extLst>
                <a:ext uri="{FF2B5EF4-FFF2-40B4-BE49-F238E27FC236}">
                  <a16:creationId xmlns:a16="http://schemas.microsoft.com/office/drawing/2014/main" id="{98E46967-E693-4451-81DD-7FE18BC284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7" name="Рисунок 5">
              <a:extLst>
                <a:ext uri="{FF2B5EF4-FFF2-40B4-BE49-F238E27FC236}">
                  <a16:creationId xmlns:a16="http://schemas.microsoft.com/office/drawing/2014/main" id="{3F4E0637-DD51-4A7B-AE58-39CB75FE7E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8" name="Рисунок 6">
              <a:extLst>
                <a:ext uri="{FF2B5EF4-FFF2-40B4-BE49-F238E27FC236}">
                  <a16:creationId xmlns:a16="http://schemas.microsoft.com/office/drawing/2014/main" id="{0E475007-7194-46C1-88AE-B1592917F7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9" name="Рисунок 7">
              <a:extLst>
                <a:ext uri="{FF2B5EF4-FFF2-40B4-BE49-F238E27FC236}">
                  <a16:creationId xmlns:a16="http://schemas.microsoft.com/office/drawing/2014/main" id="{D3DC0942-5DA6-4624-856F-BC6931EB3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10" name="Рисунок 8">
              <a:extLst>
                <a:ext uri="{FF2B5EF4-FFF2-40B4-BE49-F238E27FC236}">
                  <a16:creationId xmlns:a16="http://schemas.microsoft.com/office/drawing/2014/main" id="{9C73B936-9450-4E35-BFA0-4713D471F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2649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749" y="72390"/>
            <a:ext cx="9779183" cy="143286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Цели: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0749" y="1593487"/>
            <a:ext cx="9387217" cy="3366815"/>
          </a:xfrm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</a:lstStyle>
          <a:p>
            <a:pPr indent="441325" algn="just" fontAlgn="base">
              <a:lnSpc>
                <a:spcPct val="160000"/>
              </a:lnSpc>
              <a:buFont typeface="Arial" pitchFamily="34" charset="0"/>
              <a:buChar char="•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Создать удобную и безопасную среду для взаимного обучения студентов.</a:t>
            </a:r>
          </a:p>
          <a:p>
            <a:pPr indent="441325" algn="just" fontAlgn="base">
              <a:lnSpc>
                <a:spcPct val="160000"/>
              </a:lnSpc>
              <a:buFont typeface="Arial" pitchFamily="34" charset="0"/>
              <a:buChar char="•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Повысить уровень цифровых и профессиональных навыков молодежи.</a:t>
            </a:r>
          </a:p>
          <a:p>
            <a:pPr indent="441325" algn="just" fontAlgn="base">
              <a:lnSpc>
                <a:spcPct val="160000"/>
              </a:lnSpc>
              <a:buFont typeface="Arial" pitchFamily="34" charset="0"/>
              <a:buChar char="•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Сформировать культуру обмена знаниями и горизонтального развития                          без формального обучения.</a:t>
            </a:r>
          </a:p>
          <a:p>
            <a:pPr indent="441325" algn="just" fontAlgn="base">
              <a:lnSpc>
                <a:spcPct val="160000"/>
              </a:lnSpc>
              <a:buFont typeface="Arial" pitchFamily="34" charset="0"/>
              <a:buChar char="•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Упростить поиск партнеров по обучению внутри университетской среды.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86CE90E-29E9-4830-9ED5-56FA5990A04E}"/>
              </a:ext>
            </a:extLst>
          </p:cNvPr>
          <p:cNvGrpSpPr/>
          <p:nvPr/>
        </p:nvGrpSpPr>
        <p:grpSpPr>
          <a:xfrm>
            <a:off x="0" y="-11430"/>
            <a:ext cx="1098550" cy="6869430"/>
            <a:chOff x="-5" y="-18"/>
            <a:chExt cx="1730" cy="10818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D7266DA-2AD4-4366-9577-78C23329BF55}"/>
                </a:ext>
              </a:extLst>
            </p:cNvPr>
            <p:cNvSpPr/>
            <p:nvPr/>
          </p:nvSpPr>
          <p:spPr>
            <a:xfrm>
              <a:off x="0" y="0"/>
              <a:ext cx="1725" cy="10800"/>
            </a:xfrm>
            <a:prstGeom prst="rect">
              <a:avLst/>
            </a:prstGeom>
            <a:solidFill>
              <a:srgbClr val="27376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4">
              <a:extLst>
                <a:ext uri="{FF2B5EF4-FFF2-40B4-BE49-F238E27FC236}">
                  <a16:creationId xmlns:a16="http://schemas.microsoft.com/office/drawing/2014/main" id="{95892BEA-0992-4098-8D12-8D6A4C04D3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7" name="Рисунок 5">
              <a:extLst>
                <a:ext uri="{FF2B5EF4-FFF2-40B4-BE49-F238E27FC236}">
                  <a16:creationId xmlns:a16="http://schemas.microsoft.com/office/drawing/2014/main" id="{167CE403-B963-4CC1-9ED4-10B6D345BB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8" name="Рисунок 6">
              <a:extLst>
                <a:ext uri="{FF2B5EF4-FFF2-40B4-BE49-F238E27FC236}">
                  <a16:creationId xmlns:a16="http://schemas.microsoft.com/office/drawing/2014/main" id="{75969F17-1A2A-4ED0-BC74-0956103B13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9" name="Рисунок 7">
              <a:extLst>
                <a:ext uri="{FF2B5EF4-FFF2-40B4-BE49-F238E27FC236}">
                  <a16:creationId xmlns:a16="http://schemas.microsoft.com/office/drawing/2014/main" id="{D2FF9676-E090-4E6B-A034-D39ED08B45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10" name="Рисунок 8">
              <a:extLst>
                <a:ext uri="{FF2B5EF4-FFF2-40B4-BE49-F238E27FC236}">
                  <a16:creationId xmlns:a16="http://schemas.microsoft.com/office/drawing/2014/main" id="{4D8FFA3A-6CED-4252-BAC7-9AB1EC91DD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25608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148DD4-4828-CE87-0C5C-42BE175E8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6080" y="0"/>
            <a:ext cx="6015946" cy="1926771"/>
          </a:xfrm>
        </p:spPr>
        <p:txBody>
          <a:bodyPr rtlCol="0"/>
          <a:lstStyle>
            <a:defPPr>
              <a:defRPr lang="ru-RU"/>
            </a:defPPr>
          </a:lstStyle>
          <a:p>
            <a:pPr algn="ctr" rtl="0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Проблема</a:t>
            </a:r>
          </a:p>
        </p:txBody>
      </p:sp>
      <p:pic>
        <p:nvPicPr>
          <p:cNvPr id="23554" name="Picture 2" descr="Picture backgrou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36518" y="1838641"/>
            <a:ext cx="5091017" cy="33995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364141" y="1848482"/>
            <a:ext cx="5306785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 fontAlgn="base">
              <a:lnSpc>
                <a:spcPct val="160000"/>
              </a:lnSpc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Многие студенты хотят развивать новые навыки, но сталкиваются с ограничениями — нехваткой денег на курсы, отсутствием подходящих менторов или непониманием, с чего начать. При этом рядом часто есть люди, готовые делиться знаниями, но у них нет удобного инструмента, чтобы найти друг друга.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87F88DE7-42A2-46A2-8F10-43C4FD1212C4}"/>
              </a:ext>
            </a:extLst>
          </p:cNvPr>
          <p:cNvGrpSpPr/>
          <p:nvPr/>
        </p:nvGrpSpPr>
        <p:grpSpPr>
          <a:xfrm>
            <a:off x="0" y="-11430"/>
            <a:ext cx="1098550" cy="6869430"/>
            <a:chOff x="-5" y="-18"/>
            <a:chExt cx="1730" cy="10818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5AA30806-D031-42DF-BCEE-5528DEF5BE64}"/>
                </a:ext>
              </a:extLst>
            </p:cNvPr>
            <p:cNvSpPr/>
            <p:nvPr/>
          </p:nvSpPr>
          <p:spPr>
            <a:xfrm>
              <a:off x="0" y="0"/>
              <a:ext cx="1725" cy="10800"/>
            </a:xfrm>
            <a:prstGeom prst="rect">
              <a:avLst/>
            </a:prstGeom>
            <a:solidFill>
              <a:srgbClr val="27376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4">
              <a:extLst>
                <a:ext uri="{FF2B5EF4-FFF2-40B4-BE49-F238E27FC236}">
                  <a16:creationId xmlns:a16="http://schemas.microsoft.com/office/drawing/2014/main" id="{60A0F83E-2A1D-4BA6-9F6A-299F9D09E7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9" name="Рисунок 5">
              <a:extLst>
                <a:ext uri="{FF2B5EF4-FFF2-40B4-BE49-F238E27FC236}">
                  <a16:creationId xmlns:a16="http://schemas.microsoft.com/office/drawing/2014/main" id="{96799316-2026-4407-A431-78C6F61E70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10" name="Рисунок 6">
              <a:extLst>
                <a:ext uri="{FF2B5EF4-FFF2-40B4-BE49-F238E27FC236}">
                  <a16:creationId xmlns:a16="http://schemas.microsoft.com/office/drawing/2014/main" id="{8060C91C-2879-42D8-975E-1BD25DC6F9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11" name="Рисунок 7">
              <a:extLst>
                <a:ext uri="{FF2B5EF4-FFF2-40B4-BE49-F238E27FC236}">
                  <a16:creationId xmlns:a16="http://schemas.microsoft.com/office/drawing/2014/main" id="{0219FFFA-1BCC-40C6-A6EE-CBF7195197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12" name="Рисунок 8">
              <a:extLst>
                <a:ext uri="{FF2B5EF4-FFF2-40B4-BE49-F238E27FC236}">
                  <a16:creationId xmlns:a16="http://schemas.microsoft.com/office/drawing/2014/main" id="{A50FF6AA-3212-497B-B826-E60ACA26405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2677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CEE190-899A-46D2-989D-C4BC6A46F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4382" y="-327660"/>
            <a:ext cx="5344162" cy="1714500"/>
          </a:xfrm>
        </p:spPr>
        <p:txBody>
          <a:bodyPr rtlCol="0"/>
          <a:lstStyle>
            <a:defPPr>
              <a:defRPr lang="ru-RU"/>
            </a:defPPr>
          </a:lstStyle>
          <a:p>
            <a:pPr algn="ctr" rtl="0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Значимость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6BC9DE8-A5CC-4BE1-0DE5-CB15D01A79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0714" y="1800860"/>
            <a:ext cx="9470571" cy="1828800"/>
          </a:xfrm>
        </p:spPr>
        <p:txBody>
          <a:bodyPr rtlCol="0"/>
          <a:lstStyle>
            <a:defPPr>
              <a:defRPr lang="ru-RU"/>
            </a:defPPr>
          </a:lstStyle>
          <a:p>
            <a:pPr indent="441325" algn="just">
              <a:lnSpc>
                <a:spcPct val="150000"/>
              </a:lnSpc>
            </a:pPr>
            <a:r>
              <a:rPr lang="ru-RU" sz="2200" dirty="0" err="1">
                <a:solidFill>
                  <a:schemeClr val="accent1">
                    <a:lumMod val="50000"/>
                  </a:schemeClr>
                </a:solidFill>
              </a:rPr>
              <a:t>SkillSwap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 решает проблему доступности качественного неформального образования. Проект поддерживает развитие </a:t>
            </a:r>
            <a:r>
              <a:rPr lang="ru-RU" sz="2200" dirty="0" err="1">
                <a:solidFill>
                  <a:schemeClr val="accent1">
                    <a:lumMod val="50000"/>
                  </a:schemeClr>
                </a:solidFill>
              </a:rPr>
              <a:t>soft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 и </a:t>
            </a:r>
            <a:r>
              <a:rPr lang="ru-RU" sz="2200" dirty="0" err="1">
                <a:solidFill>
                  <a:schemeClr val="accent1">
                    <a:lumMod val="50000"/>
                  </a:schemeClr>
                </a:solidFill>
              </a:rPr>
              <a:t>hard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200" dirty="0" err="1">
                <a:solidFill>
                  <a:schemeClr val="accent1">
                    <a:lumMod val="50000"/>
                  </a:schemeClr>
                </a:solidFill>
              </a:rPr>
              <a:t>skills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 у студентов, способствует обмену опытом между вузами и формированию активных сообществ. В перспективе платформа может стать инструментом для университетов по поддержке студенческих инициатив и проектного обучения.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DC0DD84F-AD05-4BD2-9000-FB2C0629C332}"/>
              </a:ext>
            </a:extLst>
          </p:cNvPr>
          <p:cNvGrpSpPr/>
          <p:nvPr/>
        </p:nvGrpSpPr>
        <p:grpSpPr>
          <a:xfrm>
            <a:off x="0" y="-11430"/>
            <a:ext cx="1098550" cy="6869430"/>
            <a:chOff x="-5" y="-18"/>
            <a:chExt cx="1730" cy="10818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FB70D8C7-06A7-4845-9EA3-7A3FD2062B64}"/>
                </a:ext>
              </a:extLst>
            </p:cNvPr>
            <p:cNvSpPr/>
            <p:nvPr/>
          </p:nvSpPr>
          <p:spPr>
            <a:xfrm>
              <a:off x="0" y="0"/>
              <a:ext cx="1725" cy="10800"/>
            </a:xfrm>
            <a:prstGeom prst="rect">
              <a:avLst/>
            </a:prstGeom>
            <a:solidFill>
              <a:srgbClr val="27376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4">
              <a:extLst>
                <a:ext uri="{FF2B5EF4-FFF2-40B4-BE49-F238E27FC236}">
                  <a16:creationId xmlns:a16="http://schemas.microsoft.com/office/drawing/2014/main" id="{D4EFF39D-2A06-4DED-B5C5-2E837FE25F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7" name="Рисунок 5">
              <a:extLst>
                <a:ext uri="{FF2B5EF4-FFF2-40B4-BE49-F238E27FC236}">
                  <a16:creationId xmlns:a16="http://schemas.microsoft.com/office/drawing/2014/main" id="{FEF922A1-932A-422D-B8A6-BE1FC5C4E8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8" name="Рисунок 6">
              <a:extLst>
                <a:ext uri="{FF2B5EF4-FFF2-40B4-BE49-F238E27FC236}">
                  <a16:creationId xmlns:a16="http://schemas.microsoft.com/office/drawing/2014/main" id="{E8784919-7E2A-4EC2-92E2-7CE06CF314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9" name="Рисунок 7">
              <a:extLst>
                <a:ext uri="{FF2B5EF4-FFF2-40B4-BE49-F238E27FC236}">
                  <a16:creationId xmlns:a16="http://schemas.microsoft.com/office/drawing/2014/main" id="{6C0BB0B6-7F67-4A01-BC45-9A539445FB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10" name="Рисунок 8">
              <a:extLst>
                <a:ext uri="{FF2B5EF4-FFF2-40B4-BE49-F238E27FC236}">
                  <a16:creationId xmlns:a16="http://schemas.microsoft.com/office/drawing/2014/main" id="{A9B1A4AA-8825-4C48-A79B-13C8F3BA39A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79750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FF5EE67-DE83-C00F-F31C-58A2B4623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664" y="0"/>
            <a:ext cx="9779183" cy="160083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Решение проблемы: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F7743C-9A64-6DD7-26EC-7870E2484D2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341664" y="2619375"/>
            <a:ext cx="9780587" cy="3436937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marL="20638" indent="338138" algn="just">
              <a:lnSpc>
                <a:spcPct val="150000"/>
              </a:lnSpc>
              <a:buNone/>
            </a:pPr>
            <a:r>
              <a:rPr lang="ru-RU" sz="2400" b="1" dirty="0" err="1"/>
              <a:t>SkillSwap</a:t>
            </a:r>
            <a:r>
              <a:rPr lang="ru-RU" sz="2400" b="1" dirty="0"/>
              <a:t> предоставляет студентам простой и бесплатный способ найти друг друга для взаимного обучения: платформа объединяет «ищущих» и «готовых делиться» по навыкам и организует занятия через встроенный чат и календарь. Рейтинги, отзывы и </a:t>
            </a:r>
            <a:r>
              <a:rPr lang="ru-RU" sz="2400" b="1" dirty="0" err="1"/>
              <a:t>геймификация</a:t>
            </a:r>
            <a:r>
              <a:rPr lang="ru-RU" sz="2400" b="1" dirty="0"/>
              <a:t> поддерживают мотивацию и доверие внутри сообщества.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CA074EE2-17A9-44BD-BF62-BB85E01949E1}"/>
              </a:ext>
            </a:extLst>
          </p:cNvPr>
          <p:cNvGrpSpPr/>
          <p:nvPr/>
        </p:nvGrpSpPr>
        <p:grpSpPr>
          <a:xfrm>
            <a:off x="0" y="-11430"/>
            <a:ext cx="1098550" cy="6869430"/>
            <a:chOff x="-5" y="-18"/>
            <a:chExt cx="1730" cy="10818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17EBFFEF-FA2E-4146-960C-93919316E27A}"/>
                </a:ext>
              </a:extLst>
            </p:cNvPr>
            <p:cNvSpPr/>
            <p:nvPr/>
          </p:nvSpPr>
          <p:spPr>
            <a:xfrm>
              <a:off x="0" y="0"/>
              <a:ext cx="1725" cy="10800"/>
            </a:xfrm>
            <a:prstGeom prst="rect">
              <a:avLst/>
            </a:prstGeom>
            <a:solidFill>
              <a:srgbClr val="27376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4">
              <a:extLst>
                <a:ext uri="{FF2B5EF4-FFF2-40B4-BE49-F238E27FC236}">
                  <a16:creationId xmlns:a16="http://schemas.microsoft.com/office/drawing/2014/main" id="{CE9BDA80-8572-4F5C-BFFA-966FCE7519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8" name="Рисунок 5">
              <a:extLst>
                <a:ext uri="{FF2B5EF4-FFF2-40B4-BE49-F238E27FC236}">
                  <a16:creationId xmlns:a16="http://schemas.microsoft.com/office/drawing/2014/main" id="{F5EB709C-D3E6-4BB0-BDD9-25AE2A39E2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9" name="Рисунок 6">
              <a:extLst>
                <a:ext uri="{FF2B5EF4-FFF2-40B4-BE49-F238E27FC236}">
                  <a16:creationId xmlns:a16="http://schemas.microsoft.com/office/drawing/2014/main" id="{0AD9AFA4-104B-4075-A736-9896AB1DC5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10" name="Рисунок 7">
              <a:extLst>
                <a:ext uri="{FF2B5EF4-FFF2-40B4-BE49-F238E27FC236}">
                  <a16:creationId xmlns:a16="http://schemas.microsoft.com/office/drawing/2014/main" id="{71A88ACC-A7FC-4D45-A4E8-6829BAFD06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11" name="Рисунок 8">
              <a:extLst>
                <a:ext uri="{FF2B5EF4-FFF2-40B4-BE49-F238E27FC236}">
                  <a16:creationId xmlns:a16="http://schemas.microsoft.com/office/drawing/2014/main" id="{0CCC7F7F-3008-4F29-A7C4-D1A6C08BB63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29338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DC00FF-6B42-7D84-7831-AACC4E189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158" y="529452"/>
            <a:ext cx="9160329" cy="800101"/>
          </a:xfrm>
        </p:spPr>
        <p:txBody>
          <a:bodyPr rtlCol="0"/>
          <a:lstStyle>
            <a:defPPr>
              <a:defRPr lang="ru-RU"/>
            </a:defPPr>
          </a:lstStyle>
          <a:p>
            <a:pPr algn="ctr" rtl="0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Целевая аудитория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E5C7B5A-A5C3-15D4-DF71-B692D28942FC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794828" y="1737519"/>
            <a:ext cx="5943600" cy="3382962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marL="20638" indent="420688" fontAlgn="base">
              <a:lnSpc>
                <a:spcPct val="150000"/>
              </a:lnSpc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Студенты и молодые специалисты 17–25 лет.</a:t>
            </a:r>
          </a:p>
          <a:p>
            <a:pPr marL="20638" indent="420688" fontAlgn="base">
              <a:lnSpc>
                <a:spcPct val="150000"/>
              </a:lnSpc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Активные участники университетских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комьюнити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20638" indent="420688" fontAlgn="base">
              <a:lnSpc>
                <a:spcPct val="150000"/>
              </a:lnSpc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Люди, которые хотят учиться и делиться опытом без финансовых барьеров.</a:t>
            </a:r>
          </a:p>
        </p:txBody>
      </p:sp>
      <p:pic>
        <p:nvPicPr>
          <p:cNvPr id="7172" name="Picture 4" descr="Picture backgrou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58158" y="1911074"/>
            <a:ext cx="4369063" cy="29520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5CE69C08-6752-4BEF-8C5C-0A6C5DBCF23F}"/>
              </a:ext>
            </a:extLst>
          </p:cNvPr>
          <p:cNvGrpSpPr/>
          <p:nvPr/>
        </p:nvGrpSpPr>
        <p:grpSpPr>
          <a:xfrm>
            <a:off x="0" y="-11430"/>
            <a:ext cx="1098550" cy="6869430"/>
            <a:chOff x="-5" y="-18"/>
            <a:chExt cx="1730" cy="10818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4FB3DAB1-82E0-4501-A9F1-89276A4AA437}"/>
                </a:ext>
              </a:extLst>
            </p:cNvPr>
            <p:cNvSpPr/>
            <p:nvPr/>
          </p:nvSpPr>
          <p:spPr>
            <a:xfrm>
              <a:off x="0" y="0"/>
              <a:ext cx="1725" cy="10800"/>
            </a:xfrm>
            <a:prstGeom prst="rect">
              <a:avLst/>
            </a:prstGeom>
            <a:solidFill>
              <a:srgbClr val="27376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4">
              <a:extLst>
                <a:ext uri="{FF2B5EF4-FFF2-40B4-BE49-F238E27FC236}">
                  <a16:creationId xmlns:a16="http://schemas.microsoft.com/office/drawing/2014/main" id="{4B4D6A53-CAA7-4E5B-9D4C-F92C477E9B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8" name="Рисунок 5">
              <a:extLst>
                <a:ext uri="{FF2B5EF4-FFF2-40B4-BE49-F238E27FC236}">
                  <a16:creationId xmlns:a16="http://schemas.microsoft.com/office/drawing/2014/main" id="{15D5FF45-CE80-4D9F-BD26-E052911B1C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9" name="Рисунок 6">
              <a:extLst>
                <a:ext uri="{FF2B5EF4-FFF2-40B4-BE49-F238E27FC236}">
                  <a16:creationId xmlns:a16="http://schemas.microsoft.com/office/drawing/2014/main" id="{2E7E2055-8AE1-42D4-8492-47CDDBE847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10" name="Рисунок 7">
              <a:extLst>
                <a:ext uri="{FF2B5EF4-FFF2-40B4-BE49-F238E27FC236}">
                  <a16:creationId xmlns:a16="http://schemas.microsoft.com/office/drawing/2014/main" id="{66AB2DD0-2040-4AA4-886D-B5F75FD814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11" name="Рисунок 8">
              <a:extLst>
                <a:ext uri="{FF2B5EF4-FFF2-40B4-BE49-F238E27FC236}">
                  <a16:creationId xmlns:a16="http://schemas.microsoft.com/office/drawing/2014/main" id="{389BE20F-8096-4701-AD9D-74D876CD4CA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3261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EDF9E134-98AA-3ECE-E40A-180C85ACD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283483"/>
            <a:ext cx="9601200" cy="1088117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4000" dirty="0">
                <a:solidFill>
                  <a:schemeClr val="accent1">
                    <a:lumMod val="50000"/>
                  </a:schemeClr>
                </a:solidFill>
              </a:rPr>
              <a:t>Технологии используемые в реализации: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455C0B-19FB-954B-532A-0A68CAC4E0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3325" y="1502228"/>
            <a:ext cx="10123714" cy="4474029"/>
          </a:xfrm>
        </p:spPr>
        <p:txBody>
          <a:bodyPr rtlCol="0">
            <a:normAutofit fontScale="92500"/>
          </a:bodyPr>
          <a:lstStyle>
            <a:defPPr>
              <a:defRPr lang="ru-RU"/>
            </a:defPPr>
          </a:lstStyle>
          <a:p>
            <a:pPr indent="441325">
              <a:lnSpc>
                <a:spcPts val="2400"/>
              </a:lnSpc>
            </a:pPr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Frontend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 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React.js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— для создания удобного и отзывчивого интерфейса пользователя</a:t>
            </a:r>
          </a:p>
          <a:p>
            <a:pPr indent="441325">
              <a:lnSpc>
                <a:spcPts val="2400"/>
              </a:lnSpc>
            </a:pPr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Backend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 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Node.js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+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Express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— для обработки запросов и управления данными</a:t>
            </a:r>
          </a:p>
          <a:p>
            <a:pPr indent="441325">
              <a:lnSpc>
                <a:spcPts val="2400"/>
              </a:lnSpc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База данных: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 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PostgreSQL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— для хранения информации о пользователях, навыках и уроках</a:t>
            </a:r>
          </a:p>
          <a:p>
            <a:pPr indent="441325">
              <a:lnSpc>
                <a:spcPts val="2400"/>
              </a:lnSpc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Аутентификация: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 JWT (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токены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) и вход через университетские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аккаунты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OAuth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indent="441325">
              <a:lnSpc>
                <a:spcPts val="2400"/>
              </a:lnSpc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Чат: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 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WebSocket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(например, 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socket.io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) — для общения пользователей в реальном времени</a:t>
            </a:r>
          </a:p>
          <a:p>
            <a:pPr indent="441325">
              <a:lnSpc>
                <a:spcPts val="2400"/>
              </a:lnSpc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Календарь: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 интеграция с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Google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Calendar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— для удобного планирования занятий</a:t>
            </a:r>
          </a:p>
          <a:p>
            <a:pPr indent="441325">
              <a:lnSpc>
                <a:spcPts val="2400"/>
              </a:lnSpc>
            </a:pPr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Хостинг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 облачный сервис (например, AWS или другой подобный) — для хранения и запуска приложения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FAAE4699-8F6E-4422-9F77-DD9199E34953}"/>
              </a:ext>
            </a:extLst>
          </p:cNvPr>
          <p:cNvGrpSpPr/>
          <p:nvPr/>
        </p:nvGrpSpPr>
        <p:grpSpPr>
          <a:xfrm>
            <a:off x="0" y="-11430"/>
            <a:ext cx="1098550" cy="6869430"/>
            <a:chOff x="-5" y="-18"/>
            <a:chExt cx="1730" cy="10818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F43E1CB-7D20-458F-9D85-6B9B0787E3D4}"/>
                </a:ext>
              </a:extLst>
            </p:cNvPr>
            <p:cNvSpPr/>
            <p:nvPr/>
          </p:nvSpPr>
          <p:spPr>
            <a:xfrm>
              <a:off x="0" y="0"/>
              <a:ext cx="1725" cy="10800"/>
            </a:xfrm>
            <a:prstGeom prst="rect">
              <a:avLst/>
            </a:prstGeom>
            <a:solidFill>
              <a:srgbClr val="27376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4">
              <a:extLst>
                <a:ext uri="{FF2B5EF4-FFF2-40B4-BE49-F238E27FC236}">
                  <a16:creationId xmlns:a16="http://schemas.microsoft.com/office/drawing/2014/main" id="{DE8C55BF-1C87-4A9C-B371-306FDDA5AC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8" name="Рисунок 5">
              <a:extLst>
                <a:ext uri="{FF2B5EF4-FFF2-40B4-BE49-F238E27FC236}">
                  <a16:creationId xmlns:a16="http://schemas.microsoft.com/office/drawing/2014/main" id="{CC412C9C-5335-4795-AAF5-8995E6BCEF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9" name="Рисунок 6">
              <a:extLst>
                <a:ext uri="{FF2B5EF4-FFF2-40B4-BE49-F238E27FC236}">
                  <a16:creationId xmlns:a16="http://schemas.microsoft.com/office/drawing/2014/main" id="{6295074D-B956-4507-AE09-A3B22CD53F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10" name="Рисунок 7">
              <a:extLst>
                <a:ext uri="{FF2B5EF4-FFF2-40B4-BE49-F238E27FC236}">
                  <a16:creationId xmlns:a16="http://schemas.microsoft.com/office/drawing/2014/main" id="{D1DB38AE-FA77-45BE-B0AD-6E738BECFE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11" name="Рисунок 8">
              <a:extLst>
                <a:ext uri="{FF2B5EF4-FFF2-40B4-BE49-F238E27FC236}">
                  <a16:creationId xmlns:a16="http://schemas.microsoft.com/office/drawing/2014/main" id="{932BA38A-ACBA-4A1A-A441-43693C0BA1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65939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64CFB73D-B7C9-A177-04F3-E48E841A8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260" y="31770"/>
            <a:ext cx="7659267" cy="714763"/>
          </a:xfrm>
        </p:spPr>
        <p:txBody>
          <a:bodyPr rtlCol="0"/>
          <a:lstStyle>
            <a:defPPr>
              <a:defRPr lang="ru-RU"/>
            </a:defPPr>
          </a:lstStyle>
          <a:p>
            <a:pPr algn="ctr" rtl="0"/>
            <a:r>
              <a:rPr lang="ru-RU" sz="4000" dirty="0"/>
              <a:t>Архитектура</a:t>
            </a:r>
            <a:r>
              <a:rPr lang="ru-RU" dirty="0"/>
              <a:t> платформы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idx="12"/>
          </p:nvPr>
        </p:nvSpPr>
        <p:spPr>
          <a:xfrm>
            <a:off x="1807030" y="849086"/>
            <a:ext cx="10161813" cy="5796643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/>
              <a:t>Пользователь (студент)</a:t>
            </a:r>
            <a:endParaRPr lang="ru-RU" dirty="0"/>
          </a:p>
          <a:p>
            <a:pPr lvl="1"/>
            <a:r>
              <a:rPr lang="ru-RU" dirty="0"/>
              <a:t>Входит в систему через браузер или мобильное приложение.</a:t>
            </a:r>
          </a:p>
          <a:p>
            <a:pPr lvl="1"/>
            <a:r>
              <a:rPr lang="ru-RU" dirty="0"/>
              <a:t>Регистрируется или авторизуется с помощью университетского </a:t>
            </a:r>
            <a:r>
              <a:rPr lang="ru-RU" dirty="0" err="1"/>
              <a:t>аккаунта</a:t>
            </a:r>
            <a:r>
              <a:rPr lang="ru-RU" dirty="0"/>
              <a:t> или почты.</a:t>
            </a:r>
          </a:p>
          <a:p>
            <a:r>
              <a:rPr lang="ru-RU" b="1" dirty="0"/>
              <a:t>Интерфейс пользователя (</a:t>
            </a:r>
            <a:r>
              <a:rPr lang="ru-RU" b="1" dirty="0" err="1"/>
              <a:t>Frontend</a:t>
            </a:r>
            <a:r>
              <a:rPr lang="ru-RU" b="1" dirty="0"/>
              <a:t>)</a:t>
            </a:r>
            <a:endParaRPr lang="ru-RU" dirty="0"/>
          </a:p>
          <a:p>
            <a:pPr lvl="1"/>
            <a:r>
              <a:rPr lang="ru-RU" dirty="0"/>
              <a:t>Позволяет искать навыки, партнеров, просматривать профили, отправлять сообщения и управлять занятиями.</a:t>
            </a:r>
          </a:p>
          <a:p>
            <a:pPr lvl="1"/>
            <a:r>
              <a:rPr lang="ru-RU" dirty="0"/>
              <a:t>Связан с сервером через API.</a:t>
            </a:r>
          </a:p>
          <a:p>
            <a:r>
              <a:rPr lang="ru-RU" b="1" dirty="0"/>
              <a:t>Сервер приложения (</a:t>
            </a:r>
            <a:r>
              <a:rPr lang="ru-RU" b="1" dirty="0" err="1"/>
              <a:t>Backend</a:t>
            </a:r>
            <a:r>
              <a:rPr lang="ru-RU" b="1" dirty="0"/>
              <a:t>)</a:t>
            </a:r>
            <a:endParaRPr lang="ru-RU" dirty="0"/>
          </a:p>
          <a:p>
            <a:pPr lvl="1"/>
            <a:r>
              <a:rPr lang="ru-RU" dirty="0"/>
              <a:t>Принимает запросы от интерфейса пользователя.</a:t>
            </a:r>
          </a:p>
          <a:p>
            <a:pPr lvl="1"/>
            <a:r>
              <a:rPr lang="ru-RU" dirty="0"/>
              <a:t>Обрабатывает бизнес-логику: регистрацию, поиск, чат, рейтинги и календарь.</a:t>
            </a:r>
          </a:p>
          <a:p>
            <a:r>
              <a:rPr lang="ru-RU" b="1" dirty="0"/>
              <a:t>Аутентификация и безопасность</a:t>
            </a:r>
            <a:endParaRPr lang="ru-RU" dirty="0"/>
          </a:p>
          <a:p>
            <a:pPr lvl="1"/>
            <a:r>
              <a:rPr lang="ru-RU" dirty="0"/>
              <a:t>Сервер проверяет личность пользователя (JWT/</a:t>
            </a:r>
            <a:r>
              <a:rPr lang="ru-RU" dirty="0" err="1"/>
              <a:t>OAuth</a:t>
            </a:r>
            <a:r>
              <a:rPr lang="ru-RU" dirty="0"/>
              <a:t>).</a:t>
            </a:r>
          </a:p>
          <a:p>
            <a:pPr lvl="1"/>
            <a:r>
              <a:rPr lang="ru-RU" dirty="0"/>
              <a:t>Управляет правами доступа и защитой данных.</a:t>
            </a:r>
          </a:p>
          <a:p>
            <a:r>
              <a:rPr lang="ru-RU" b="1" dirty="0"/>
              <a:t>База данных</a:t>
            </a:r>
            <a:endParaRPr lang="ru-RU" dirty="0"/>
          </a:p>
          <a:p>
            <a:pPr lvl="1"/>
            <a:r>
              <a:rPr lang="ru-RU" dirty="0"/>
              <a:t>Хранит всю информацию: данные профилей, навыки, отзывы, занятия, переписку.</a:t>
            </a:r>
          </a:p>
          <a:p>
            <a:pPr lvl="1"/>
            <a:r>
              <a:rPr lang="ru-RU" dirty="0"/>
              <a:t>Сервер взаимодействует с базой для получения и сохранения данных.</a:t>
            </a:r>
          </a:p>
          <a:p>
            <a:r>
              <a:rPr lang="ru-RU" b="1" dirty="0"/>
              <a:t>Модуль поиска</a:t>
            </a:r>
            <a:endParaRPr lang="ru-RU" dirty="0"/>
          </a:p>
          <a:p>
            <a:pPr lvl="1"/>
            <a:r>
              <a:rPr lang="ru-RU" dirty="0"/>
              <a:t>Связан с базой данных и сервером.</a:t>
            </a:r>
          </a:p>
          <a:p>
            <a:pPr lvl="1"/>
            <a:r>
              <a:rPr lang="ru-RU" dirty="0"/>
              <a:t>Позволяет находить участников по навыкам, интересам и рейтингу.</a:t>
            </a:r>
          </a:p>
          <a:p>
            <a:endParaRPr lang="ru-RU"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88707F22-C660-4098-8530-C5F8DE8D7287}"/>
              </a:ext>
            </a:extLst>
          </p:cNvPr>
          <p:cNvGrpSpPr/>
          <p:nvPr/>
        </p:nvGrpSpPr>
        <p:grpSpPr>
          <a:xfrm>
            <a:off x="0" y="-11430"/>
            <a:ext cx="1098550" cy="6869430"/>
            <a:chOff x="-5" y="-18"/>
            <a:chExt cx="1730" cy="10818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B27D0386-C224-40CA-9442-B50ED73FE607}"/>
                </a:ext>
              </a:extLst>
            </p:cNvPr>
            <p:cNvSpPr/>
            <p:nvPr/>
          </p:nvSpPr>
          <p:spPr>
            <a:xfrm>
              <a:off x="0" y="0"/>
              <a:ext cx="1725" cy="10800"/>
            </a:xfrm>
            <a:prstGeom prst="rect">
              <a:avLst/>
            </a:prstGeom>
            <a:solidFill>
              <a:srgbClr val="27376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8" name="Рисунок 4">
              <a:extLst>
                <a:ext uri="{FF2B5EF4-FFF2-40B4-BE49-F238E27FC236}">
                  <a16:creationId xmlns:a16="http://schemas.microsoft.com/office/drawing/2014/main" id="{CAB1C47B-795D-4484-8D54-54A8DD0A26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9" name="Рисунок 5">
              <a:extLst>
                <a:ext uri="{FF2B5EF4-FFF2-40B4-BE49-F238E27FC236}">
                  <a16:creationId xmlns:a16="http://schemas.microsoft.com/office/drawing/2014/main" id="{421EF18C-D0DA-46E4-9E1F-516EE9DB9E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10" name="Рисунок 6">
              <a:extLst>
                <a:ext uri="{FF2B5EF4-FFF2-40B4-BE49-F238E27FC236}">
                  <a16:creationId xmlns:a16="http://schemas.microsoft.com/office/drawing/2014/main" id="{C6671D0C-3859-42DB-9E37-7A1CEF5C70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11" name="Рисунок 7">
              <a:extLst>
                <a:ext uri="{FF2B5EF4-FFF2-40B4-BE49-F238E27FC236}">
                  <a16:creationId xmlns:a16="http://schemas.microsoft.com/office/drawing/2014/main" id="{AEB52905-BADE-4DF8-BEE7-2D90C1DA59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12" name="Рисунок 8">
              <a:extLst>
                <a:ext uri="{FF2B5EF4-FFF2-40B4-BE49-F238E27FC236}">
                  <a16:creationId xmlns:a16="http://schemas.microsoft.com/office/drawing/2014/main" id="{E25725F8-F2C8-41DC-B888-62BE50DC70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52102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64CFB73D-B7C9-A177-04F3-E48E841A8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486" y="-4107"/>
            <a:ext cx="7659267" cy="714763"/>
          </a:xfrm>
        </p:spPr>
        <p:txBody>
          <a:bodyPr rtlCol="0"/>
          <a:lstStyle>
            <a:defPPr>
              <a:defRPr lang="ru-RU"/>
            </a:defPPr>
          </a:lstStyle>
          <a:p>
            <a:pPr algn="ctr" rtl="0"/>
            <a:r>
              <a:rPr lang="ru-RU" sz="4000" dirty="0"/>
              <a:t>Архитектура</a:t>
            </a:r>
            <a:r>
              <a:rPr lang="ru-RU" dirty="0"/>
              <a:t> платформы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idx="12"/>
          </p:nvPr>
        </p:nvSpPr>
        <p:spPr>
          <a:xfrm>
            <a:off x="2277374" y="849086"/>
            <a:ext cx="9691469" cy="5796643"/>
          </a:xfrm>
        </p:spPr>
        <p:txBody>
          <a:bodyPr>
            <a:normAutofit fontScale="77500" lnSpcReduction="20000"/>
          </a:bodyPr>
          <a:lstStyle/>
          <a:p>
            <a:pPr>
              <a:buFont typeface="+mj-lt"/>
              <a:buAutoNum type="arabicPeriod" startAt="7"/>
            </a:pPr>
            <a:r>
              <a:rPr lang="ru-RU" b="1" dirty="0"/>
              <a:t>Модуль обмена сообщениями (чат)</a:t>
            </a:r>
            <a:endParaRPr lang="ru-RU" dirty="0"/>
          </a:p>
          <a:p>
            <a:pPr lvl="1">
              <a:buFont typeface="Arial" pitchFamily="34" charset="0"/>
              <a:buChar char="•"/>
            </a:pPr>
            <a:r>
              <a:rPr lang="ru-RU" dirty="0"/>
              <a:t>Связывает пользователей напрямую для общения.</a:t>
            </a:r>
          </a:p>
          <a:p>
            <a:pPr lvl="1">
              <a:buFont typeface="Arial" pitchFamily="34" charset="0"/>
              <a:buChar char="•"/>
            </a:pPr>
            <a:r>
              <a:rPr lang="ru-RU" dirty="0"/>
              <a:t>Использует </a:t>
            </a:r>
            <a:r>
              <a:rPr lang="ru-RU" dirty="0" err="1"/>
              <a:t>WebSocket</a:t>
            </a:r>
            <a:r>
              <a:rPr lang="ru-RU" dirty="0"/>
              <a:t> для мгновенной отправки/получения сообщений.</a:t>
            </a:r>
          </a:p>
          <a:p>
            <a:pPr>
              <a:buFont typeface="+mj-lt"/>
              <a:buAutoNum type="arabicPeriod" startAt="7"/>
            </a:pPr>
            <a:r>
              <a:rPr lang="ru-RU" b="1" dirty="0"/>
              <a:t>Календарь занятий</a:t>
            </a:r>
            <a:endParaRPr lang="ru-RU" dirty="0"/>
          </a:p>
          <a:p>
            <a:pPr lvl="1">
              <a:buFont typeface="Arial" pitchFamily="34" charset="0"/>
              <a:buChar char="•"/>
            </a:pPr>
            <a:r>
              <a:rPr lang="ru-RU" dirty="0"/>
              <a:t>Позволяет планировать совместные занятия.</a:t>
            </a:r>
          </a:p>
          <a:p>
            <a:pPr lvl="1">
              <a:buFont typeface="Arial" pitchFamily="34" charset="0"/>
              <a:buChar char="•"/>
            </a:pPr>
            <a:r>
              <a:rPr lang="ru-RU" dirty="0"/>
              <a:t>Интегрируется с внешними календарями (</a:t>
            </a:r>
            <a:r>
              <a:rPr lang="ru-RU" dirty="0" err="1"/>
              <a:t>Google</a:t>
            </a:r>
            <a:r>
              <a:rPr lang="ru-RU" dirty="0"/>
              <a:t> </a:t>
            </a:r>
            <a:r>
              <a:rPr lang="ru-RU" dirty="0" err="1"/>
              <a:t>Calendar</a:t>
            </a:r>
            <a:r>
              <a:rPr lang="ru-RU" dirty="0"/>
              <a:t>).</a:t>
            </a:r>
          </a:p>
          <a:p>
            <a:pPr lvl="1">
              <a:buFont typeface="Arial" pitchFamily="34" charset="0"/>
              <a:buChar char="•"/>
            </a:pPr>
            <a:r>
              <a:rPr lang="ru-RU" dirty="0"/>
              <a:t>Связан с модулем профилей и занятиями.</a:t>
            </a:r>
          </a:p>
          <a:p>
            <a:pPr>
              <a:buFont typeface="+mj-lt"/>
              <a:buAutoNum type="arabicPeriod" startAt="7"/>
            </a:pPr>
            <a:r>
              <a:rPr lang="ru-RU" b="1" dirty="0"/>
              <a:t>Модуль </a:t>
            </a:r>
            <a:r>
              <a:rPr lang="ru-RU" b="1" dirty="0" err="1"/>
              <a:t>геймификации</a:t>
            </a:r>
            <a:endParaRPr lang="ru-RU" dirty="0"/>
          </a:p>
          <a:p>
            <a:pPr lvl="1">
              <a:buFont typeface="Arial" pitchFamily="34" charset="0"/>
              <a:buChar char="•"/>
            </a:pPr>
            <a:r>
              <a:rPr lang="ru-RU" dirty="0"/>
              <a:t>Связан с профилями и историей занятий.</a:t>
            </a:r>
          </a:p>
          <a:p>
            <a:pPr lvl="1">
              <a:buFont typeface="Arial" pitchFamily="34" charset="0"/>
              <a:buChar char="•"/>
            </a:pPr>
            <a:r>
              <a:rPr lang="ru-RU" dirty="0"/>
              <a:t>Начисляет очки, уровни, отображает достижения и рейтинги.</a:t>
            </a:r>
          </a:p>
          <a:p>
            <a:pPr>
              <a:buFont typeface="+mj-lt"/>
              <a:buAutoNum type="arabicPeriod" startAt="7"/>
            </a:pPr>
            <a:r>
              <a:rPr lang="ru-RU" b="1" dirty="0" err="1"/>
              <a:t>Модерация</a:t>
            </a:r>
            <a:r>
              <a:rPr lang="ru-RU" b="1" dirty="0"/>
              <a:t> и поддержка</a:t>
            </a:r>
            <a:endParaRPr lang="ru-RU" dirty="0"/>
          </a:p>
          <a:p>
            <a:pPr lvl="1">
              <a:buFont typeface="Arial" pitchFamily="34" charset="0"/>
              <a:buChar char="•"/>
            </a:pPr>
            <a:r>
              <a:rPr lang="ru-RU" dirty="0"/>
              <a:t>Администраторы могут просматривать жалобы, отзывы.</a:t>
            </a:r>
          </a:p>
          <a:p>
            <a:pPr lvl="1">
              <a:buFont typeface="Arial" pitchFamily="34" charset="0"/>
              <a:buChar char="•"/>
            </a:pPr>
            <a:r>
              <a:rPr lang="ru-RU" dirty="0"/>
              <a:t>Модуль контроля качества и безопасности внутри сервера.</a:t>
            </a:r>
          </a:p>
          <a:p>
            <a:pPr>
              <a:buFont typeface="+mj-lt"/>
              <a:buAutoNum type="arabicPeriod" startAt="7"/>
            </a:pPr>
            <a:r>
              <a:rPr lang="ru-RU" b="1" dirty="0"/>
              <a:t>Интеграции</a:t>
            </a:r>
            <a:endParaRPr lang="ru-RU" dirty="0"/>
          </a:p>
          <a:p>
            <a:pPr lvl="1">
              <a:buFont typeface="Arial" pitchFamily="34" charset="0"/>
              <a:buChar char="•"/>
            </a:pPr>
            <a:r>
              <a:rPr lang="ru-RU" dirty="0"/>
              <a:t>Университетские системы (LDAP или другие) для авторизации.</a:t>
            </a:r>
          </a:p>
          <a:p>
            <a:pPr lvl="1">
              <a:buFont typeface="Arial" pitchFamily="34" charset="0"/>
              <a:buChar char="•"/>
            </a:pPr>
            <a:r>
              <a:rPr lang="ru-RU" dirty="0"/>
              <a:t>Почтовый сервис — для уведомлений и приглашений.</a:t>
            </a:r>
          </a:p>
          <a:p>
            <a:pPr>
              <a:buFont typeface="+mj-lt"/>
              <a:buAutoNum type="arabicPeriod" startAt="7"/>
            </a:pPr>
            <a:r>
              <a:rPr lang="ru-RU" b="1" dirty="0" err="1"/>
              <a:t>Хостинг</a:t>
            </a:r>
            <a:r>
              <a:rPr lang="ru-RU" b="1" dirty="0"/>
              <a:t> и облачная инфраструктура</a:t>
            </a:r>
            <a:endParaRPr lang="ru-RU" dirty="0"/>
          </a:p>
          <a:p>
            <a:pPr lvl="1">
              <a:buFont typeface="Arial" pitchFamily="34" charset="0"/>
              <a:buChar char="•"/>
            </a:pPr>
            <a:r>
              <a:rPr lang="ru-RU" dirty="0" err="1"/>
              <a:t>Хостинг</a:t>
            </a:r>
            <a:r>
              <a:rPr lang="ru-RU" dirty="0"/>
              <a:t> </a:t>
            </a:r>
            <a:r>
              <a:rPr lang="ru-RU" dirty="0" err="1"/>
              <a:t>веб-приложения</a:t>
            </a:r>
            <a:r>
              <a:rPr lang="ru-RU" dirty="0"/>
              <a:t>, базы данных и файлов (AWS, </a:t>
            </a:r>
            <a:r>
              <a:rPr lang="ru-RU" dirty="0" err="1"/>
              <a:t>Azure</a:t>
            </a:r>
            <a:r>
              <a:rPr lang="ru-RU" dirty="0"/>
              <a:t> и пр.).</a:t>
            </a:r>
          </a:p>
          <a:p>
            <a:pPr lvl="1">
              <a:buFont typeface="Arial" pitchFamily="34" charset="0"/>
              <a:buChar char="•"/>
            </a:pPr>
            <a:r>
              <a:rPr lang="ru-RU" dirty="0"/>
              <a:t>Обеспечивает работу всех модулей стабильно и безопасно.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0474A91D-F3AA-40EC-96E2-D0B778A82178}"/>
              </a:ext>
            </a:extLst>
          </p:cNvPr>
          <p:cNvGrpSpPr/>
          <p:nvPr/>
        </p:nvGrpSpPr>
        <p:grpSpPr>
          <a:xfrm>
            <a:off x="0" y="-11430"/>
            <a:ext cx="1098550" cy="6869430"/>
            <a:chOff x="-5" y="-18"/>
            <a:chExt cx="1730" cy="10818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C60A6FD4-7B45-49C8-9BAC-FFAC32548F1F}"/>
                </a:ext>
              </a:extLst>
            </p:cNvPr>
            <p:cNvSpPr/>
            <p:nvPr/>
          </p:nvSpPr>
          <p:spPr>
            <a:xfrm>
              <a:off x="0" y="0"/>
              <a:ext cx="1725" cy="10800"/>
            </a:xfrm>
            <a:prstGeom prst="rect">
              <a:avLst/>
            </a:prstGeom>
            <a:solidFill>
              <a:srgbClr val="27376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4">
              <a:extLst>
                <a:ext uri="{FF2B5EF4-FFF2-40B4-BE49-F238E27FC236}">
                  <a16:creationId xmlns:a16="http://schemas.microsoft.com/office/drawing/2014/main" id="{117DB2C6-FF78-4207-9BD9-E8B5B3B0E7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9" name="Рисунок 5">
              <a:extLst>
                <a:ext uri="{FF2B5EF4-FFF2-40B4-BE49-F238E27FC236}">
                  <a16:creationId xmlns:a16="http://schemas.microsoft.com/office/drawing/2014/main" id="{50A545CC-1BB1-4514-A7F9-066853E331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10" name="Рисунок 6">
              <a:extLst>
                <a:ext uri="{FF2B5EF4-FFF2-40B4-BE49-F238E27FC236}">
                  <a16:creationId xmlns:a16="http://schemas.microsoft.com/office/drawing/2014/main" id="{C59E8455-9854-4F06-9482-16D0BD8DA5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11" name="Рисунок 7">
              <a:extLst>
                <a:ext uri="{FF2B5EF4-FFF2-40B4-BE49-F238E27FC236}">
                  <a16:creationId xmlns:a16="http://schemas.microsoft.com/office/drawing/2014/main" id="{61B09395-F609-477C-822F-EE1974C2E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12" name="Рисунок 8">
              <a:extLst>
                <a:ext uri="{FF2B5EF4-FFF2-40B4-BE49-F238E27FC236}">
                  <a16:creationId xmlns:a16="http://schemas.microsoft.com/office/drawing/2014/main" id="{EB4A410A-243D-42A6-8B39-4EA5B76D9D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52102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64CFB73D-B7C9-A177-04F3-E48E841A8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215" y="207034"/>
            <a:ext cx="7659267" cy="714763"/>
          </a:xfrm>
        </p:spPr>
        <p:txBody>
          <a:bodyPr rtlCol="0"/>
          <a:lstStyle>
            <a:defPPr>
              <a:defRPr lang="ru-RU"/>
            </a:defPPr>
          </a:lstStyle>
          <a:p>
            <a:pPr algn="ctr" rtl="0"/>
            <a:r>
              <a:rPr lang="ru-RU" sz="4000" dirty="0"/>
              <a:t>Архитектура</a:t>
            </a:r>
            <a:r>
              <a:rPr lang="ru-RU" dirty="0"/>
              <a:t> платформы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idx="12"/>
          </p:nvPr>
        </p:nvSpPr>
        <p:spPr>
          <a:xfrm>
            <a:off x="1811546" y="1121433"/>
            <a:ext cx="9333782" cy="5455284"/>
          </a:xfrm>
        </p:spPr>
        <p:txBody>
          <a:bodyPr>
            <a:normAutofit fontScale="92500" lnSpcReduction="20000"/>
          </a:bodyPr>
          <a:lstStyle/>
          <a:p>
            <a:pPr marL="0" indent="449263" algn="just">
              <a:lnSpc>
                <a:spcPct val="150000"/>
              </a:lnSpc>
              <a:buNone/>
            </a:pPr>
            <a:r>
              <a:rPr lang="ru-RU" sz="2800" b="1" dirty="0"/>
              <a:t>Взаимосвязи:</a:t>
            </a:r>
            <a:endParaRPr lang="ru-RU" sz="2800" dirty="0"/>
          </a:p>
          <a:p>
            <a:pPr marL="0" indent="449263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800" dirty="0"/>
              <a:t>Пользователь ↔ Интерфейс ↔ Сервер ↔ База данных.</a:t>
            </a:r>
          </a:p>
          <a:p>
            <a:pPr marL="0" indent="449263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800" dirty="0"/>
              <a:t>Все функциональные модули (поиск, чат, календарь, рейтинги) работают через сервер, который взаимодействует с базой данных и внешними сервисами.</a:t>
            </a:r>
          </a:p>
          <a:p>
            <a:pPr marL="0" indent="449263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800" dirty="0"/>
              <a:t>Безопасность и </a:t>
            </a:r>
            <a:r>
              <a:rPr lang="ru-RU" sz="2800" dirty="0" err="1"/>
              <a:t>модерация</a:t>
            </a:r>
            <a:r>
              <a:rPr lang="ru-RU" sz="2800" dirty="0"/>
              <a:t> перехватывают "чувствительные" запросы пользователей.</a:t>
            </a:r>
          </a:p>
          <a:p>
            <a:pPr marL="0" indent="449263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800" dirty="0" err="1"/>
              <a:t>Геймификация</a:t>
            </a:r>
            <a:r>
              <a:rPr lang="ru-RU" sz="2800" dirty="0"/>
              <a:t> и календарь тесно связаны с профилями и активностью пользователей.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endParaRPr lang="ru-RU"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E519C261-22F1-4889-ADAF-2F4B1054F648}"/>
              </a:ext>
            </a:extLst>
          </p:cNvPr>
          <p:cNvGrpSpPr/>
          <p:nvPr/>
        </p:nvGrpSpPr>
        <p:grpSpPr>
          <a:xfrm>
            <a:off x="0" y="-11430"/>
            <a:ext cx="1098550" cy="6869430"/>
            <a:chOff x="-5" y="-18"/>
            <a:chExt cx="1730" cy="10818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1B8AAA1D-5FD5-4F88-B4EE-4D113B220A1E}"/>
                </a:ext>
              </a:extLst>
            </p:cNvPr>
            <p:cNvSpPr/>
            <p:nvPr/>
          </p:nvSpPr>
          <p:spPr>
            <a:xfrm>
              <a:off x="0" y="0"/>
              <a:ext cx="1725" cy="10800"/>
            </a:xfrm>
            <a:prstGeom prst="rect">
              <a:avLst/>
            </a:prstGeom>
            <a:solidFill>
              <a:srgbClr val="27376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4">
              <a:extLst>
                <a:ext uri="{FF2B5EF4-FFF2-40B4-BE49-F238E27FC236}">
                  <a16:creationId xmlns:a16="http://schemas.microsoft.com/office/drawing/2014/main" id="{5AD03659-231E-4A5D-9165-C59E70DFD2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9" name="Рисунок 5">
              <a:extLst>
                <a:ext uri="{FF2B5EF4-FFF2-40B4-BE49-F238E27FC236}">
                  <a16:creationId xmlns:a16="http://schemas.microsoft.com/office/drawing/2014/main" id="{6C3F0210-52D1-4877-B970-BF035B2C4E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10" name="Рисунок 6">
              <a:extLst>
                <a:ext uri="{FF2B5EF4-FFF2-40B4-BE49-F238E27FC236}">
                  <a16:creationId xmlns:a16="http://schemas.microsoft.com/office/drawing/2014/main" id="{BC38B4AD-A0CF-499E-9DC5-A5DC64A5D9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11" name="Рисунок 7">
              <a:extLst>
                <a:ext uri="{FF2B5EF4-FFF2-40B4-BE49-F238E27FC236}">
                  <a16:creationId xmlns:a16="http://schemas.microsoft.com/office/drawing/2014/main" id="{FBA75CE5-2D37-445E-BAD6-B9C964BF9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12" name="Рисунок 8">
              <a:extLst>
                <a:ext uri="{FF2B5EF4-FFF2-40B4-BE49-F238E27FC236}">
                  <a16:creationId xmlns:a16="http://schemas.microsoft.com/office/drawing/2014/main" id="{9380D5A0-9E1A-4173-8B80-DB77AFC069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52102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EAA093-E00B-31E9-0A13-71142E30E5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2103" y="234025"/>
            <a:ext cx="6072505" cy="1113267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4000" dirty="0"/>
              <a:t>Уникальное </a:t>
            </a:r>
            <a:br>
              <a:rPr lang="ru-RU" sz="4000" dirty="0"/>
            </a:br>
            <a:r>
              <a:rPr lang="ru-RU" sz="4000" dirty="0"/>
              <a:t>торговое предложение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62C8177-F0B6-B02C-3682-183D8307E9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0939" y="1347292"/>
            <a:ext cx="5354321" cy="5210353"/>
          </a:xfrm>
        </p:spPr>
        <p:txBody>
          <a:bodyPr rtlCol="0"/>
          <a:lstStyle>
            <a:defPPr>
              <a:defRPr lang="ru-RU"/>
            </a:defPPr>
          </a:lstStyle>
          <a:p>
            <a:pPr indent="449263" algn="just">
              <a:buFont typeface="Arial" pitchFamily="34" charset="0"/>
              <a:buChar char="•"/>
            </a:pPr>
            <a:r>
              <a:rPr lang="ru-RU" sz="2000" dirty="0"/>
              <a:t>Полностью бесплатный и локальный (университетский) формат: нет платных подписок, только взаимный обмен</a:t>
            </a:r>
          </a:p>
          <a:p>
            <a:pPr indent="449263" algn="just">
              <a:buFont typeface="Arial" pitchFamily="34" charset="0"/>
              <a:buChar char="•"/>
            </a:pPr>
            <a:r>
              <a:rPr lang="ru-RU" sz="2000" dirty="0"/>
              <a:t>Интеграция с университетскими системами (LDAP, SIS), упрощающая вход и повышение доверия </a:t>
            </a:r>
          </a:p>
          <a:p>
            <a:pPr indent="449263" algn="just">
              <a:buFont typeface="Arial" pitchFamily="34" charset="0"/>
              <a:buChar char="•"/>
            </a:pPr>
            <a:r>
              <a:rPr lang="ru-RU" sz="2000" dirty="0" err="1"/>
              <a:t>Геймификация</a:t>
            </a:r>
            <a:r>
              <a:rPr lang="ru-RU" sz="2000" dirty="0"/>
              <a:t> на уровне курса/группы: внутренняя «</a:t>
            </a:r>
            <a:r>
              <a:rPr lang="ru-RU" sz="2000" dirty="0" err="1"/>
              <a:t>лидерборд</a:t>
            </a:r>
            <a:r>
              <a:rPr lang="ru-RU" sz="2000" dirty="0"/>
              <a:t>»-система, личные и командные достижения</a:t>
            </a:r>
          </a:p>
          <a:p>
            <a:pPr indent="449263" algn="just">
              <a:buFont typeface="Arial" pitchFamily="34" charset="0"/>
              <a:buChar char="•"/>
            </a:pPr>
            <a:r>
              <a:rPr lang="ru-RU" sz="2000" dirty="0"/>
              <a:t>Точечные рекомендации партнёров на основе навыков, расписания и личных интересов (ML-рекомендации) </a:t>
            </a:r>
          </a:p>
          <a:p>
            <a:pPr indent="449263" algn="just">
              <a:buFont typeface="Arial" pitchFamily="34" charset="0"/>
              <a:buChar char="•"/>
            </a:pPr>
            <a:r>
              <a:rPr lang="ru-RU" sz="2000" dirty="0" err="1"/>
              <a:t>Модерация</a:t>
            </a:r>
            <a:r>
              <a:rPr lang="ru-RU" sz="2000" dirty="0"/>
              <a:t> и система доверия: рейтинг на основе отзывов и верификация через студенческий билет 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B178F244-36FB-4DD7-B86F-D01ADD67A5E3}"/>
              </a:ext>
            </a:extLst>
          </p:cNvPr>
          <p:cNvGrpSpPr/>
          <p:nvPr/>
        </p:nvGrpSpPr>
        <p:grpSpPr>
          <a:xfrm>
            <a:off x="-46447" y="-11430"/>
            <a:ext cx="1098550" cy="6869430"/>
            <a:chOff x="-5" y="-18"/>
            <a:chExt cx="1730" cy="10818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BF6E8EA0-9038-42CD-A060-A3C6E5013EAD}"/>
                </a:ext>
              </a:extLst>
            </p:cNvPr>
            <p:cNvSpPr/>
            <p:nvPr/>
          </p:nvSpPr>
          <p:spPr>
            <a:xfrm>
              <a:off x="0" y="0"/>
              <a:ext cx="1725" cy="10800"/>
            </a:xfrm>
            <a:prstGeom prst="rect">
              <a:avLst/>
            </a:prstGeom>
            <a:solidFill>
              <a:srgbClr val="27376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4">
              <a:extLst>
                <a:ext uri="{FF2B5EF4-FFF2-40B4-BE49-F238E27FC236}">
                  <a16:creationId xmlns:a16="http://schemas.microsoft.com/office/drawing/2014/main" id="{106AD998-7EDC-4BA6-A2DC-96B51C3B1D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7" name="Рисунок 5">
              <a:extLst>
                <a:ext uri="{FF2B5EF4-FFF2-40B4-BE49-F238E27FC236}">
                  <a16:creationId xmlns:a16="http://schemas.microsoft.com/office/drawing/2014/main" id="{5061C2B1-AC89-41A8-A817-FA75383437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8" name="Рисунок 6">
              <a:extLst>
                <a:ext uri="{FF2B5EF4-FFF2-40B4-BE49-F238E27FC236}">
                  <a16:creationId xmlns:a16="http://schemas.microsoft.com/office/drawing/2014/main" id="{3E6F9A32-BAB4-43ED-A52A-B4990DB586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9" name="Рисунок 7">
              <a:extLst>
                <a:ext uri="{FF2B5EF4-FFF2-40B4-BE49-F238E27FC236}">
                  <a16:creationId xmlns:a16="http://schemas.microsoft.com/office/drawing/2014/main" id="{C4E9D70A-BB74-43FE-9823-C170BA4BA6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10" name="Рисунок 8">
              <a:extLst>
                <a:ext uri="{FF2B5EF4-FFF2-40B4-BE49-F238E27FC236}">
                  <a16:creationId xmlns:a16="http://schemas.microsoft.com/office/drawing/2014/main" id="{053AE2E0-CF30-4424-B668-27A7C38E82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17153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00786E-306F-FA21-4F87-81A032C68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873" y="0"/>
            <a:ext cx="9779183" cy="86117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Анализ</a:t>
            </a:r>
            <a:r>
              <a:rPr lang="ru-RU" dirty="0"/>
              <a:t>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конкурентов</a:t>
            </a:r>
          </a:p>
        </p:txBody>
      </p:sp>
      <p:graphicFrame>
        <p:nvGraphicFramePr>
          <p:cNvPr id="4" name="Местозаполнитель таблицы 3">
            <a:extLst>
              <a:ext uri="{FF2B5EF4-FFF2-40B4-BE49-F238E27FC236}">
                <a16:creationId xmlns:a16="http://schemas.microsoft.com/office/drawing/2014/main" id="{E45D850A-4F58-6F54-953E-5ADC96B2EE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403419"/>
              </p:ext>
            </p:extLst>
          </p:nvPr>
        </p:nvGraphicFramePr>
        <p:xfrm>
          <a:off x="414069" y="939807"/>
          <a:ext cx="11473130" cy="5918193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518248">
                  <a:extLst>
                    <a:ext uri="{9D8B030D-6E8A-4147-A177-3AD203B41FA5}">
                      <a16:colId xmlns:a16="http://schemas.microsoft.com/office/drawing/2014/main" val="2382218087"/>
                    </a:ext>
                  </a:extLst>
                </a:gridCol>
                <a:gridCol w="2139351">
                  <a:extLst>
                    <a:ext uri="{9D8B030D-6E8A-4147-A177-3AD203B41FA5}">
                      <a16:colId xmlns:a16="http://schemas.microsoft.com/office/drawing/2014/main" val="3953468724"/>
                    </a:ext>
                  </a:extLst>
                </a:gridCol>
                <a:gridCol w="2794958">
                  <a:extLst>
                    <a:ext uri="{9D8B030D-6E8A-4147-A177-3AD203B41FA5}">
                      <a16:colId xmlns:a16="http://schemas.microsoft.com/office/drawing/2014/main" val="4277526474"/>
                    </a:ext>
                  </a:extLst>
                </a:gridCol>
                <a:gridCol w="23636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56935">
                  <a:extLst>
                    <a:ext uri="{9D8B030D-6E8A-4147-A177-3AD203B41FA5}">
                      <a16:colId xmlns:a16="http://schemas.microsoft.com/office/drawing/2014/main" val="2438884888"/>
                    </a:ext>
                  </a:extLst>
                </a:gridCol>
              </a:tblGrid>
              <a:tr h="751833">
                <a:tc>
                  <a:txBody>
                    <a:bodyPr/>
                    <a:lstStyle/>
                    <a:p>
                      <a:pPr algn="ctr" fontAlgn="t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Название платформы</a:t>
                      </a:r>
                    </a:p>
                  </a:txBody>
                  <a:tcPr marL="38100" marR="38100" marT="22860" marB="2286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Описание/Специализация</a:t>
                      </a:r>
                    </a:p>
                  </a:txBody>
                  <a:tcPr marL="38100" marR="38100" marT="22860" marB="2286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Основные функции</a:t>
                      </a:r>
                    </a:p>
                  </a:txBody>
                  <a:tcPr marL="38100" marR="38100" marT="22860" marB="2286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Плюсы</a:t>
                      </a:r>
                    </a:p>
                  </a:txBody>
                  <a:tcPr marL="38100" marR="38100" marT="22860" marB="2286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Минусы</a:t>
                      </a:r>
                    </a:p>
                  </a:txBody>
                  <a:tcPr marL="38100" marR="38100" marT="22860" marB="22860" anchor="ctr"/>
                </a:tc>
                <a:extLst>
                  <a:ext uri="{0D108BD9-81ED-4DB2-BD59-A6C34878D82A}">
                    <a16:rowId xmlns:a16="http://schemas.microsoft.com/office/drawing/2014/main" val="2857107962"/>
                  </a:ext>
                </a:extLst>
              </a:tr>
              <a:tr h="751833">
                <a:tc>
                  <a:txBody>
                    <a:bodyPr/>
                    <a:lstStyle/>
                    <a:p>
                      <a:pPr algn="ctr" fontAlgn="t"/>
                      <a:r>
                        <a:rPr lang="en-US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YouTalk</a:t>
                      </a:r>
                      <a:endParaRPr lang="en-US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38100" marR="38100" marT="22860" marB="2286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Биржа взаимного репетиторства, обмен языков</a:t>
                      </a:r>
                    </a:p>
                  </a:txBody>
                  <a:tcPr marL="38100" marR="38100" marT="22860" marB="2286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Поиск собеседников, чат, отзывы</a:t>
                      </a:r>
                    </a:p>
                  </a:txBody>
                  <a:tcPr marL="38100" marR="38100" marT="22860" marB="2286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Простота поиска, бесплатность</a:t>
                      </a:r>
                    </a:p>
                  </a:txBody>
                  <a:tcPr marL="38100" marR="38100" marT="22860" marB="2286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Ограничено языками, нет системы достижений</a:t>
                      </a:r>
                    </a:p>
                  </a:txBody>
                  <a:tcPr marL="38100" marR="38100" marT="22860" marB="22860" anchor="ctr"/>
                </a:tc>
                <a:extLst>
                  <a:ext uri="{0D108BD9-81ED-4DB2-BD59-A6C34878D82A}">
                    <a16:rowId xmlns:a16="http://schemas.microsoft.com/office/drawing/2014/main" val="1671386868"/>
                  </a:ext>
                </a:extLst>
              </a:tr>
              <a:tr h="751833">
                <a:tc>
                  <a:txBody>
                    <a:bodyPr/>
                    <a:lstStyle/>
                    <a:p>
                      <a:pPr algn="ctr" fontAlgn="t"/>
                      <a:r>
                        <a:rPr lang="en-US" b="1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Tandem</a:t>
                      </a:r>
                    </a:p>
                  </a:txBody>
                  <a:tcPr marL="38100" marR="38100" marT="22860" marB="2286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Глобальное сообщество языкового обмена</a:t>
                      </a:r>
                    </a:p>
                  </a:txBody>
                  <a:tcPr marL="38100" marR="38100" marT="22860" marB="2286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Поиск, голосовые и видео-чаты, отзывы</a:t>
                      </a:r>
                    </a:p>
                  </a:txBody>
                  <a:tcPr marL="38100" marR="38100" marT="22860" marB="2286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Большая аудитория, мобильное приложение</a:t>
                      </a:r>
                    </a:p>
                  </a:txBody>
                  <a:tcPr marL="38100" marR="38100" marT="22860" marB="2286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Только языки, не подходит для других навыков</a:t>
                      </a:r>
                    </a:p>
                  </a:txBody>
                  <a:tcPr marL="38100" marR="38100" marT="22860" marB="22860" anchor="ctr"/>
                </a:tc>
                <a:extLst>
                  <a:ext uri="{0D108BD9-81ED-4DB2-BD59-A6C34878D82A}">
                    <a16:rowId xmlns:a16="http://schemas.microsoft.com/office/drawing/2014/main" val="380626418"/>
                  </a:ext>
                </a:extLst>
              </a:tr>
              <a:tr h="751833">
                <a:tc>
                  <a:txBody>
                    <a:bodyPr/>
                    <a:lstStyle/>
                    <a:p>
                      <a:pPr algn="ctr" fontAlgn="t"/>
                      <a:r>
                        <a:rPr lang="en-US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Preply</a:t>
                      </a:r>
                      <a:endParaRPr lang="en-US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38100" marR="38100" marT="22860" marB="2286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dirty="0" err="1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Онлайн-репетиторство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38100" marR="38100" marT="22860" marB="2286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Поиск менторов, оплата, рейтинг</a:t>
                      </a:r>
                    </a:p>
                  </a:txBody>
                  <a:tcPr marL="38100" marR="38100" marT="22860" marB="2286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Большая база экспертов, гарантия безопасности</a:t>
                      </a:r>
                    </a:p>
                  </a:txBody>
                  <a:tcPr marL="38100" marR="38100" marT="22860" marB="2286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Платная, нет равного обмена, формальный подход</a:t>
                      </a:r>
                    </a:p>
                  </a:txBody>
                  <a:tcPr marL="38100" marR="38100" marT="22860" marB="22860" anchor="ctr"/>
                </a:tc>
                <a:extLst>
                  <a:ext uri="{0D108BD9-81ED-4DB2-BD59-A6C34878D82A}">
                    <a16:rowId xmlns:a16="http://schemas.microsoft.com/office/drawing/2014/main" val="2132482967"/>
                  </a:ext>
                </a:extLst>
              </a:tr>
              <a:tr h="751833">
                <a:tc>
                  <a:txBody>
                    <a:bodyPr/>
                    <a:lstStyle/>
                    <a:p>
                      <a:pPr algn="ctr" fontAlgn="t"/>
                      <a:r>
                        <a:rPr lang="en-US" b="1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StudyStream</a:t>
                      </a:r>
                    </a:p>
                  </a:txBody>
                  <a:tcPr marL="38100" marR="38100" marT="22860" marB="2286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Групповые онлайн-сессии для совместной учёбы</a:t>
                      </a:r>
                    </a:p>
                  </a:txBody>
                  <a:tcPr marL="38100" marR="38100" marT="22860" marB="2286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Видеочаты, расписание занятий</a:t>
                      </a:r>
                    </a:p>
                  </a:txBody>
                  <a:tcPr marL="38100" marR="38100" marT="22860" marB="2286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Сообщество, поддержка мотивации</a:t>
                      </a:r>
                    </a:p>
                  </a:txBody>
                  <a:tcPr marL="38100" marR="38100" marT="22860" marB="2286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Нет магазинов навыков, обмена знаниями</a:t>
                      </a:r>
                    </a:p>
                  </a:txBody>
                  <a:tcPr marL="38100" marR="38100" marT="22860" marB="22860" anchor="ctr"/>
                </a:tc>
                <a:extLst>
                  <a:ext uri="{0D108BD9-81ED-4DB2-BD59-A6C34878D82A}">
                    <a16:rowId xmlns:a16="http://schemas.microsoft.com/office/drawing/2014/main" val="3936251906"/>
                  </a:ext>
                </a:extLst>
              </a:tr>
              <a:tr h="751833">
                <a:tc>
                  <a:txBody>
                    <a:bodyPr/>
                    <a:lstStyle/>
                    <a:p>
                      <a:pPr algn="ctr" fontAlgn="t"/>
                      <a:r>
                        <a:rPr lang="en-US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SkillSwap</a:t>
                      </a:r>
                      <a:r>
                        <a:rPr lang="en-US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(</a:t>
                      </a:r>
                      <a:r>
                        <a:rPr lang="ru-RU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наш проект)</a:t>
                      </a:r>
                    </a:p>
                  </a:txBody>
                  <a:tcPr marL="38100" marR="38100" marT="22860" marB="2286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Взаимный обмен любыми навыками для студентов</a:t>
                      </a:r>
                    </a:p>
                  </a:txBody>
                  <a:tcPr marL="38100" marR="38100" marT="22860" marB="2286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Поиск пар, встроенный чат и календарь, рейтинги, геймификация, университетская интеграция</a:t>
                      </a:r>
                    </a:p>
                  </a:txBody>
                  <a:tcPr marL="38100" marR="38100" marT="22860" marB="2286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Бесплатно, охват всех навыков, поддержка на локальном (вузовском) уровне</a:t>
                      </a:r>
                    </a:p>
                  </a:txBody>
                  <a:tcPr marL="38100" marR="38100" marT="22860" marB="2286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Новизна, меньше пользователей на старте</a:t>
                      </a:r>
                    </a:p>
                  </a:txBody>
                  <a:tcPr marL="38100" marR="38100" marT="22860" marB="22860" anchor="ctr"/>
                </a:tc>
                <a:extLst>
                  <a:ext uri="{0D108BD9-81ED-4DB2-BD59-A6C34878D82A}">
                    <a16:rowId xmlns:a16="http://schemas.microsoft.com/office/drawing/2014/main" val="568537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8163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E02FA0-5805-E9D5-E5A1-5B4B485CB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733" y="0"/>
            <a:ext cx="9692640" cy="1035169"/>
          </a:xfrm>
        </p:spPr>
        <p:txBody>
          <a:bodyPr rtlCol="0"/>
          <a:lstStyle>
            <a:defPPr>
              <a:defRPr lang="ru-RU"/>
            </a:defPPr>
          </a:lstStyle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MVP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4400" dirty="0" err="1">
                <a:solidFill>
                  <a:schemeClr val="accent1">
                    <a:lumMod val="50000"/>
                  </a:schemeClr>
                </a:solidFill>
              </a:rPr>
              <a:t>SkillSwap</a:t>
            </a:r>
            <a:r>
              <a:rPr lang="ru-RU" sz="4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AE9A705-E123-1C6C-EC93-CEE377B741C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24286" y="1069646"/>
            <a:ext cx="10524227" cy="1414764"/>
          </a:xfrm>
        </p:spPr>
        <p:txBody>
          <a:bodyPr rtlCol="0"/>
          <a:lstStyle>
            <a:defPPr>
              <a:defRPr lang="ru-RU"/>
            </a:defPPr>
          </a:lstStyle>
          <a:p>
            <a:pPr indent="449263" algn="just">
              <a:lnSpc>
                <a:spcPts val="2400"/>
              </a:lnSpc>
            </a:pP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Цель: 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Создать минимально работоспособную версию платформы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SkillSwap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, которая позволит студентам находить партнеров для обмена навыками, обеспечивая базовые возможности взаимного обучения и оценки качества взаимодействия.</a:t>
            </a:r>
          </a:p>
        </p:txBody>
      </p:sp>
      <p:sp>
        <p:nvSpPr>
          <p:cNvPr id="7" name="Объект 3">
            <a:extLst>
              <a:ext uri="{FF2B5EF4-FFF2-40B4-BE49-F238E27FC236}">
                <a16:creationId xmlns:a16="http://schemas.microsoft.com/office/drawing/2014/main" id="{EAE9A705-E123-1C6C-EC93-CEE377B741C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76045" y="2173856"/>
            <a:ext cx="5693433" cy="4459857"/>
          </a:xfrm>
        </p:spPr>
        <p:txBody>
          <a:bodyPr rtlCol="0"/>
          <a:lstStyle>
            <a:defPPr>
              <a:defRPr lang="ru-RU"/>
            </a:defPPr>
          </a:lstStyle>
          <a:p>
            <a:pPr indent="449263" algn="just">
              <a:lnSpc>
                <a:spcPts val="2400"/>
              </a:lnSpc>
            </a:pP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Основные функции:</a:t>
            </a:r>
          </a:p>
          <a:p>
            <a:pPr algn="just">
              <a:lnSpc>
                <a:spcPts val="24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Регистрация и авторизация пользователей (в том числе через университетские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аккаунты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algn="just">
              <a:lnSpc>
                <a:spcPts val="24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Создание и редактирование профиля с указанием навыков, которые пользователь предлагает и хочет освоить</a:t>
            </a:r>
          </a:p>
          <a:p>
            <a:pPr algn="just">
              <a:lnSpc>
                <a:spcPts val="24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Поиск и фильтрация партнеров по навыкам и интересам</a:t>
            </a:r>
          </a:p>
          <a:p>
            <a:pPr algn="just">
              <a:lnSpc>
                <a:spcPts val="24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Встроенный чат для общения между участниками</a:t>
            </a:r>
          </a:p>
          <a:p>
            <a:pPr algn="just">
              <a:lnSpc>
                <a:spcPts val="24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Планирование и согласование занятий через простой календарь</a:t>
            </a:r>
          </a:p>
          <a:p>
            <a:pPr algn="just">
              <a:lnSpc>
                <a:spcPts val="24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Система рейтингов и отзывов для оценки качества взаимодействия</a:t>
            </a:r>
          </a:p>
          <a:p>
            <a:pPr indent="449263" algn="just">
              <a:buFont typeface="Arial" pitchFamily="34" charset="0"/>
              <a:buChar char="•"/>
            </a:pPr>
            <a:endParaRPr lang="ru-RU" sz="1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211020" y="2156605"/>
            <a:ext cx="5727940" cy="4073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>
              <a:lnSpc>
                <a:spcPts val="2400"/>
              </a:lnSpc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Задачи:</a:t>
            </a:r>
          </a:p>
          <a:p>
            <a:pPr algn="just">
              <a:lnSpc>
                <a:spcPts val="2400"/>
              </a:lnSpc>
              <a:buFont typeface="Arial" pitchFamily="34" charset="0"/>
              <a:buChar char="•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Разработать удобный и интуитивный пользовательский интерфейс</a:t>
            </a:r>
          </a:p>
          <a:p>
            <a:pPr algn="just">
              <a:lnSpc>
                <a:spcPts val="2400"/>
              </a:lnSpc>
              <a:buFont typeface="Arial" pitchFamily="34" charset="0"/>
              <a:buChar char="•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Реализовать надёжную систему аутентификации и авторизации</a:t>
            </a:r>
          </a:p>
          <a:p>
            <a:pPr algn="just">
              <a:lnSpc>
                <a:spcPts val="2400"/>
              </a:lnSpc>
              <a:buFont typeface="Arial" pitchFamily="34" charset="0"/>
              <a:buChar char="•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Обеспечить быстрый и точный поиск партнеров по навыкам</a:t>
            </a:r>
          </a:p>
          <a:p>
            <a:pPr algn="just">
              <a:lnSpc>
                <a:spcPts val="2400"/>
              </a:lnSpc>
              <a:buFont typeface="Arial" pitchFamily="34" charset="0"/>
              <a:buChar char="•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Настроить обмен сообщениями в реальном времени</a:t>
            </a:r>
          </a:p>
          <a:p>
            <a:pPr algn="just">
              <a:lnSpc>
                <a:spcPts val="2400"/>
              </a:lnSpc>
              <a:buFont typeface="Arial" pitchFamily="34" charset="0"/>
              <a:buChar char="•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Создать простой механизм планирования занятий</a:t>
            </a:r>
          </a:p>
          <a:p>
            <a:pPr algn="just">
              <a:lnSpc>
                <a:spcPts val="2400"/>
              </a:lnSpc>
              <a:buFont typeface="Arial" pitchFamily="34" charset="0"/>
              <a:buChar char="•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Внедрить базовую систему рейтингов и отзывов для формирования доверия между пользователями</a:t>
            </a:r>
          </a:p>
          <a:p>
            <a:pPr indent="449263" algn="just">
              <a:lnSpc>
                <a:spcPts val="2400"/>
              </a:lnSpc>
              <a:buFont typeface="Arial" pitchFamily="34" charset="0"/>
              <a:buChar char="•"/>
            </a:pPr>
            <a:endParaRPr lang="ru-RU"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13440CA4-F8EA-45E4-ACEC-DE5F057E6535}"/>
              </a:ext>
            </a:extLst>
          </p:cNvPr>
          <p:cNvGrpSpPr/>
          <p:nvPr/>
        </p:nvGrpSpPr>
        <p:grpSpPr>
          <a:xfrm>
            <a:off x="-74714" y="-11430"/>
            <a:ext cx="1098550" cy="6569075"/>
            <a:chOff x="-5" y="-18"/>
            <a:chExt cx="1730" cy="10345"/>
          </a:xfrm>
        </p:grpSpPr>
        <p:pic>
          <p:nvPicPr>
            <p:cNvPr id="10" name="Рисунок 4">
              <a:extLst>
                <a:ext uri="{FF2B5EF4-FFF2-40B4-BE49-F238E27FC236}">
                  <a16:creationId xmlns:a16="http://schemas.microsoft.com/office/drawing/2014/main" id="{14841FAC-C8EE-4980-82A5-48355C0250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11" name="Рисунок 5">
              <a:extLst>
                <a:ext uri="{FF2B5EF4-FFF2-40B4-BE49-F238E27FC236}">
                  <a16:creationId xmlns:a16="http://schemas.microsoft.com/office/drawing/2014/main" id="{F9A27C3E-805C-4930-8988-4644BA25AE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12" name="Рисунок 6">
              <a:extLst>
                <a:ext uri="{FF2B5EF4-FFF2-40B4-BE49-F238E27FC236}">
                  <a16:creationId xmlns:a16="http://schemas.microsoft.com/office/drawing/2014/main" id="{BD0A9419-57A8-4FF7-9CE1-6384A45C2E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13" name="Рисунок 7">
              <a:extLst>
                <a:ext uri="{FF2B5EF4-FFF2-40B4-BE49-F238E27FC236}">
                  <a16:creationId xmlns:a16="http://schemas.microsoft.com/office/drawing/2014/main" id="{FB7DE3AD-6B21-420C-8E21-C29E5C042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14" name="Рисунок 8">
              <a:extLst>
                <a:ext uri="{FF2B5EF4-FFF2-40B4-BE49-F238E27FC236}">
                  <a16:creationId xmlns:a16="http://schemas.microsoft.com/office/drawing/2014/main" id="{20C835DD-628B-48FF-9D35-532B1A285B2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079155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E02FA0-5805-E9D5-E5A1-5B4B485CB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733" y="0"/>
            <a:ext cx="9692640" cy="1035169"/>
          </a:xfrm>
        </p:spPr>
        <p:txBody>
          <a:bodyPr rtlCol="0"/>
          <a:lstStyle>
            <a:defPPr>
              <a:defRPr lang="ru-RU"/>
            </a:defPPr>
          </a:lstStyle>
          <a:p>
            <a:pPr algn="ctr"/>
            <a:r>
              <a:rPr lang="ru-RU" sz="4400" dirty="0">
                <a:solidFill>
                  <a:schemeClr val="accent1">
                    <a:lumMod val="50000"/>
                  </a:schemeClr>
                </a:solidFill>
              </a:rPr>
              <a:t>Команда проекта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C94969EE-3896-487B-B282-E734A024C044}"/>
              </a:ext>
            </a:extLst>
          </p:cNvPr>
          <p:cNvGrpSpPr/>
          <p:nvPr/>
        </p:nvGrpSpPr>
        <p:grpSpPr>
          <a:xfrm>
            <a:off x="0" y="-11430"/>
            <a:ext cx="1098550" cy="6869430"/>
            <a:chOff x="-5" y="-18"/>
            <a:chExt cx="1730" cy="10818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41BB840E-A7C4-4B62-A7A6-D0C4A411433B}"/>
                </a:ext>
              </a:extLst>
            </p:cNvPr>
            <p:cNvSpPr/>
            <p:nvPr/>
          </p:nvSpPr>
          <p:spPr>
            <a:xfrm>
              <a:off x="0" y="0"/>
              <a:ext cx="1725" cy="10800"/>
            </a:xfrm>
            <a:prstGeom prst="rect">
              <a:avLst/>
            </a:prstGeom>
            <a:solidFill>
              <a:srgbClr val="27376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6195FEC0-C70F-49CE-AF45-4A9232F646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68B840F9-9EA3-47CA-8EE7-430F3A03FE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84D15FA8-8671-4FFC-A2EA-BA108E732A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CF7CD0A5-4E1C-4BBD-A2D3-0FBC3EE25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89129DD2-B1A9-47C8-B3B7-29FCAD2C4A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  <p:pic>
        <p:nvPicPr>
          <p:cNvPr id="10" name="Picture 3" descr="C:\Users\masha\Downloads\5350441744078077403.jpg">
            <a:extLst>
              <a:ext uri="{FF2B5EF4-FFF2-40B4-BE49-F238E27FC236}">
                <a16:creationId xmlns:a16="http://schemas.microsoft.com/office/drawing/2014/main" id="{8C335D6A-EF00-442E-B00F-EC4D2A11F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67763" y="1657123"/>
            <a:ext cx="2630805" cy="26308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Google Shape;110;g275a8c1f4a1_0_0">
            <a:extLst>
              <a:ext uri="{FF2B5EF4-FFF2-40B4-BE49-F238E27FC236}">
                <a16:creationId xmlns:a16="http://schemas.microsoft.com/office/drawing/2014/main" id="{56F8DAC3-3C75-4404-B7B3-E97BB68E748A}"/>
              </a:ext>
            </a:extLst>
          </p:cNvPr>
          <p:cNvSpPr txBox="1">
            <a:spLocks/>
          </p:cNvSpPr>
          <p:nvPr/>
        </p:nvSpPr>
        <p:spPr>
          <a:xfrm>
            <a:off x="1811278" y="4291239"/>
            <a:ext cx="2143773" cy="77978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" indent="0" algn="ctr">
              <a:lnSpc>
                <a:spcPct val="120000"/>
              </a:lnSpc>
              <a:buClr>
                <a:schemeClr val="dk1"/>
              </a:buClr>
              <a:buSzPct val="100000"/>
              <a:buFont typeface="Arial" panose="020B0604020202020204" pitchFamily="34" charset="0"/>
              <a:buNone/>
            </a:pPr>
            <a:r>
              <a:rPr lang="ru-RU" sz="1400" b="1" dirty="0" err="1">
                <a:solidFill>
                  <a:schemeClr val="accent1">
                    <a:lumMod val="50000"/>
                  </a:schemeClr>
                </a:solidFill>
                <a:latin typeface="HelveticaNeueCyr"/>
              </a:rPr>
              <a:t>Чесак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HelveticaNeueCyr"/>
              </a:rPr>
              <a:t> Д.О.</a:t>
            </a:r>
            <a:br>
              <a:rPr lang="ru-RU" sz="1200" dirty="0">
                <a:solidFill>
                  <a:schemeClr val="accent1">
                    <a:lumMod val="50000"/>
                  </a:schemeClr>
                </a:solidFill>
                <a:latin typeface="HelveticaNeueCyr"/>
              </a:rPr>
            </a:b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HelveticaNeueCyr"/>
              </a:rPr>
              <a:t>— руководитель проекта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D4B6248-2463-4FBE-A93F-6497A419C1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8382" y="1657123"/>
            <a:ext cx="2630804" cy="26308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Google Shape;110;g275a8c1f4a1_0_0">
            <a:extLst>
              <a:ext uri="{FF2B5EF4-FFF2-40B4-BE49-F238E27FC236}">
                <a16:creationId xmlns:a16="http://schemas.microsoft.com/office/drawing/2014/main" id="{14CD0E13-F69F-4702-B3E3-CE7F67B8FA6C}"/>
              </a:ext>
            </a:extLst>
          </p:cNvPr>
          <p:cNvSpPr txBox="1">
            <a:spLocks/>
          </p:cNvSpPr>
          <p:nvPr/>
        </p:nvSpPr>
        <p:spPr>
          <a:xfrm>
            <a:off x="5271897" y="4291239"/>
            <a:ext cx="2143773" cy="77978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" indent="0" algn="ctr">
              <a:lnSpc>
                <a:spcPct val="120000"/>
              </a:lnSpc>
              <a:buClr>
                <a:schemeClr val="dk1"/>
              </a:buClr>
              <a:buSzPct val="100000"/>
              <a:buFont typeface="Arial" panose="020B0604020202020204" pitchFamily="34" charset="0"/>
              <a:buNone/>
            </a:pPr>
            <a:r>
              <a:rPr lang="ru-RU" sz="1400" b="1" dirty="0" err="1">
                <a:solidFill>
                  <a:schemeClr val="accent1">
                    <a:lumMod val="50000"/>
                  </a:schemeClr>
                </a:solidFill>
                <a:latin typeface="HelveticaNeueCyr"/>
              </a:rPr>
              <a:t>Чесак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HelveticaNeueCyr"/>
              </a:rPr>
              <a:t> Д.О.</a:t>
            </a:r>
            <a:br>
              <a:rPr lang="ru-RU" sz="1200" dirty="0">
                <a:solidFill>
                  <a:schemeClr val="accent1">
                    <a:lumMod val="50000"/>
                  </a:schemeClr>
                </a:solidFill>
                <a:latin typeface="HelveticaNeueCyr"/>
              </a:rPr>
            </a:b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HelveticaNeueCyr"/>
              </a:rPr>
              <a:t>— </a:t>
            </a:r>
            <a:r>
              <a:rPr lang="en-US" sz="1200" dirty="0" err="1">
                <a:solidFill>
                  <a:schemeClr val="accent1">
                    <a:lumMod val="50000"/>
                  </a:schemeClr>
                </a:solidFill>
                <a:latin typeface="HelveticaNeueCyr"/>
              </a:rPr>
              <a:t>Fullstack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HelveticaNeueCyr"/>
              </a:rPr>
              <a:t>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HelveticaNeueCyr"/>
              </a:rPr>
              <a:t>разработчик</a:t>
            </a:r>
          </a:p>
        </p:txBody>
      </p:sp>
      <p:sp>
        <p:nvSpPr>
          <p:cNvPr id="17" name="Google Shape;110;g275a8c1f4a1_0_0">
            <a:extLst>
              <a:ext uri="{FF2B5EF4-FFF2-40B4-BE49-F238E27FC236}">
                <a16:creationId xmlns:a16="http://schemas.microsoft.com/office/drawing/2014/main" id="{1D3BFD34-7DF9-4FA4-931C-3166FC475DF0}"/>
              </a:ext>
            </a:extLst>
          </p:cNvPr>
          <p:cNvSpPr txBox="1">
            <a:spLocks/>
          </p:cNvSpPr>
          <p:nvPr/>
        </p:nvSpPr>
        <p:spPr>
          <a:xfrm>
            <a:off x="8664600" y="4279458"/>
            <a:ext cx="2143773" cy="77978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" indent="0" algn="ctr">
              <a:lnSpc>
                <a:spcPct val="120000"/>
              </a:lnSpc>
              <a:buClr>
                <a:schemeClr val="dk1"/>
              </a:buClr>
              <a:buSzPct val="100000"/>
              <a:buFont typeface="Arial" panose="020B0604020202020204" pitchFamily="34" charset="0"/>
              <a:buNone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HelveticaNeueCyr"/>
              </a:rPr>
              <a:t>Усачева Э.А.</a:t>
            </a:r>
            <a:br>
              <a:rPr lang="ru-RU" sz="1200" dirty="0">
                <a:solidFill>
                  <a:schemeClr val="accent1">
                    <a:lumMod val="50000"/>
                  </a:schemeClr>
                </a:solidFill>
                <a:latin typeface="HelveticaNeueCyr"/>
              </a:rPr>
            </a:b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HelveticaNeueCyr"/>
              </a:rPr>
              <a:t>— 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HelveticaNeueCyr"/>
              </a:rPr>
              <a:t>UX/UI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HelveticaNeueCyr"/>
              </a:rPr>
              <a:t>Дизайнер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26A0925-F07F-490F-A711-A1024904156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5198"/>
          <a:stretch/>
        </p:blipFill>
        <p:spPr>
          <a:xfrm>
            <a:off x="8489000" y="1593092"/>
            <a:ext cx="2637748" cy="26308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079155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81C753FD-96EC-101A-B8A4-5F69A189BE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6568" y="229871"/>
            <a:ext cx="6220278" cy="3262811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Спасибо</a:t>
            </a:r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67BB04B7-47A4-741B-59E0-F0E6F2126E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63585" y="3492682"/>
            <a:ext cx="6220277" cy="2919512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Чесак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Д.О.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тел.: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8(911) 368-01-01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телеграм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@flex_cheesecake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e-mail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d.19630@ya.ru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E3E1DC32-A582-4E7F-9D9F-B323310A3DA1}"/>
              </a:ext>
            </a:extLst>
          </p:cNvPr>
          <p:cNvGrpSpPr/>
          <p:nvPr/>
        </p:nvGrpSpPr>
        <p:grpSpPr>
          <a:xfrm>
            <a:off x="0" y="0"/>
            <a:ext cx="1098550" cy="6869430"/>
            <a:chOff x="-5" y="-18"/>
            <a:chExt cx="1730" cy="10818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8BB8A3A8-BAE9-4893-946B-654FE7FB6635}"/>
                </a:ext>
              </a:extLst>
            </p:cNvPr>
            <p:cNvSpPr/>
            <p:nvPr/>
          </p:nvSpPr>
          <p:spPr>
            <a:xfrm>
              <a:off x="0" y="0"/>
              <a:ext cx="1725" cy="10800"/>
            </a:xfrm>
            <a:prstGeom prst="rect">
              <a:avLst/>
            </a:prstGeom>
            <a:solidFill>
              <a:srgbClr val="27376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4">
              <a:extLst>
                <a:ext uri="{FF2B5EF4-FFF2-40B4-BE49-F238E27FC236}">
                  <a16:creationId xmlns:a16="http://schemas.microsoft.com/office/drawing/2014/main" id="{9809FFC8-290C-4EE7-AB9E-EE4DC6F9AB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46487"/>
            <a:stretch>
              <a:fillRect/>
            </a:stretch>
          </p:blipFill>
          <p:spPr>
            <a:xfrm>
              <a:off x="171" y="4448"/>
              <a:ext cx="1465" cy="886"/>
            </a:xfrm>
            <a:prstGeom prst="rect">
              <a:avLst/>
            </a:prstGeom>
          </p:spPr>
        </p:pic>
        <p:pic>
          <p:nvPicPr>
            <p:cNvPr id="9" name="Рисунок 5">
              <a:extLst>
                <a:ext uri="{FF2B5EF4-FFF2-40B4-BE49-F238E27FC236}">
                  <a16:creationId xmlns:a16="http://schemas.microsoft.com/office/drawing/2014/main" id="{45AEDF3A-59C5-4AC9-8F75-815357BF2A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8319"/>
            <a:stretch>
              <a:fillRect/>
            </a:stretch>
          </p:blipFill>
          <p:spPr>
            <a:xfrm>
              <a:off x="47" y="5716"/>
              <a:ext cx="1630" cy="1266"/>
            </a:xfrm>
            <a:prstGeom prst="rect">
              <a:avLst/>
            </a:prstGeom>
          </p:spPr>
        </p:pic>
        <p:pic>
          <p:nvPicPr>
            <p:cNvPr id="10" name="Рисунок 6">
              <a:extLst>
                <a:ext uri="{FF2B5EF4-FFF2-40B4-BE49-F238E27FC236}">
                  <a16:creationId xmlns:a16="http://schemas.microsoft.com/office/drawing/2014/main" id="{ECEF3412-03B8-4A61-9061-2E5BD4D7E1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408" r="75099"/>
            <a:stretch>
              <a:fillRect/>
            </a:stretch>
          </p:blipFill>
          <p:spPr>
            <a:xfrm>
              <a:off x="-5" y="-18"/>
              <a:ext cx="1730" cy="4143"/>
            </a:xfrm>
            <a:prstGeom prst="rect">
              <a:avLst/>
            </a:prstGeom>
          </p:spPr>
        </p:pic>
        <p:pic>
          <p:nvPicPr>
            <p:cNvPr id="11" name="Рисунок 7">
              <a:extLst>
                <a:ext uri="{FF2B5EF4-FFF2-40B4-BE49-F238E27FC236}">
                  <a16:creationId xmlns:a16="http://schemas.microsoft.com/office/drawing/2014/main" id="{D41B8DB8-48A4-4AED-B573-19A676D26D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" y="7200"/>
              <a:ext cx="1217" cy="1223"/>
            </a:xfrm>
            <a:prstGeom prst="rect">
              <a:avLst/>
            </a:prstGeom>
          </p:spPr>
        </p:pic>
        <p:pic>
          <p:nvPicPr>
            <p:cNvPr id="12" name="Рисунок 8">
              <a:extLst>
                <a:ext uri="{FF2B5EF4-FFF2-40B4-BE49-F238E27FC236}">
                  <a16:creationId xmlns:a16="http://schemas.microsoft.com/office/drawing/2014/main" id="{8CD94F9D-6C54-4930-AAAF-256F6ADF45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2" y="8810"/>
              <a:ext cx="1494" cy="15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09673525"/>
      </p:ext>
    </p:extLst>
  </p:cSld>
  <p:clrMapOvr>
    <a:masterClrMapping/>
  </p:clrMapOvr>
</p:sld>
</file>

<file path=ppt/theme/theme1.xml><?xml version="1.0" encoding="utf-8"?>
<a:theme xmlns:a="http://schemas.openxmlformats.org/drawingml/2006/main" name="Пользовательская">
  <a:themeElements>
    <a:clrScheme name="Universal Color Bloc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8FF"/>
      </a:accent1>
      <a:accent2>
        <a:srgbClr val="DAE5EF"/>
      </a:accent2>
      <a:accent3>
        <a:srgbClr val="637183"/>
      </a:accent3>
      <a:accent4>
        <a:srgbClr val="434E5E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5">
      <a:majorFont>
        <a:latin typeface="Tenorite"/>
        <a:ea typeface=""/>
        <a:cs typeface="Arial"/>
      </a:majorFont>
      <a:minorFont>
        <a:latin typeface="Tenorite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45331398_Win32_SL_V13" id="{C59E605D-C281-4A06-BDA0-E97A35AC3AA8}" vid="{25D1D206-DA25-4050-926A-BD6D3A1B506F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CE52C7A-8834-4F18-859F-7167A187E138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5A7188B1-CB43-4216-A332-EE7733BC22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31D3D4E-040D-4F59-9215-B1F04B81B9FE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1150</Words>
  <Application>Microsoft Office PowerPoint</Application>
  <PresentationFormat>Широкоэкранный</PresentationFormat>
  <Paragraphs>146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HelveticaNeueCyr</vt:lpstr>
      <vt:lpstr>Tenorite</vt:lpstr>
      <vt:lpstr>Пользовательская</vt:lpstr>
      <vt:lpstr>   SkillSwap — платформа обмена навыками между студентами</vt:lpstr>
      <vt:lpstr>Суть проекта</vt:lpstr>
      <vt:lpstr>Цели:</vt:lpstr>
      <vt:lpstr>Проблема</vt:lpstr>
      <vt:lpstr>Значимость</vt:lpstr>
      <vt:lpstr>Решение проблемы:</vt:lpstr>
      <vt:lpstr>Целевая аудитория</vt:lpstr>
      <vt:lpstr>Технологии используемые в реализации:</vt:lpstr>
      <vt:lpstr>Архитектура платформы</vt:lpstr>
      <vt:lpstr>Архитектура платформы</vt:lpstr>
      <vt:lpstr>Архитектура платформы</vt:lpstr>
      <vt:lpstr>Уникальное  торговое предложение</vt:lpstr>
      <vt:lpstr>Анализ конкурентов</vt:lpstr>
      <vt:lpstr>MVP SkillSwap  </vt:lpstr>
      <vt:lpstr>Команда проекта</vt:lpstr>
      <vt:lpstr>Спасибо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2023-12-12T16:04:07Z</dcterms:created>
  <dcterms:modified xsi:type="dcterms:W3CDTF">2025-11-07T19:50:41Z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