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57" r:id="rId4"/>
    <p:sldId id="258" r:id="rId5"/>
    <p:sldId id="260" r:id="rId6"/>
    <p:sldId id="264" r:id="rId7"/>
    <p:sldId id="272" r:id="rId8"/>
    <p:sldId id="271" r:id="rId9"/>
    <p:sldId id="273" r:id="rId10"/>
    <p:sldId id="261" r:id="rId11"/>
    <p:sldId id="262" r:id="rId12"/>
    <p:sldId id="263" r:id="rId13"/>
    <p:sldId id="276" r:id="rId14"/>
    <p:sldId id="265" r:id="rId15"/>
    <p:sldId id="266" r:id="rId16"/>
    <p:sldId id="267" r:id="rId17"/>
    <p:sldId id="268" r:id="rId18"/>
    <p:sldId id="275" r:id="rId19"/>
    <p:sldId id="269" r:id="rId20"/>
  </p:sldIdLst>
  <p:sldSz cx="12192000" cy="6858000"/>
  <p:notesSz cx="12192000" cy="6858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ndara" panose="020E0502030303020204" pitchFamily="34" charset="0"/>
      <p:regular r:id="rId26"/>
      <p:bold r:id="rId27"/>
      <p:italic r:id="rId28"/>
      <p:boldItalic r:id="rId29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092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77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059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Бизнес-модел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3293126" y="155925"/>
            <a:ext cx="8641699" cy="6079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 u="none" strike="noStrike" cap="none" spc="0">
                <a:ln>
                  <a:noFill/>
                </a:ln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/>
              <a:t>Бизнес-модель проекта</a:t>
            </a:r>
            <a:endParaRPr/>
          </a:p>
        </p:txBody>
      </p:sp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</p:spPr>
      </p:pic>
      <p:sp>
        <p:nvSpPr>
          <p:cNvPr id="6" name="Номер слайда"/>
          <p:cNvSpPr txBox="1"/>
          <p:nvPr userDrawn="1"/>
        </p:nvSpPr>
        <p:spPr bwMode="auto"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0">
                <a:ln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6CB4B4D-7CA3-9044-876B-883B54F8677D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 bwMode="auto"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/>
            <p:cNvGrpSpPr/>
            <p:nvPr/>
          </p:nvGrpSpPr>
          <p:grpSpPr bwMode="auto"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/>
              <p:cNvSpPr/>
              <p:nvPr/>
            </p:nvSpPr>
            <p:spPr bwMode="auto"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4" name="Google Shape;103;p4"/>
              <p:cNvSpPr/>
              <p:nvPr/>
            </p:nvSpPr>
            <p:spPr bwMode="auto"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5" name="Google Shape;104;p4"/>
              <p:cNvSpPr/>
              <p:nvPr/>
            </p:nvSpPr>
            <p:spPr bwMode="auto"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6" name="Google Shape;105;p4"/>
              <p:cNvSpPr/>
              <p:nvPr/>
            </p:nvSpPr>
            <p:spPr bwMode="auto"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7" name="Google Shape;106;p4"/>
              <p:cNvSpPr/>
              <p:nvPr/>
            </p:nvSpPr>
            <p:spPr bwMode="auto"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8" name="Google Shape;107;p4"/>
              <p:cNvSpPr/>
              <p:nvPr/>
            </p:nvSpPr>
            <p:spPr bwMode="auto"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9" name="Google Shape;108;p4"/>
              <p:cNvSpPr/>
              <p:nvPr/>
            </p:nvSpPr>
            <p:spPr bwMode="auto"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30" name="Google Shape;109;p4"/>
              <p:cNvSpPr/>
              <p:nvPr/>
            </p:nvSpPr>
            <p:spPr bwMode="auto"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31" name="Google Shape;110;p4"/>
              <p:cNvSpPr/>
              <p:nvPr/>
            </p:nvSpPr>
            <p:spPr bwMode="auto"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sz="1600">
                  <a:solidFill>
                    <a:prstClr val="white"/>
                  </a:solidFill>
                  <a:ea typeface="Calibri"/>
                  <a:cs typeface="Calibri"/>
                </a:endParaRPr>
              </a:p>
            </p:txBody>
          </p:sp>
        </p:grpSp>
        <p:sp>
          <p:nvSpPr>
            <p:cNvPr id="14" name="Google Shape;111;p4"/>
            <p:cNvSpPr txBox="1"/>
            <p:nvPr/>
          </p:nvSpPr>
          <p:spPr bwMode="auto"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2. Проблема и существующие альтернативы</a:t>
              </a:r>
              <a:endParaRPr sz="1500">
                <a:solidFill>
                  <a:srgbClr val="002060"/>
                </a:solidFill>
                <a:latin typeface="Candara"/>
              </a:endParaRPr>
            </a:p>
          </p:txBody>
        </p:sp>
        <p:sp>
          <p:nvSpPr>
            <p:cNvPr id="15" name="Google Shape;112;p4"/>
            <p:cNvSpPr txBox="1"/>
            <p:nvPr/>
          </p:nvSpPr>
          <p:spPr bwMode="auto"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4. Решение</a:t>
              </a:r>
              <a:endParaRPr lang="en-US" sz="1500" b="1">
                <a:solidFill>
                  <a:srgbClr val="002060"/>
                </a:solidFill>
                <a:ea typeface="Calibri"/>
                <a:cs typeface="Calibri"/>
              </a:endParaRPr>
            </a:p>
          </p:txBody>
        </p:sp>
        <p:sp>
          <p:nvSpPr>
            <p:cNvPr id="16" name="Google Shape;113;p4"/>
            <p:cNvSpPr txBox="1"/>
            <p:nvPr/>
          </p:nvSpPr>
          <p:spPr bwMode="auto"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8. Ключевые метрики</a:t>
              </a:r>
            </a:p>
          </p:txBody>
        </p:sp>
        <p:sp>
          <p:nvSpPr>
            <p:cNvPr id="17" name="Google Shape;114;p4"/>
            <p:cNvSpPr txBox="1"/>
            <p:nvPr/>
          </p:nvSpPr>
          <p:spPr bwMode="auto"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3. Уникальная ценность</a:t>
              </a:r>
              <a:r>
                <a:rPr lang="ru-RU" sz="1500">
                  <a:solidFill>
                    <a:srgbClr val="002060"/>
                  </a:solidFill>
                  <a:latin typeface="Candara"/>
                </a:rPr>
                <a:t> </a:t>
              </a:r>
              <a:endParaRPr sz="1500">
                <a:solidFill>
                  <a:srgbClr val="002060"/>
                </a:solidFill>
                <a:latin typeface="Candara"/>
              </a:endParaRPr>
            </a:p>
          </p:txBody>
        </p:sp>
        <p:sp>
          <p:nvSpPr>
            <p:cNvPr id="18" name="Google Shape;115;p4"/>
            <p:cNvSpPr txBox="1"/>
            <p:nvPr/>
          </p:nvSpPr>
          <p:spPr bwMode="auto"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9. Скрытое преимущество</a:t>
              </a:r>
              <a:endParaRPr/>
            </a:p>
          </p:txBody>
        </p:sp>
        <p:sp>
          <p:nvSpPr>
            <p:cNvPr id="19" name="Google Shape;116;p4"/>
            <p:cNvSpPr txBox="1"/>
            <p:nvPr/>
          </p:nvSpPr>
          <p:spPr bwMode="auto"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5. Каналы распространения</a:t>
              </a:r>
              <a:endParaRPr/>
            </a:p>
          </p:txBody>
        </p:sp>
        <p:sp>
          <p:nvSpPr>
            <p:cNvPr id="20" name="Google Shape;117;p4"/>
            <p:cNvSpPr txBox="1"/>
            <p:nvPr/>
          </p:nvSpPr>
          <p:spPr bwMode="auto"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1. Сегмент потребителей</a:t>
              </a:r>
              <a:endParaRPr/>
            </a:p>
          </p:txBody>
        </p:sp>
        <p:sp>
          <p:nvSpPr>
            <p:cNvPr id="21" name="Google Shape;118;p4"/>
            <p:cNvSpPr txBox="1"/>
            <p:nvPr/>
          </p:nvSpPr>
          <p:spPr bwMode="auto"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7. Структура расходов</a:t>
              </a:r>
              <a:endParaRPr sz="1500">
                <a:solidFill>
                  <a:srgbClr val="002060"/>
                </a:solidFill>
                <a:latin typeface="Candara"/>
              </a:endParaRPr>
            </a:p>
          </p:txBody>
        </p:sp>
        <p:sp>
          <p:nvSpPr>
            <p:cNvPr id="22" name="Google Shape;119;p4"/>
            <p:cNvSpPr txBox="1"/>
            <p:nvPr/>
          </p:nvSpPr>
          <p:spPr bwMode="auto"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>
                <a:defRPr/>
              </a:pPr>
              <a:r>
                <a:rPr lang="ru-RU" sz="1500" b="1">
                  <a:solidFill>
                    <a:srgbClr val="002060"/>
                  </a:solidFill>
                  <a:ea typeface="Calibri"/>
                  <a:cs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перечисления статей затрат и общая сумма (в руб.) </a:t>
            </a:r>
            <a:endParaRPr/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перечисление статей доходов и общая сумма (в руб.)</a:t>
            </a:r>
            <a:endParaRPr/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основная суть продукта (кратко)</a:t>
            </a:r>
            <a:endParaRPr/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целевая аудитория</a:t>
            </a:r>
            <a:endParaRPr/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основная суть продукта (кратко)</a:t>
            </a:r>
            <a:endParaRPr/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то, что является ценностным предложением</a:t>
            </a:r>
            <a:endParaRPr/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решение</a:t>
            </a:r>
            <a:endParaRPr/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важно перечислить проблемы, а также указать как сейчас решаются эти проблемы без вашего продукта</a:t>
            </a:r>
            <a:endParaRPr/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2419982" y="3489711"/>
            <a:ext cx="2733192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</a:lstStyle>
          <a:p>
            <a:pPr lvl="0">
              <a:defRPr/>
            </a:pPr>
            <a:r>
              <a:rPr lang="ru-RU"/>
              <a:t>Здесь указывается то, что позволяет зарабатывать, например кол-во пользователей</a:t>
            </a:r>
            <a:endParaRPr/>
          </a:p>
        </p:txBody>
      </p:sp>
      <p:pic>
        <p:nvPicPr>
          <p:cNvPr id="51" name="Рисунок 5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8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75938" y="1471358"/>
            <a:ext cx="5505449" cy="2715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lnSpcReduction="1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3600" b="1" dirty="0">
                <a:solidFill>
                  <a:srgbClr val="8F00FF"/>
                </a:solidFill>
                <a:latin typeface="+mj-lt"/>
              </a:rPr>
              <a:t>Холодный </a:t>
            </a:r>
            <a:r>
              <a:rPr lang="ru-RU" sz="3600" b="1" dirty="0" err="1">
                <a:solidFill>
                  <a:srgbClr val="8F00FF"/>
                </a:solidFill>
                <a:latin typeface="+mj-lt"/>
              </a:rPr>
              <a:t>резиноасфальтобетон</a:t>
            </a:r>
            <a:r>
              <a:rPr lang="ru-RU" sz="3600" b="1" dirty="0">
                <a:solidFill>
                  <a:srgbClr val="8F00FF"/>
                </a:solidFill>
                <a:latin typeface="+mj-lt"/>
              </a:rPr>
              <a:t> в индивидуальной упаковке для ИЖС и малого строительства</a:t>
            </a:r>
            <a:endParaRPr sz="3600" b="1" dirty="0">
              <a:latin typeface="+mj-lt"/>
            </a:endParaRPr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7534D9F-9775-4BCD-B07B-994A53189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127" y="3123315"/>
            <a:ext cx="2423170" cy="161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010536A-289E-4D9A-8AA9-C3A0D99D78CE}"/>
              </a:ext>
            </a:extLst>
          </p:cNvPr>
          <p:cNvSpPr txBox="1"/>
          <p:nvPr/>
        </p:nvSpPr>
        <p:spPr>
          <a:xfrm>
            <a:off x="365843" y="4275764"/>
            <a:ext cx="6244044" cy="199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1400" b="0" i="0" u="sng" strike="noStrike" cap="none" dirty="0">
                <a:solidFill>
                  <a:srgbClr val="8F00FF"/>
                </a:solidFill>
                <a:latin typeface="+mj-lt"/>
                <a:ea typeface="Arial"/>
                <a:cs typeface="Arial"/>
              </a:rPr>
              <a:t>ЛИДЕР КОМАНДЫ</a:t>
            </a:r>
            <a:r>
              <a:rPr lang="en-US" sz="1400" b="0" i="0" u="none" strike="noStrike" cap="none" dirty="0">
                <a:solidFill>
                  <a:srgbClr val="8F00FF"/>
                </a:solidFill>
                <a:latin typeface="+mj-lt"/>
                <a:ea typeface="Arial"/>
                <a:cs typeface="Arial"/>
              </a:rPr>
              <a:t>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1400" dirty="0">
                <a:solidFill>
                  <a:srgbClr val="8F00FF"/>
                </a:solidFill>
                <a:latin typeface="+mj-lt"/>
              </a:rPr>
              <a:t>Ковалев О</a:t>
            </a:r>
            <a:r>
              <a:rPr lang="en-US" sz="14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8F00FF"/>
                </a:solidFill>
                <a:latin typeface="+mj-lt"/>
              </a:rPr>
              <a:t>А</a:t>
            </a:r>
            <a:r>
              <a:rPr lang="en-US" sz="1400" dirty="0">
                <a:solidFill>
                  <a:srgbClr val="8F00FF"/>
                </a:solidFill>
                <a:latin typeface="+mj-lt"/>
              </a:rPr>
              <a:t>.</a:t>
            </a:r>
            <a:endParaRPr lang="en-US" sz="1400" b="0" i="0" u="none" strike="noStrike" cap="none" dirty="0">
              <a:solidFill>
                <a:srgbClr val="8F00FF"/>
              </a:solidFill>
              <a:latin typeface="+mj-lt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1400" b="0" i="0" u="sng" strike="noStrike" cap="none" dirty="0">
                <a:solidFill>
                  <a:srgbClr val="8F00FF"/>
                </a:solidFill>
                <a:latin typeface="+mj-lt"/>
                <a:ea typeface="Arial"/>
                <a:cs typeface="Arial"/>
              </a:rPr>
              <a:t>Руководитель группы</a:t>
            </a:r>
            <a:r>
              <a:rPr lang="en-US" sz="1400" b="0" i="0" u="none" strike="noStrike" cap="none" dirty="0">
                <a:solidFill>
                  <a:srgbClr val="8F00FF"/>
                </a:solidFill>
                <a:latin typeface="+mj-lt"/>
                <a:ea typeface="Arial"/>
                <a:cs typeface="Arial"/>
              </a:rPr>
              <a:t>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1400" dirty="0">
                <a:solidFill>
                  <a:srgbClr val="8F00FF"/>
                </a:solidFill>
                <a:latin typeface="+mj-lt"/>
              </a:rPr>
              <a:t>Карпенко А</a:t>
            </a:r>
            <a:r>
              <a:rPr lang="en-US" sz="14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8F00FF"/>
                </a:solidFill>
                <a:latin typeface="+mj-lt"/>
              </a:rPr>
              <a:t>В</a:t>
            </a:r>
            <a:r>
              <a:rPr lang="en-US" sz="1400" dirty="0">
                <a:solidFill>
                  <a:srgbClr val="8F00FF"/>
                </a:solidFill>
                <a:latin typeface="+mj-lt"/>
              </a:rPr>
              <a:t>.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1400" b="0" i="0" u="sng" strike="noStrike" cap="none" dirty="0">
                <a:solidFill>
                  <a:srgbClr val="8F00FF"/>
                </a:solidFill>
                <a:latin typeface="+mj-lt"/>
                <a:ea typeface="Arial"/>
                <a:cs typeface="Arial"/>
              </a:rPr>
              <a:t>Докладчик</a:t>
            </a:r>
            <a:r>
              <a:rPr lang="en-US" sz="1400" b="0" i="0" u="none" strike="noStrike" cap="none" dirty="0">
                <a:solidFill>
                  <a:srgbClr val="8F00FF"/>
                </a:solidFill>
                <a:latin typeface="+mj-lt"/>
                <a:ea typeface="Arial"/>
                <a:cs typeface="Arial"/>
              </a:rPr>
              <a:t>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1400" dirty="0">
                <a:solidFill>
                  <a:srgbClr val="8F00FF"/>
                </a:solidFill>
                <a:latin typeface="+mj-lt"/>
              </a:rPr>
              <a:t>Добровольский Б</a:t>
            </a:r>
            <a:r>
              <a:rPr lang="en-US" sz="14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8F00FF"/>
                </a:solidFill>
                <a:latin typeface="+mj-lt"/>
              </a:rPr>
              <a:t>В</a:t>
            </a:r>
            <a:endParaRPr lang="en-US" sz="1400" b="0" i="0" u="none" strike="noStrike" cap="none" dirty="0">
              <a:solidFill>
                <a:srgbClr val="8F00FF"/>
              </a:solidFill>
              <a:latin typeface="+mj-lt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20954" y="961358"/>
            <a:ext cx="11594137" cy="553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1" i="0" u="none" strike="noStrike" cap="all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Люди, которые строят индивидуальные дома и благоустраивают территорию</a:t>
            </a:r>
            <a:r>
              <a:rPr lang="en-US" sz="2800" b="1" dirty="0">
                <a:solidFill>
                  <a:srgbClr val="8F00FF"/>
                </a:solidFill>
              </a:rPr>
              <a:t>,</a:t>
            </a:r>
            <a:r>
              <a:rPr lang="ru-RU" sz="2800" b="1" dirty="0">
                <a:solidFill>
                  <a:srgbClr val="8F00FF"/>
                </a:solidFill>
              </a:rPr>
              <a:t> ИСПЫТЫВАЮТ ПРОБЛЕМЫ С ТЕМ</a:t>
            </a:r>
            <a:r>
              <a:rPr lang="en-US" sz="2800" b="1" dirty="0">
                <a:solidFill>
                  <a:srgbClr val="8F00FF"/>
                </a:solidFill>
              </a:rPr>
              <a:t>,</a:t>
            </a:r>
            <a:r>
              <a:rPr lang="ru-RU" sz="2800" b="1" dirty="0">
                <a:solidFill>
                  <a:srgbClr val="8F00FF"/>
                </a:solidFill>
              </a:rPr>
              <a:t> ЧТО ПРИХОДИТСЯ</a:t>
            </a:r>
            <a:r>
              <a:rPr lang="en-US" sz="2800" b="1" dirty="0">
                <a:solidFill>
                  <a:srgbClr val="8F00FF"/>
                </a:solidFill>
              </a:rPr>
              <a:t>:</a:t>
            </a:r>
            <a:endParaRPr lang="ru-RU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1" dirty="0">
                <a:solidFill>
                  <a:srgbClr val="8F00FF"/>
                </a:solidFill>
              </a:rPr>
              <a:t> </a:t>
            </a:r>
            <a:r>
              <a:rPr lang="en-US" sz="2800" b="1" dirty="0">
                <a:solidFill>
                  <a:srgbClr val="8F00FF"/>
                </a:solidFill>
              </a:rPr>
              <a:t>- </a:t>
            </a:r>
            <a:r>
              <a:rPr lang="ru-RU" sz="2800" b="1" dirty="0">
                <a:solidFill>
                  <a:srgbClr val="8F00FF"/>
                </a:solidFill>
              </a:rPr>
              <a:t>ПРИВЛЕКАТЬ СПЕЦИАЛИСТОВ</a:t>
            </a: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800" b="1" dirty="0">
                <a:solidFill>
                  <a:srgbClr val="8F00FF"/>
                </a:solidFill>
              </a:rPr>
              <a:t>-</a:t>
            </a:r>
            <a:r>
              <a:rPr lang="ru-RU" sz="2800" b="1" dirty="0">
                <a:solidFill>
                  <a:srgbClr val="8F00FF"/>
                </a:solidFill>
              </a:rPr>
              <a:t>ПОКУПАТЬ БОЛЬШИЕ ОБЪЕМЫ ДОРОГОГО МАТЕРИАЛА (БЕТОН</a:t>
            </a:r>
            <a:r>
              <a:rPr lang="en-US" sz="2800" b="1" dirty="0">
                <a:solidFill>
                  <a:srgbClr val="8F00FF"/>
                </a:solidFill>
              </a:rPr>
              <a:t>,</a:t>
            </a:r>
            <a:r>
              <a:rPr lang="ru-RU" sz="2800" b="1" dirty="0">
                <a:solidFill>
                  <a:srgbClr val="8F00FF"/>
                </a:solidFill>
              </a:rPr>
              <a:t> ПЛИТКА</a:t>
            </a:r>
            <a:r>
              <a:rPr lang="en-US" sz="2800" b="1" dirty="0">
                <a:solidFill>
                  <a:srgbClr val="8F00FF"/>
                </a:solidFill>
              </a:rPr>
              <a:t>,</a:t>
            </a:r>
            <a:r>
              <a:rPr lang="ru-RU" sz="2800" b="1" dirty="0">
                <a:solidFill>
                  <a:srgbClr val="8F00FF"/>
                </a:solidFill>
              </a:rPr>
              <a:t> БРУСЧАТКА)</a:t>
            </a: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800" b="1" dirty="0">
                <a:solidFill>
                  <a:srgbClr val="8F00FF"/>
                </a:solidFill>
              </a:rPr>
              <a:t>-</a:t>
            </a:r>
            <a:r>
              <a:rPr lang="ru-RU" sz="2800" b="1" dirty="0">
                <a:solidFill>
                  <a:srgbClr val="8F00FF"/>
                </a:solidFill>
              </a:rPr>
              <a:t>ОБЕСПЕЧИВАТЬ ДОПОЛНИТЕЛЬНЫЙ УХОД ПОКРЫТИЯ</a:t>
            </a: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1" dirty="0">
                <a:solidFill>
                  <a:srgbClr val="8F00FF"/>
                </a:solidFill>
              </a:rPr>
              <a:t>-СРОК СЛУЖБЫ И КАЧЕСТВО ПОКРЫТИЯ ЗАВИСИТ ОТ ТЕМПЕРАТУРЫ</a:t>
            </a:r>
            <a:endParaRPr lang="ru-RU" sz="2800" b="1" i="0" u="none" strike="noStrike" cap="none" spc="0" dirty="0">
              <a:solidFill>
                <a:srgbClr val="8F00FF"/>
              </a:solidFill>
              <a:latin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2</a:t>
              </a:r>
              <a:endParaRPr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18533" y="535923"/>
            <a:ext cx="6992203" cy="578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2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ДЕЛАЕМ ПАКЕТИРОВАННЫЙ </a:t>
            </a:r>
            <a:r>
              <a:rPr lang="ru-RU" sz="3200" b="1" dirty="0">
                <a:solidFill>
                  <a:srgbClr val="8F00FF"/>
                </a:solidFill>
              </a:rPr>
              <a:t>ХОЛОДНЫЙ РЕЗИНОАСФАЛЬТОБЕТОН</a:t>
            </a:r>
            <a:r>
              <a:rPr lang="ru-RU" sz="32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ДЛЯ ИЖС И МАЛОГО СТРОИТЕЛЬСТВА, ЧТОБЫ </a:t>
            </a:r>
            <a:r>
              <a:rPr lang="ru-RU" sz="3200" b="1" dirty="0">
                <a:solidFill>
                  <a:srgbClr val="8F00FF"/>
                </a:solidFill>
              </a:rPr>
              <a:t>МОЖНО БЫЛО БЫСТРО</a:t>
            </a:r>
            <a:r>
              <a:rPr lang="en-US" sz="3200" b="1" dirty="0">
                <a:solidFill>
                  <a:srgbClr val="8F00FF"/>
                </a:solidFill>
              </a:rPr>
              <a:t>,</a:t>
            </a:r>
            <a:r>
              <a:rPr lang="ru-RU" sz="3200" b="1" dirty="0">
                <a:solidFill>
                  <a:srgbClr val="8F00FF"/>
                </a:solidFill>
              </a:rPr>
              <a:t> ДЕШЕВО И БЕЗ СПЕЦИАЛЬНОЙ ТЕХНИКИ УКЛАДЫВАТЬ ПОДЪЕЗДЫ</a:t>
            </a:r>
            <a:r>
              <a:rPr lang="en-US" sz="3200" b="1" dirty="0">
                <a:solidFill>
                  <a:srgbClr val="8F00FF"/>
                </a:solidFill>
              </a:rPr>
              <a:t>,</a:t>
            </a:r>
            <a:r>
              <a:rPr lang="ru-RU" sz="3200" b="1" dirty="0">
                <a:solidFill>
                  <a:srgbClr val="8F00FF"/>
                </a:solidFill>
              </a:rPr>
              <a:t> ПАРКОВОЧНЫЕ МЕСТА И ДОРОЖКИ</a:t>
            </a:r>
            <a:endParaRPr sz="32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3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5466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18100" y="822366"/>
            <a:ext cx="5303554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Задача </a:t>
            </a:r>
            <a:r>
              <a:rPr lang="ru-RU" sz="2200" dirty="0">
                <a:solidFill>
                  <a:srgbClr val="8F00FF"/>
                </a:solidFill>
              </a:rPr>
              <a:t>актуально</a:t>
            </a:r>
            <a:r>
              <a:rPr lang="en-US" sz="2200" dirty="0">
                <a:solidFill>
                  <a:srgbClr val="8F00FF"/>
                </a:solidFill>
              </a:rPr>
              <a:t>, </a:t>
            </a:r>
            <a:r>
              <a:rPr lang="ru-RU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потому что потребность строительства растет с каждым годом</a:t>
            </a:r>
            <a:r>
              <a:rPr lang="en-US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  <a:r>
              <a:rPr lang="ru-RU" sz="2200" dirty="0">
                <a:solidFill>
                  <a:srgbClr val="8F00FF"/>
                </a:solidFill>
              </a:rPr>
              <a:t> М</a:t>
            </a:r>
            <a:r>
              <a:rPr lang="ru-RU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ы прогнозируем</a:t>
            </a:r>
            <a:r>
              <a:rPr lang="en-US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,</a:t>
            </a:r>
            <a:r>
              <a:rPr lang="ru-RU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что после </a:t>
            </a:r>
            <a:r>
              <a:rPr lang="en-US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20</a:t>
            </a:r>
            <a:r>
              <a:rPr lang="ru-RU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24-</a:t>
            </a:r>
            <a:r>
              <a:rPr lang="en-US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20</a:t>
            </a:r>
            <a:r>
              <a:rPr lang="ru-RU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25 г рост потребности будет становиться все больше</a:t>
            </a:r>
            <a:r>
              <a:rPr lang="en-US" sz="2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  <a:endParaRPr sz="2200" dirty="0"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7" name="Google Shape;117;p2">
            <a:extLst>
              <a:ext uri="{FF2B5EF4-FFF2-40B4-BE49-F238E27FC236}">
                <a16:creationId xmlns:a16="http://schemas.microsoft.com/office/drawing/2014/main" id="{0636AA08-0B42-44B2-997E-D88ED2B09A8A}"/>
              </a:ext>
            </a:extLst>
          </p:cNvPr>
          <p:cNvSpPr txBox="1"/>
          <p:nvPr/>
        </p:nvSpPr>
        <p:spPr bwMode="auto">
          <a:xfrm>
            <a:off x="6300972" y="4653136"/>
            <a:ext cx="482453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200" dirty="0">
                <a:solidFill>
                  <a:srgbClr val="8F00FF"/>
                </a:solidFill>
              </a:rPr>
              <a:t>Особенно сильно эта потребность отразится в восстановлении ДНР</a:t>
            </a:r>
            <a:r>
              <a:rPr lang="en-US" sz="2200" dirty="0">
                <a:solidFill>
                  <a:srgbClr val="8F00FF"/>
                </a:solidFill>
              </a:rPr>
              <a:t>, </a:t>
            </a:r>
            <a:r>
              <a:rPr lang="ru-RU" sz="2200" dirty="0">
                <a:solidFill>
                  <a:srgbClr val="8F00FF"/>
                </a:solidFill>
              </a:rPr>
              <a:t>ЛНР</a:t>
            </a:r>
            <a:r>
              <a:rPr lang="en-US" sz="2200" dirty="0">
                <a:solidFill>
                  <a:srgbClr val="8F00FF"/>
                </a:solidFill>
              </a:rPr>
              <a:t>, </a:t>
            </a:r>
            <a:r>
              <a:rPr lang="ru-RU" sz="2200" dirty="0">
                <a:solidFill>
                  <a:srgbClr val="8F00FF"/>
                </a:solidFill>
              </a:rPr>
              <a:t>Мариуполе и </a:t>
            </a:r>
            <a:r>
              <a:rPr lang="ru-RU" sz="2200" dirty="0" err="1">
                <a:solidFill>
                  <a:srgbClr val="8F00FF"/>
                </a:solidFill>
              </a:rPr>
              <a:t>др</a:t>
            </a:r>
            <a:r>
              <a:rPr lang="en-US" sz="2200" dirty="0">
                <a:solidFill>
                  <a:srgbClr val="8F00FF"/>
                </a:solidFill>
              </a:rPr>
              <a:t>.</a:t>
            </a:r>
            <a:r>
              <a:rPr lang="ru-RU" sz="2200" dirty="0">
                <a:solidFill>
                  <a:srgbClr val="8F00FF"/>
                </a:solidFill>
              </a:rPr>
              <a:t> регионов</a:t>
            </a:r>
            <a:r>
              <a:rPr lang="en-US" sz="2200" dirty="0">
                <a:solidFill>
                  <a:srgbClr val="8F00FF"/>
                </a:solidFill>
              </a:rPr>
              <a:t>,</a:t>
            </a:r>
            <a:r>
              <a:rPr lang="ru-RU" sz="2200" dirty="0">
                <a:solidFill>
                  <a:srgbClr val="8F00FF"/>
                </a:solidFill>
              </a:rPr>
              <a:t> пострадавших в ходе СВО</a:t>
            </a:r>
            <a:r>
              <a:rPr lang="en-US" sz="2200" dirty="0">
                <a:solidFill>
                  <a:srgbClr val="8F00FF"/>
                </a:solidFill>
              </a:rPr>
              <a:t>.</a:t>
            </a:r>
            <a:endParaRPr sz="2200" dirty="0">
              <a:solidFill>
                <a:srgbClr val="8F00FF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C575BE-F516-47C0-BB60-A4F033D6B4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274"/>
          <a:stretch/>
        </p:blipFill>
        <p:spPr>
          <a:xfrm>
            <a:off x="537991" y="2674236"/>
            <a:ext cx="5319325" cy="41225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8FE130A-6976-4C75-8695-B4B2C08A64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717"/>
          <a:stretch/>
        </p:blipFill>
        <p:spPr>
          <a:xfrm>
            <a:off x="5857316" y="143873"/>
            <a:ext cx="4979605" cy="3886357"/>
          </a:xfrm>
          <a:prstGeom prst="rect">
            <a:avLst/>
          </a:prstGeom>
        </p:spPr>
      </p:pic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4" name="Google Shape;117;p2">
            <a:extLst>
              <a:ext uri="{FF2B5EF4-FFF2-40B4-BE49-F238E27FC236}">
                <a16:creationId xmlns:a16="http://schemas.microsoft.com/office/drawing/2014/main" id="{9D9E6349-5867-4C61-8DEC-D6FF9827C246}"/>
              </a:ext>
            </a:extLst>
          </p:cNvPr>
          <p:cNvSpPr txBox="1"/>
          <p:nvPr/>
        </p:nvSpPr>
        <p:spPr bwMode="auto">
          <a:xfrm>
            <a:off x="10785548" y="125252"/>
            <a:ext cx="133337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Источники</a:t>
            </a:r>
            <a:r>
              <a:rPr lang="en-US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: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dirty="0">
                <a:solidFill>
                  <a:srgbClr val="8F00FF"/>
                </a:solidFill>
              </a:rPr>
              <a:t>Vedomosti.ru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dirty="0">
                <a:solidFill>
                  <a:srgbClr val="8F00FF"/>
                </a:solidFill>
              </a:rPr>
              <a:t>Rg.ru</a:t>
            </a:r>
            <a:endParaRPr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264351" y="884530"/>
            <a:ext cx="1145502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Наш продукт является конкурентоспособным за счет своей небольшой стоимости</a:t>
            </a:r>
            <a:r>
              <a:rPr lang="en-US" sz="1800" b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,</a:t>
            </a:r>
            <a:r>
              <a:rPr lang="ru-RU" sz="1800" b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простоты использования</a:t>
            </a:r>
            <a:r>
              <a:rPr lang="en-US" sz="1800" b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800" b="1" dirty="0">
                <a:solidFill>
                  <a:srgbClr val="8F00FF"/>
                </a:solidFill>
              </a:rPr>
              <a:t>быстрого перехода от устройства к эксплуатации</a:t>
            </a:r>
            <a:r>
              <a:rPr lang="en-US" sz="1800" b="1" dirty="0">
                <a:solidFill>
                  <a:srgbClr val="8F00FF"/>
                </a:solidFill>
              </a:rPr>
              <a:t>,</a:t>
            </a:r>
            <a:r>
              <a:rPr lang="ru-RU" sz="1800" b="1" dirty="0">
                <a:solidFill>
                  <a:srgbClr val="8F00FF"/>
                </a:solidFill>
              </a:rPr>
              <a:t> а также большего срока службы за счет широкого температурного режима</a:t>
            </a:r>
            <a:r>
              <a:rPr lang="en-US" sz="1800" b="1" dirty="0">
                <a:solidFill>
                  <a:srgbClr val="8F00FF"/>
                </a:solidFill>
              </a:rPr>
              <a:t>.</a:t>
            </a:r>
            <a:endParaRPr lang="ru-RU" sz="1800" b="1"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r>
                <a:rPr lang="en-US" sz="1200" dirty="0">
                  <a:solidFill>
                    <a:srgbClr val="FFFFFF"/>
                  </a:solidFill>
                </a:rPr>
                <a:t>.1</a:t>
              </a:r>
              <a:endParaRPr dirty="0"/>
            </a:p>
          </p:txBody>
        </p:sp>
      </p:grpSp>
      <p:sp>
        <p:nvSpPr>
          <p:cNvPr id="17" name="Google Shape;117;p2">
            <a:extLst>
              <a:ext uri="{FF2B5EF4-FFF2-40B4-BE49-F238E27FC236}">
                <a16:creationId xmlns:a16="http://schemas.microsoft.com/office/drawing/2014/main" id="{B0F841B7-9C28-4268-94D4-E1CEF3BF7DD6}"/>
              </a:ext>
            </a:extLst>
          </p:cNvPr>
          <p:cNvSpPr txBox="1"/>
          <p:nvPr/>
        </p:nvSpPr>
        <p:spPr bwMode="auto">
          <a:xfrm>
            <a:off x="5322662" y="1713851"/>
            <a:ext cx="15466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u="sng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Ожидание</a:t>
            </a:r>
            <a:endParaRPr lang="ru-RU" sz="1800" b="1" u="sng" dirty="0"/>
          </a:p>
        </p:txBody>
      </p:sp>
      <p:sp>
        <p:nvSpPr>
          <p:cNvPr id="18" name="Google Shape;117;p2">
            <a:extLst>
              <a:ext uri="{FF2B5EF4-FFF2-40B4-BE49-F238E27FC236}">
                <a16:creationId xmlns:a16="http://schemas.microsoft.com/office/drawing/2014/main" id="{A1DA123B-9D18-40F4-AEA3-AAD8CCD8713E}"/>
              </a:ext>
            </a:extLst>
          </p:cNvPr>
          <p:cNvSpPr txBox="1"/>
          <p:nvPr/>
        </p:nvSpPr>
        <p:spPr bwMode="auto">
          <a:xfrm>
            <a:off x="5322662" y="4223049"/>
            <a:ext cx="161726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u="sng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Реальность</a:t>
            </a:r>
            <a:endParaRPr lang="ru-RU" sz="1800" b="1" u="sng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67475F-FFAD-4C1D-A6B4-D1829AE00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56" y="2083142"/>
            <a:ext cx="3199284" cy="21328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6955199-F232-464A-B520-1CAA5B113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682" y="2097543"/>
            <a:ext cx="3177683" cy="21184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0C8AA2-B547-4CFD-8D2D-224D14041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207" y="2097543"/>
            <a:ext cx="3177682" cy="211845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DFB798F-CC22-4569-BD19-CC325862D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56" y="4617056"/>
            <a:ext cx="3199284" cy="213285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7C7FA78-1F88-4D77-9A0E-D5C372D63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7532" y="4599392"/>
            <a:ext cx="3177683" cy="211845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0B43787-388D-46C3-BACB-B58198A9C3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5906" y="4599391"/>
            <a:ext cx="3177683" cy="21184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0" name="Google Shape;202;p6">
            <a:extLst>
              <a:ext uri="{FF2B5EF4-FFF2-40B4-BE49-F238E27FC236}">
                <a16:creationId xmlns:a16="http://schemas.microsoft.com/office/drawing/2014/main" id="{E3D066C0-8932-4C67-A4D8-6CD5BB336C74}"/>
              </a:ext>
            </a:extLst>
          </p:cNvPr>
          <p:cNvGrpSpPr/>
          <p:nvPr/>
        </p:nvGrpSpPr>
        <p:grpSpPr bwMode="auto"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24" name="Google Shape;203;p6">
              <a:extLst>
                <a:ext uri="{FF2B5EF4-FFF2-40B4-BE49-F238E27FC236}">
                  <a16:creationId xmlns:a16="http://schemas.microsoft.com/office/drawing/2014/main" id="{E5B5C177-29B2-4E37-AC4D-61A6A4B09A2E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5" name="Google Shape;204;p6">
              <a:extLst>
                <a:ext uri="{FF2B5EF4-FFF2-40B4-BE49-F238E27FC236}">
                  <a16:creationId xmlns:a16="http://schemas.microsoft.com/office/drawing/2014/main" id="{932C34E6-E77C-403E-9803-C6E3627E4F48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r>
                <a:rPr lang="en-US" sz="1200" dirty="0">
                  <a:solidFill>
                    <a:srgbClr val="FFFFFF"/>
                  </a:solidFill>
                </a:rPr>
                <a:t>.</a:t>
              </a:r>
              <a:r>
                <a:rPr lang="ru-RU" sz="1200" dirty="0">
                  <a:solidFill>
                    <a:srgbClr val="FFFFFF"/>
                  </a:solidFill>
                </a:rPr>
                <a:t>2</a:t>
              </a:r>
              <a:endParaRPr dirty="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590613-C77B-41BF-BA1C-9AD67093D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12" y="1325650"/>
            <a:ext cx="11250375" cy="44894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dirty="0"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3" name="Google Shape;117;p2">
            <a:extLst>
              <a:ext uri="{FF2B5EF4-FFF2-40B4-BE49-F238E27FC236}">
                <a16:creationId xmlns:a16="http://schemas.microsoft.com/office/drawing/2014/main" id="{8937BCE1-F451-434C-A4F9-9C785961A548}"/>
              </a:ext>
            </a:extLst>
          </p:cNvPr>
          <p:cNvSpPr txBox="1"/>
          <p:nvPr/>
        </p:nvSpPr>
        <p:spPr bwMode="auto">
          <a:xfrm>
            <a:off x="2403943" y="1340768"/>
            <a:ext cx="7384113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dirty="0">
                <a:solidFill>
                  <a:srgbClr val="8F00FF"/>
                </a:solidFill>
              </a:rPr>
              <a:t>Схема получения компонентов</a:t>
            </a:r>
            <a:r>
              <a:rPr lang="en-US" sz="2400" dirty="0">
                <a:solidFill>
                  <a:srgbClr val="8F00FF"/>
                </a:solidFill>
              </a:rPr>
              <a:t>: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8F00FF"/>
                </a:solidFill>
              </a:rPr>
              <a:t>Щебень и песок –заказ из ближайших карьеров</a:t>
            </a:r>
            <a:endParaRPr lang="en-US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endParaRPr lang="ru-RU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8F00FF"/>
                </a:solidFill>
              </a:rPr>
              <a:t>Минеральный порошок – внешняя закупка у специализированных производителей</a:t>
            </a:r>
            <a:endParaRPr lang="en-US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endParaRPr lang="ru-RU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8F00FF"/>
                </a:solidFill>
              </a:rPr>
              <a:t>Битум – Госзакупка</a:t>
            </a:r>
            <a:endParaRPr lang="en-US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endParaRPr lang="ru-RU" sz="2400" dirty="0">
              <a:solidFill>
                <a:srgbClr val="8F00FF"/>
              </a:solidFill>
            </a:endParaRP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8F00FF"/>
                </a:solidFill>
              </a:rPr>
              <a:t>Резиновая крошка – </a:t>
            </a:r>
            <a:r>
              <a:rPr lang="ru-RU" sz="2400" b="1" dirty="0">
                <a:solidFill>
                  <a:srgbClr val="8F00FF"/>
                </a:solidFill>
              </a:rPr>
              <a:t>БЕСПЛАТНО</a:t>
            </a:r>
            <a:r>
              <a:rPr lang="en-US" sz="2400" dirty="0">
                <a:solidFill>
                  <a:srgbClr val="8F00FF"/>
                </a:solidFill>
              </a:rPr>
              <a:t>, </a:t>
            </a:r>
            <a:r>
              <a:rPr lang="ru-RU" sz="2400" dirty="0">
                <a:solidFill>
                  <a:srgbClr val="8F00FF"/>
                </a:solidFill>
              </a:rPr>
              <a:t>различные предприятия</a:t>
            </a:r>
            <a:r>
              <a:rPr lang="en-US" sz="2400" dirty="0">
                <a:solidFill>
                  <a:srgbClr val="8F00FF"/>
                </a:solidFill>
              </a:rPr>
              <a:t>,</a:t>
            </a:r>
            <a:r>
              <a:rPr lang="ru-RU" sz="2400" dirty="0">
                <a:solidFill>
                  <a:srgbClr val="8F00FF"/>
                </a:solidFill>
              </a:rPr>
              <a:t> готовые избавиться от ненужных им шин</a:t>
            </a:r>
          </a:p>
        </p:txBody>
      </p:sp>
    </p:spTree>
    <p:extLst>
      <p:ext uri="{BB962C8B-B14F-4D97-AF65-F5344CB8AC3E}">
        <p14:creationId xmlns:p14="http://schemas.microsoft.com/office/powerpoint/2010/main" val="103086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5</a:t>
              </a: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 dirty="0"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3" name="Google Shape;117;p2">
            <a:extLst>
              <a:ext uri="{FF2B5EF4-FFF2-40B4-BE49-F238E27FC236}">
                <a16:creationId xmlns:a16="http://schemas.microsoft.com/office/drawing/2014/main" id="{74AC3C2E-E678-4454-856B-32E9BA6F5F9E}"/>
              </a:ext>
            </a:extLst>
          </p:cNvPr>
          <p:cNvSpPr txBox="1"/>
          <p:nvPr/>
        </p:nvSpPr>
        <p:spPr bwMode="auto">
          <a:xfrm>
            <a:off x="444551" y="1467590"/>
            <a:ext cx="4989789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Технология изготовления и доставки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:</a:t>
            </a: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Исходные материалы подают в смеситель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Все компоненты перемешивают в течение 15-30 сек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1800" dirty="0">
                <a:solidFill>
                  <a:srgbClr val="8F00FF"/>
                </a:solidFill>
                <a:latin typeface="+mj-lt"/>
              </a:rPr>
              <a:t> в рабочем котле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Вводят в резинобитумное вяжущее (150-170</a:t>
            </a:r>
            <a:r>
              <a:rPr lang="ru-RU" sz="1800" b="0" i="0" dirty="0">
                <a:solidFill>
                  <a:srgbClr val="8F00FF"/>
                </a:solidFill>
                <a:effectLst/>
                <a:latin typeface="+mj-lt"/>
              </a:rPr>
              <a:t>°С) по разработанным нами техническим условиям</a:t>
            </a:r>
            <a:r>
              <a:rPr lang="en-US" sz="1800" b="0" i="0" dirty="0">
                <a:solidFill>
                  <a:srgbClr val="8F00FF"/>
                </a:solidFill>
                <a:effectLst/>
                <a:latin typeface="+mj-lt"/>
              </a:rPr>
              <a:t>.</a:t>
            </a:r>
            <a:endParaRPr lang="en-US" sz="1800" dirty="0">
              <a:solidFill>
                <a:srgbClr val="8F00FF"/>
              </a:solidFill>
              <a:latin typeface="+mj-lt"/>
            </a:endParaRP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Заканчивают перемешивание после 60-90 сек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Сортируют по упаковкам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  <a:endParaRPr lang="ru-RU" sz="1800" dirty="0">
              <a:solidFill>
                <a:srgbClr val="8F00FF"/>
              </a:solidFill>
              <a:latin typeface="+mj-lt"/>
            </a:endParaRP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Готовый продукт отправляется на склады для дальнейшей отправки клиентам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  <a:endParaRPr lang="ru-RU" sz="1800" dirty="0">
              <a:solidFill>
                <a:srgbClr val="8F00FF"/>
              </a:solidFill>
              <a:latin typeface="+mj-lt"/>
            </a:endParaRPr>
          </a:p>
          <a:p>
            <a:pPr marL="3429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+mj-lt"/>
              <a:buAutoNum type="arabicPeriod"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Отправка товара со складов после оформления заявки клиентом на популярных маркетплейсах</a:t>
            </a:r>
            <a:r>
              <a:rPr lang="en-US" sz="1800" dirty="0">
                <a:solidFill>
                  <a:srgbClr val="8F00FF"/>
                </a:solidFill>
              </a:rPr>
              <a:t>.</a:t>
            </a:r>
            <a:endParaRPr lang="ru-RU" sz="1800" dirty="0">
              <a:solidFill>
                <a:srgbClr val="8F00FF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A0B95E2-6560-42C3-B555-9449CDD53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99012" y="2485917"/>
            <a:ext cx="64770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34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5</a:t>
              </a: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dirty="0"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3" name="Google Shape;117;p2">
            <a:extLst>
              <a:ext uri="{FF2B5EF4-FFF2-40B4-BE49-F238E27FC236}">
                <a16:creationId xmlns:a16="http://schemas.microsoft.com/office/drawing/2014/main" id="{3C51860D-8A9C-4EAE-B3C5-E74696FE952B}"/>
              </a:ext>
            </a:extLst>
          </p:cNvPr>
          <p:cNvSpPr txBox="1"/>
          <p:nvPr/>
        </p:nvSpPr>
        <p:spPr bwMode="auto">
          <a:xfrm>
            <a:off x="4193161" y="1037115"/>
            <a:ext cx="39253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200" dirty="0">
                <a:solidFill>
                  <a:srgbClr val="8F00FF"/>
                </a:solidFill>
              </a:rPr>
              <a:t>Технология использования</a:t>
            </a:r>
            <a:r>
              <a:rPr lang="en-US" sz="2200" dirty="0">
                <a:solidFill>
                  <a:srgbClr val="8F00FF"/>
                </a:solidFill>
              </a:rPr>
              <a:t>:</a:t>
            </a:r>
          </a:p>
        </p:txBody>
      </p:sp>
      <p:sp>
        <p:nvSpPr>
          <p:cNvPr id="14" name="Google Shape;117;p2">
            <a:extLst>
              <a:ext uri="{FF2B5EF4-FFF2-40B4-BE49-F238E27FC236}">
                <a16:creationId xmlns:a16="http://schemas.microsoft.com/office/drawing/2014/main" id="{2104316C-F669-4F49-BF54-8CB0405CAD82}"/>
              </a:ext>
            </a:extLst>
          </p:cNvPr>
          <p:cNvSpPr txBox="1"/>
          <p:nvPr/>
        </p:nvSpPr>
        <p:spPr bwMode="auto">
          <a:xfrm>
            <a:off x="425046" y="5811398"/>
            <a:ext cx="115022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u="sng" dirty="0">
                <a:solidFill>
                  <a:srgbClr val="8F00FF"/>
                </a:solidFill>
              </a:rPr>
              <a:t>Примечание</a:t>
            </a:r>
            <a:r>
              <a:rPr lang="en-US" sz="2000" dirty="0">
                <a:solidFill>
                  <a:srgbClr val="8F00FF"/>
                </a:solidFill>
              </a:rPr>
              <a:t>: </a:t>
            </a:r>
            <a:r>
              <a:rPr lang="ru-RU" sz="2000" dirty="0">
                <a:solidFill>
                  <a:srgbClr val="8F00FF"/>
                </a:solidFill>
              </a:rPr>
              <a:t>на упаковке для смеси будет краткая наглядная инструкция для пользователя</a:t>
            </a:r>
            <a:r>
              <a:rPr lang="en-US" sz="2000" dirty="0">
                <a:solidFill>
                  <a:srgbClr val="8F00FF"/>
                </a:solidFill>
              </a:rPr>
              <a:t>.</a:t>
            </a:r>
            <a:endParaRPr sz="2000" dirty="0">
              <a:solidFill>
                <a:srgbClr val="8F00FF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37EEA8-0BC0-4DD4-9A3D-3F255F8F9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85" y="2820038"/>
            <a:ext cx="3687262" cy="20654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71CB8C8-166D-4813-8C0E-E24D1168F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92" y="2820038"/>
            <a:ext cx="3687262" cy="206256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E794C0C-FE26-49A4-AC76-FAE3F915A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9724" y="2820038"/>
            <a:ext cx="3676991" cy="20625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04F9259-D2C6-4D0E-A65C-4CDB4EADF593}"/>
              </a:ext>
            </a:extLst>
          </p:cNvPr>
          <p:cNvSpPr txBox="1"/>
          <p:nvPr/>
        </p:nvSpPr>
        <p:spPr>
          <a:xfrm>
            <a:off x="770602" y="1814199"/>
            <a:ext cx="35159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en-US" sz="1600" dirty="0">
                <a:solidFill>
                  <a:srgbClr val="8F00FF"/>
                </a:solidFill>
              </a:rPr>
              <a:t>1. </a:t>
            </a:r>
            <a:r>
              <a:rPr lang="ru-RU" sz="1600" dirty="0">
                <a:solidFill>
                  <a:srgbClr val="8F00FF"/>
                </a:solidFill>
              </a:rPr>
              <a:t>Очистить укладываемую участок от пыли</a:t>
            </a:r>
            <a:r>
              <a:rPr lang="en-US" sz="1600" dirty="0">
                <a:solidFill>
                  <a:srgbClr val="8F00FF"/>
                </a:solidFill>
              </a:rPr>
              <a:t>,</a:t>
            </a:r>
            <a:r>
              <a:rPr lang="ru-RU" sz="1600" dirty="0">
                <a:solidFill>
                  <a:srgbClr val="8F00FF"/>
                </a:solidFill>
              </a:rPr>
              <a:t> камушков и мелкого мусора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570DE8-61D9-4A6A-A438-024D4FC4F508}"/>
              </a:ext>
            </a:extLst>
          </p:cNvPr>
          <p:cNvSpPr txBox="1"/>
          <p:nvPr/>
        </p:nvSpPr>
        <p:spPr>
          <a:xfrm>
            <a:off x="4346400" y="1769342"/>
            <a:ext cx="36188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en-US" sz="1600" dirty="0">
                <a:solidFill>
                  <a:srgbClr val="8F00FF"/>
                </a:solidFill>
              </a:rPr>
              <a:t>2. </a:t>
            </a:r>
            <a:r>
              <a:rPr lang="ru-RU" sz="1600" dirty="0">
                <a:solidFill>
                  <a:srgbClr val="8F00FF"/>
                </a:solidFill>
              </a:rPr>
              <a:t>Вскрыть пакет со смесью и засыпать участок с избытком 3-5см для усадки и уплотнения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A9D794-7ED9-4F68-87B3-4500C4CF02DB}"/>
              </a:ext>
            </a:extLst>
          </p:cNvPr>
          <p:cNvSpPr txBox="1"/>
          <p:nvPr/>
        </p:nvSpPr>
        <p:spPr>
          <a:xfrm>
            <a:off x="8299640" y="1716948"/>
            <a:ext cx="36276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en-US" sz="1600" dirty="0">
                <a:solidFill>
                  <a:srgbClr val="8F00FF"/>
                </a:solidFill>
              </a:rPr>
              <a:t>3. </a:t>
            </a:r>
            <a:r>
              <a:rPr lang="ru-RU" sz="1600" dirty="0">
                <a:solidFill>
                  <a:srgbClr val="8F00FF"/>
                </a:solidFill>
              </a:rPr>
              <a:t>Уплотнить смесь любым удобным способом (ручной каток</a:t>
            </a:r>
            <a:r>
              <a:rPr lang="en-US" sz="1600" dirty="0">
                <a:solidFill>
                  <a:srgbClr val="8F00FF"/>
                </a:solidFill>
              </a:rPr>
              <a:t>, </a:t>
            </a:r>
            <a:r>
              <a:rPr lang="ru-RU" sz="1600" dirty="0" err="1">
                <a:solidFill>
                  <a:srgbClr val="8F00FF"/>
                </a:solidFill>
              </a:rPr>
              <a:t>утрамбовщик</a:t>
            </a:r>
            <a:r>
              <a:rPr lang="en-US" sz="1600" dirty="0">
                <a:solidFill>
                  <a:srgbClr val="8F00FF"/>
                </a:solidFill>
              </a:rPr>
              <a:t>,</a:t>
            </a:r>
            <a:r>
              <a:rPr lang="ru-RU" sz="1600" dirty="0">
                <a:solidFill>
                  <a:srgbClr val="8F00FF"/>
                </a:solidFill>
              </a:rPr>
              <a:t> колеса машины и </a:t>
            </a:r>
            <a:r>
              <a:rPr lang="ru-RU" sz="1600" dirty="0" err="1">
                <a:solidFill>
                  <a:srgbClr val="8F00FF"/>
                </a:solidFill>
              </a:rPr>
              <a:t>др</a:t>
            </a:r>
            <a:r>
              <a:rPr lang="ru-RU" sz="1600" dirty="0">
                <a:solidFill>
                  <a:srgbClr val="8F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7394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13679" y="1124744"/>
            <a:ext cx="4989789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dirty="0">
                <a:solidFill>
                  <a:srgbClr val="8F00FF"/>
                </a:solidFill>
              </a:rPr>
              <a:t>Основная часть продукции будет поставляться клиентам через </a:t>
            </a:r>
            <a:r>
              <a:rPr lang="ru-RU" sz="1800" b="1" dirty="0">
                <a:solidFill>
                  <a:srgbClr val="8F00FF"/>
                </a:solidFill>
              </a:rPr>
              <a:t>строительные магазины</a:t>
            </a:r>
            <a:r>
              <a:rPr lang="en-US" sz="1800" b="1" dirty="0">
                <a:solidFill>
                  <a:srgbClr val="8F00FF"/>
                </a:solidFill>
              </a:rPr>
              <a:t>,</a:t>
            </a:r>
            <a:r>
              <a:rPr lang="ru-RU" sz="1800" b="1" dirty="0">
                <a:solidFill>
                  <a:srgbClr val="8F00FF"/>
                </a:solidFill>
              </a:rPr>
              <a:t> маркетплейсы (</a:t>
            </a:r>
            <a:r>
              <a:rPr lang="en-US" sz="1800" b="1" dirty="0">
                <a:solidFill>
                  <a:srgbClr val="8F00FF"/>
                </a:solidFill>
              </a:rPr>
              <a:t>Ozon, </a:t>
            </a:r>
            <a:r>
              <a:rPr lang="en-US" sz="1800" b="1" dirty="0" err="1">
                <a:solidFill>
                  <a:srgbClr val="8F00FF"/>
                </a:solidFill>
              </a:rPr>
              <a:t>Wildberries</a:t>
            </a:r>
            <a:r>
              <a:rPr lang="en-US" sz="1800" b="1" dirty="0">
                <a:solidFill>
                  <a:srgbClr val="8F00FF"/>
                </a:solidFill>
              </a:rPr>
              <a:t>, </a:t>
            </a:r>
            <a:r>
              <a:rPr lang="ru-RU" sz="1800" b="1" dirty="0">
                <a:solidFill>
                  <a:srgbClr val="8F00FF"/>
                </a:solidFill>
              </a:rPr>
              <a:t>Яндекс-Маркет) </a:t>
            </a:r>
            <a:r>
              <a:rPr lang="ru-RU" sz="1800" dirty="0">
                <a:solidFill>
                  <a:srgbClr val="8F00FF"/>
                </a:solidFill>
              </a:rPr>
              <a:t>и</a:t>
            </a:r>
            <a:r>
              <a:rPr lang="en-US" sz="1800" dirty="0">
                <a:solidFill>
                  <a:srgbClr val="8F00FF"/>
                </a:solidFill>
              </a:rPr>
              <a:t>, </a:t>
            </a:r>
            <a:r>
              <a:rPr lang="ru-RU" sz="1800" dirty="0">
                <a:solidFill>
                  <a:srgbClr val="8F00FF"/>
                </a:solidFill>
              </a:rPr>
              <a:t>по возможности</a:t>
            </a:r>
            <a:r>
              <a:rPr lang="en-US" sz="1800" dirty="0">
                <a:solidFill>
                  <a:srgbClr val="8F00FF"/>
                </a:solidFill>
              </a:rPr>
              <a:t>,</a:t>
            </a:r>
            <a:r>
              <a:rPr lang="ru-RU" sz="1800" dirty="0">
                <a:solidFill>
                  <a:srgbClr val="8F00FF"/>
                </a:solidFill>
              </a:rPr>
              <a:t> </a:t>
            </a:r>
            <a:r>
              <a:rPr lang="ru-RU" sz="1800" b="1" dirty="0">
                <a:solidFill>
                  <a:srgbClr val="8F00FF"/>
                </a:solidFill>
              </a:rPr>
              <a:t>через </a:t>
            </a:r>
            <a:r>
              <a:rPr lang="en-US" sz="1800" b="1" dirty="0">
                <a:solidFill>
                  <a:srgbClr val="8F00FF"/>
                </a:solidFill>
              </a:rPr>
              <a:t>CDEK </a:t>
            </a:r>
            <a:r>
              <a:rPr lang="ru-RU" sz="1800" b="1" dirty="0">
                <a:solidFill>
                  <a:srgbClr val="8F00FF"/>
                </a:solidFill>
              </a:rPr>
              <a:t>и Почту России</a:t>
            </a:r>
            <a:r>
              <a:rPr lang="en-US" sz="1800" dirty="0">
                <a:solidFill>
                  <a:srgbClr val="8F00FF"/>
                </a:solidFill>
              </a:rPr>
              <a:t>.</a:t>
            </a:r>
            <a:r>
              <a:rPr lang="ru-RU" sz="1800" dirty="0">
                <a:solidFill>
                  <a:srgbClr val="8F00FF"/>
                </a:solidFill>
              </a:rPr>
              <a:t> Так же в наших интересах осуществлять поставки в сети строительных магазинов</a:t>
            </a:r>
            <a:r>
              <a:rPr lang="en-US" sz="1800" dirty="0">
                <a:solidFill>
                  <a:srgbClr val="8F00FF"/>
                </a:solidFill>
              </a:rPr>
              <a:t>.</a:t>
            </a:r>
            <a:endParaRPr lang="ru-RU" sz="1800" dirty="0">
              <a:solidFill>
                <a:srgbClr val="8F00FF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Ближайшим</a:t>
            </a:r>
            <a:r>
              <a:rPr lang="ru-RU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рабочим для нас </a:t>
            </a:r>
            <a:r>
              <a:rPr lang="ru-RU" sz="1800" b="1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рынком является </a:t>
            </a:r>
            <a:r>
              <a:rPr lang="ru-RU" sz="1800" b="1" i="0" u="sng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Белгород и Белгородская область</a:t>
            </a:r>
            <a:r>
              <a:rPr lang="en-US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  <a:r>
              <a:rPr lang="ru-RU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С развитием проекта существуют перспективы постепенного охвата всех регионов России</a:t>
            </a:r>
            <a:r>
              <a:rPr lang="en-US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,</a:t>
            </a:r>
            <a:r>
              <a:rPr lang="ru-RU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 а в дальнейшем и некоторых других частях мира</a:t>
            </a:r>
            <a:r>
              <a:rPr lang="en-US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6</a:t>
              </a:r>
              <a:endParaRPr dirty="0"/>
            </a:p>
          </p:txBody>
        </p:sp>
      </p:grpSp>
      <p:sp>
        <p:nvSpPr>
          <p:cNvPr id="19" name="Google Shape;117;p2">
            <a:extLst>
              <a:ext uri="{FF2B5EF4-FFF2-40B4-BE49-F238E27FC236}">
                <a16:creationId xmlns:a16="http://schemas.microsoft.com/office/drawing/2014/main" id="{ABA45FE1-BBC2-47B7-AE6B-84A52B07BDC2}"/>
              </a:ext>
            </a:extLst>
          </p:cNvPr>
          <p:cNvSpPr txBox="1"/>
          <p:nvPr/>
        </p:nvSpPr>
        <p:spPr bwMode="auto">
          <a:xfrm>
            <a:off x="6456040" y="1124744"/>
            <a:ext cx="498978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Число </a:t>
            </a:r>
            <a:r>
              <a:rPr lang="ru-RU" sz="1800" dirty="0">
                <a:solidFill>
                  <a:srgbClr val="8F00FF"/>
                </a:solidFill>
              </a:rPr>
              <a:t>ежемесячных запросов в сети</a:t>
            </a:r>
            <a:r>
              <a:rPr lang="en-US" sz="1800" dirty="0">
                <a:solidFill>
                  <a:srgbClr val="8F00FF"/>
                </a:solidFill>
              </a:rPr>
              <a:t>:</a:t>
            </a:r>
            <a:endParaRPr lang="ru-RU" sz="180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5FAF6E-D0E3-4F15-8860-904C2C98D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985" y="1501695"/>
            <a:ext cx="6910015" cy="4277148"/>
          </a:xfrm>
          <a:prstGeom prst="rect">
            <a:avLst/>
          </a:prstGeom>
        </p:spPr>
      </p:pic>
      <p:sp>
        <p:nvSpPr>
          <p:cNvPr id="15" name="Google Shape;117;p2">
            <a:extLst>
              <a:ext uri="{FF2B5EF4-FFF2-40B4-BE49-F238E27FC236}">
                <a16:creationId xmlns:a16="http://schemas.microsoft.com/office/drawing/2014/main" id="{71CB8590-807E-4E81-AB79-72BBC1887F63}"/>
              </a:ext>
            </a:extLst>
          </p:cNvPr>
          <p:cNvSpPr txBox="1"/>
          <p:nvPr/>
        </p:nvSpPr>
        <p:spPr bwMode="auto">
          <a:xfrm>
            <a:off x="420954" y="5088321"/>
            <a:ext cx="474169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dirty="0">
                <a:solidFill>
                  <a:srgbClr val="8F00FF"/>
                </a:solidFill>
                <a:latin typeface="+mj-lt"/>
              </a:rPr>
              <a:t>Также </a:t>
            </a:r>
            <a:r>
              <a:rPr lang="ru-RU" sz="1800" b="1" dirty="0">
                <a:solidFill>
                  <a:srgbClr val="8F00FF"/>
                </a:solidFill>
                <a:latin typeface="+mj-lt"/>
              </a:rPr>
              <a:t>наиболее перспективным рынком для нашего продукта будут территории</a:t>
            </a:r>
            <a:r>
              <a:rPr lang="en-US" sz="1800" b="1" dirty="0">
                <a:solidFill>
                  <a:srgbClr val="8F00FF"/>
                </a:solidFill>
                <a:latin typeface="+mj-lt"/>
              </a:rPr>
              <a:t>,</a:t>
            </a:r>
            <a:r>
              <a:rPr lang="ru-RU" sz="1800" b="1" dirty="0">
                <a:solidFill>
                  <a:srgbClr val="8F00FF"/>
                </a:solidFill>
                <a:latin typeface="+mj-lt"/>
              </a:rPr>
              <a:t> пострадавшие в ходе СВО </a:t>
            </a:r>
            <a:r>
              <a:rPr lang="ru-RU" sz="1800" dirty="0">
                <a:solidFill>
                  <a:srgbClr val="8F00FF"/>
                </a:solidFill>
                <a:latin typeface="+mj-lt"/>
              </a:rPr>
              <a:t>(ДНР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,</a:t>
            </a:r>
            <a:r>
              <a:rPr lang="ru-RU" sz="1800" dirty="0">
                <a:solidFill>
                  <a:srgbClr val="8F00FF"/>
                </a:solidFill>
                <a:latin typeface="+mj-lt"/>
              </a:rPr>
              <a:t> ЛНР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, </a:t>
            </a:r>
            <a:r>
              <a:rPr lang="ru-RU" sz="1800" dirty="0">
                <a:solidFill>
                  <a:srgbClr val="8F00FF"/>
                </a:solidFill>
                <a:latin typeface="+mj-lt"/>
              </a:rPr>
              <a:t>Мариуполь и </a:t>
            </a:r>
            <a:r>
              <a:rPr lang="ru-RU" sz="1800" dirty="0" err="1">
                <a:solidFill>
                  <a:srgbClr val="8F00FF"/>
                </a:solidFill>
                <a:latin typeface="+mj-lt"/>
              </a:rPr>
              <a:t>др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1800" dirty="0">
                <a:solidFill>
                  <a:srgbClr val="8F00FF"/>
                </a:solidFill>
                <a:latin typeface="+mj-lt"/>
              </a:rPr>
              <a:t>)</a:t>
            </a:r>
            <a:r>
              <a:rPr lang="en-US" sz="1800" dirty="0">
                <a:solidFill>
                  <a:srgbClr val="8F00FF"/>
                </a:solidFill>
                <a:latin typeface="+mj-lt"/>
              </a:rPr>
              <a:t>.</a:t>
            </a:r>
            <a:endParaRPr lang="ru-RU" sz="1800" i="0" u="none" strike="noStrike" cap="none" dirty="0">
              <a:solidFill>
                <a:srgbClr val="1B1B1B"/>
              </a:solidFill>
              <a:latin typeface="+mj-lt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3120349" y="914219"/>
            <a:ext cx="595129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rgbClr val="8F00FF"/>
                </a:solidFill>
              </a:rPr>
              <a:t>Основными нашими конкурентами являются </a:t>
            </a:r>
            <a:r>
              <a:rPr lang="ru-RU" sz="1800" dirty="0">
                <a:solidFill>
                  <a:srgbClr val="8F00FF"/>
                </a:solidFill>
              </a:rPr>
              <a:t>заводы по производству бетона</a:t>
            </a:r>
            <a:r>
              <a:rPr lang="en-US" sz="1800" dirty="0">
                <a:solidFill>
                  <a:srgbClr val="8F00FF"/>
                </a:solidFill>
              </a:rPr>
              <a:t>, </a:t>
            </a:r>
            <a:r>
              <a:rPr lang="ru-RU" sz="1800" dirty="0">
                <a:solidFill>
                  <a:srgbClr val="8F00FF"/>
                </a:solidFill>
              </a:rPr>
              <a:t>тротуарной плитки</a:t>
            </a:r>
            <a:r>
              <a:rPr lang="en-US" sz="1800" dirty="0">
                <a:solidFill>
                  <a:srgbClr val="8F00FF"/>
                </a:solidFill>
              </a:rPr>
              <a:t>, </a:t>
            </a:r>
            <a:r>
              <a:rPr lang="ru-RU" sz="1800" dirty="0">
                <a:solidFill>
                  <a:srgbClr val="8F00FF"/>
                </a:solidFill>
              </a:rPr>
              <a:t>брусчатки и холодного асфальтобетона</a:t>
            </a:r>
            <a:r>
              <a:rPr lang="en-US" sz="1800" dirty="0">
                <a:solidFill>
                  <a:srgbClr val="8F00FF"/>
                </a:solidFill>
              </a:rPr>
              <a:t>.</a:t>
            </a:r>
            <a:endParaRPr sz="1800" dirty="0">
              <a:solidFill>
                <a:srgbClr val="8F00FF"/>
              </a:solidFill>
            </a:endParaRPr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7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F45D23-3DD2-4DBB-AB86-E469485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0"/>
          <a:stretch/>
        </p:blipFill>
        <p:spPr>
          <a:xfrm>
            <a:off x="1711603" y="2060848"/>
            <a:ext cx="8768790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277618" y="1611353"/>
            <a:ext cx="11636764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1" dirty="0">
                <a:solidFill>
                  <a:srgbClr val="8F00FF"/>
                </a:solidFill>
              </a:rPr>
              <a:t>Наш конечный продукт нацелен на</a:t>
            </a:r>
            <a:r>
              <a:rPr lang="en-US" sz="2800" b="1" dirty="0">
                <a:solidFill>
                  <a:srgbClr val="8F00FF"/>
                </a:solidFill>
              </a:rPr>
              <a:t>:</a:t>
            </a: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800" b="1" dirty="0">
                <a:solidFill>
                  <a:srgbClr val="8F00FF"/>
                </a:solidFill>
              </a:rPr>
              <a:t>-</a:t>
            </a:r>
            <a:r>
              <a:rPr lang="ru-RU" sz="2800" b="1" dirty="0" err="1">
                <a:solidFill>
                  <a:srgbClr val="8F00FF"/>
                </a:solidFill>
              </a:rPr>
              <a:t>физ</a:t>
            </a:r>
            <a:r>
              <a:rPr lang="en-US" sz="2800" b="1" dirty="0">
                <a:solidFill>
                  <a:srgbClr val="8F00FF"/>
                </a:solidFill>
              </a:rPr>
              <a:t>.</a:t>
            </a:r>
            <a:r>
              <a:rPr lang="ru-RU" sz="2800" b="1" dirty="0">
                <a:solidFill>
                  <a:srgbClr val="8F00FF"/>
                </a:solidFill>
              </a:rPr>
              <a:t> лица</a:t>
            </a:r>
            <a:r>
              <a:rPr lang="en-US" sz="2800" b="1" dirty="0">
                <a:solidFill>
                  <a:srgbClr val="8F00FF"/>
                </a:solidFill>
              </a:rPr>
              <a:t>,</a:t>
            </a:r>
            <a:r>
              <a:rPr lang="ru-RU" sz="2800" b="1" dirty="0">
                <a:solidFill>
                  <a:srgbClr val="8F00FF"/>
                </a:solidFill>
              </a:rPr>
              <a:t> проживающие в ИЖС</a:t>
            </a: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800" b="1" dirty="0">
                <a:solidFill>
                  <a:srgbClr val="8F00FF"/>
                </a:solidFill>
              </a:rPr>
              <a:t>-</a:t>
            </a:r>
            <a:r>
              <a:rPr lang="ru-RU" sz="2800" b="1" dirty="0">
                <a:solidFill>
                  <a:srgbClr val="8F00FF"/>
                </a:solidFill>
              </a:rPr>
              <a:t>индивидуальных предпринимателей в сфере малого строительства </a:t>
            </a:r>
            <a:endParaRPr lang="en-US" sz="2800" b="1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800" b="1" u="sng" dirty="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1" u="sng" dirty="0">
                <a:solidFill>
                  <a:srgbClr val="8F00FF"/>
                </a:solidFill>
              </a:rPr>
              <a:t>вне зависимости от возраста и пола</a:t>
            </a:r>
            <a:r>
              <a:rPr lang="en-US" sz="2800" b="1" u="sng" dirty="0">
                <a:solidFill>
                  <a:srgbClr val="8F00FF"/>
                </a:solidFill>
              </a:rPr>
              <a:t>.</a:t>
            </a:r>
            <a:endParaRPr lang="ru-RU" sz="2800" b="1" dirty="0">
              <a:solidFill>
                <a:srgbClr val="8F00FF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8</a:t>
              </a:r>
              <a:endParaRPr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Простая технология производства, быстрота реализации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 bwMode="auto">
          <a:xfrm>
            <a:off x="359411" y="5354653"/>
            <a:ext cx="2505087" cy="950940"/>
          </a:xfrm>
        </p:spPr>
        <p:txBody>
          <a:bodyPr/>
          <a:lstStyle/>
          <a:p>
            <a:r>
              <a:rPr lang="ru-RU" sz="1400" dirty="0"/>
              <a:t>Персонал 50 тыс. в месяц</a:t>
            </a:r>
          </a:p>
          <a:p>
            <a:r>
              <a:rPr lang="ru-RU" sz="1400" dirty="0"/>
              <a:t>Помещение 100 </a:t>
            </a:r>
            <a:r>
              <a:rPr lang="ru-RU" sz="1400" dirty="0" err="1"/>
              <a:t>т.р</a:t>
            </a:r>
            <a:r>
              <a:rPr lang="ru-RU" sz="1400" dirty="0"/>
              <a:t> в месяц</a:t>
            </a:r>
          </a:p>
          <a:p>
            <a:r>
              <a:rPr lang="ru-RU" sz="1400" dirty="0"/>
              <a:t>Реклама 100 </a:t>
            </a:r>
            <a:r>
              <a:rPr lang="ru-RU" sz="1400" dirty="0" err="1"/>
              <a:t>т.р</a:t>
            </a:r>
            <a:endParaRPr lang="ru-RU" sz="1400" dirty="0"/>
          </a:p>
          <a:p>
            <a:pPr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400" dirty="0"/>
              <a:t>Доход продавца </a:t>
            </a:r>
            <a:r>
              <a:rPr lang="ru-RU" sz="1400" b="1" dirty="0"/>
              <a:t>14 400рублей с дома </a:t>
            </a:r>
            <a:r>
              <a:rPr lang="ru-RU" sz="1400" dirty="0"/>
              <a:t>(По квадратуре 32м2)</a:t>
            </a:r>
          </a:p>
          <a:p>
            <a:pPr>
              <a:defRPr/>
            </a:pPr>
            <a:r>
              <a:rPr lang="ru-RU" sz="1400" dirty="0"/>
              <a:t>Белгородская область</a:t>
            </a:r>
          </a:p>
          <a:p>
            <a:pPr>
              <a:defRPr/>
            </a:pPr>
            <a:r>
              <a:rPr lang="ru-RU" dirty="0"/>
              <a:t>Доход продавца </a:t>
            </a:r>
            <a:r>
              <a:rPr lang="ru-RU" b="1" dirty="0"/>
              <a:t>1 800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r>
              <a:rPr lang="ru-RU" dirty="0"/>
              <a:t> </a:t>
            </a:r>
            <a:r>
              <a:rPr lang="ru-RU" b="1" dirty="0"/>
              <a:t>в месяц</a:t>
            </a:r>
            <a:endParaRPr lang="ru-RU" sz="1400" b="1" dirty="0"/>
          </a:p>
          <a:p>
            <a:pPr>
              <a:defRPr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 bwMode="auto"/>
        <p:txBody>
          <a:bodyPr/>
          <a:lstStyle/>
          <a:p>
            <a:pPr algn="just">
              <a:defRPr/>
            </a:pPr>
            <a:r>
              <a:rPr lang="ru-RU" dirty="0"/>
              <a:t>Потребительским </a:t>
            </a:r>
            <a:r>
              <a:rPr lang="ru-RU" dirty="0" err="1"/>
              <a:t>контин</a:t>
            </a:r>
            <a:r>
              <a:rPr lang="ru-RU" dirty="0"/>
              <a:t>-</a:t>
            </a:r>
          </a:p>
          <a:p>
            <a:pPr indent="0">
              <a:defRPr/>
            </a:pPr>
            <a:r>
              <a:rPr lang="ru-RU" dirty="0" err="1"/>
              <a:t>гентом</a:t>
            </a:r>
            <a:r>
              <a:rPr lang="ru-RU" dirty="0"/>
              <a:t> разрабатываемого материала являются </a:t>
            </a:r>
            <a:r>
              <a:rPr lang="ru-RU" b="1" u="sng" dirty="0"/>
              <a:t>люди, строящие свой собственный дом, а также ИП в сфере малого строительстве</a:t>
            </a:r>
            <a:r>
              <a:rPr lang="ru-RU" dirty="0"/>
              <a:t>. Т.е. физические лица и индивидуальные предприниматели.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Строительные магазина, интернет-</a:t>
            </a:r>
            <a:r>
              <a:rPr lang="ru-RU" dirty="0" err="1"/>
              <a:t>маркетплесы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 dirty="0"/>
              <a:t>Уменьшение сроков </a:t>
            </a:r>
            <a:r>
              <a:rPr lang="ru-RU" dirty="0"/>
              <a:t>возведения дорожек и парковочных мест, </a:t>
            </a:r>
            <a:r>
              <a:rPr lang="ru-RU" b="1" u="sng" dirty="0"/>
              <a:t>снижение затрат </a:t>
            </a:r>
            <a:r>
              <a:rPr lang="ru-RU" dirty="0"/>
              <a:t>на наем специалистов, возможность самостоятельного возведения, </a:t>
            </a:r>
            <a:r>
              <a:rPr lang="ru-RU" b="1" u="sng" dirty="0"/>
              <a:t>не требует специальных средств и механизмов.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Возведение  дорожек и парковочных мест при помощи </a:t>
            </a:r>
            <a:r>
              <a:rPr lang="ru-RU" b="1" u="sng" dirty="0"/>
              <a:t>дешевого</a:t>
            </a:r>
            <a:r>
              <a:rPr lang="ru-RU" dirty="0"/>
              <a:t> холодного </a:t>
            </a:r>
            <a:r>
              <a:rPr lang="ru-RU" dirty="0" err="1"/>
              <a:t>резиноасфальтобетона</a:t>
            </a:r>
            <a:r>
              <a:rPr lang="ru-RU" dirty="0"/>
              <a:t> в мешках.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На данный момент, люди при строительстве ИЖС сталкиваются с </a:t>
            </a:r>
            <a:r>
              <a:rPr lang="ru-RU" b="1" u="sng" dirty="0"/>
              <a:t>проблемой устройства дорожек и парковочных </a:t>
            </a:r>
            <a:r>
              <a:rPr lang="ru-RU" dirty="0"/>
              <a:t>мест для автомобилей. Приходиться</a:t>
            </a:r>
            <a:r>
              <a:rPr lang="ru-RU" u="sng" dirty="0"/>
              <a:t> </a:t>
            </a:r>
            <a:r>
              <a:rPr lang="ru-RU" b="1" u="sng" dirty="0"/>
              <a:t>нанимать специалистов и дополнительно тратить деньги</a:t>
            </a:r>
            <a:r>
              <a:rPr lang="ru-RU" u="sng" dirty="0"/>
              <a:t> </a:t>
            </a:r>
            <a:r>
              <a:rPr lang="ru-RU" dirty="0"/>
              <a:t>на дорогую плитку и устройство дорожек из бетона.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Материал является </a:t>
            </a:r>
            <a:r>
              <a:rPr lang="ru-RU" b="1" u="sng" dirty="0"/>
              <a:t>дешевым</a:t>
            </a:r>
            <a:r>
              <a:rPr lang="ru-RU" dirty="0"/>
              <a:t>, </a:t>
            </a:r>
            <a:r>
              <a:rPr lang="ru-RU" b="1" u="sng" dirty="0"/>
              <a:t>простым</a:t>
            </a:r>
            <a:r>
              <a:rPr lang="ru-RU" dirty="0"/>
              <a:t> для самостоятельного устройства, а также </a:t>
            </a:r>
            <a:r>
              <a:rPr lang="ru-RU" b="1" u="sng" dirty="0"/>
              <a:t>эргономичным.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C5311444-1E34-45AC-98D2-5AA2AAFBF2AE}"/>
              </a:ext>
            </a:extLst>
          </p:cNvPr>
          <p:cNvSpPr txBox="1">
            <a:spLocks/>
          </p:cNvSpPr>
          <p:nvPr/>
        </p:nvSpPr>
        <p:spPr bwMode="auto">
          <a:xfrm>
            <a:off x="2864498" y="5354652"/>
            <a:ext cx="2875201" cy="95094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marR="0" indent="17780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lang="ru-RU" sz="14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lang="ru-RU" sz="14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Gilroy-Light"/>
                <a:ea typeface="Gilroy-Light"/>
                <a:cs typeface="Gilroy-Light"/>
              </a:defRPr>
            </a:lvl2pPr>
            <a:lvl3pPr marL="1234438" marR="0" indent="-320038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3pPr>
            <a:lvl4pPr marL="1727199" marR="0" indent="-355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4pPr>
            <a:lvl5pPr marL="2184400" marR="0" indent="-355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5pPr>
            <a:lvl6pPr marL="2641600" marR="0" indent="-355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6pPr>
            <a:lvl7pPr marL="3098800" marR="0" indent="-355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7pPr>
            <a:lvl8pPr marL="3556000" marR="0" indent="-355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8pPr>
            <a:lvl9pPr marL="4013200" marR="0" indent="-355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9pPr>
          </a:lstStyle>
          <a:p>
            <a:pPr indent="0"/>
            <a:r>
              <a:rPr lang="ru-RU" dirty="0"/>
              <a:t>Оплата труда руководства + налоги, </a:t>
            </a:r>
            <a:r>
              <a:rPr lang="ru-RU" dirty="0" err="1"/>
              <a:t>Офис,Транспорт</a:t>
            </a:r>
            <a:r>
              <a:rPr lang="ru-RU" dirty="0"/>
              <a:t> 200 </a:t>
            </a:r>
            <a:r>
              <a:rPr lang="ru-RU" dirty="0" err="1"/>
              <a:t>т.р</a:t>
            </a:r>
            <a:endParaRPr lang="ru-RU" dirty="0"/>
          </a:p>
          <a:p>
            <a:pPr indent="0">
              <a:lnSpc>
                <a:spcPct val="50000"/>
              </a:lnSpc>
            </a:pPr>
            <a:endParaRPr lang="ru-RU" dirty="0"/>
          </a:p>
          <a:p>
            <a:r>
              <a:rPr lang="ru-RU" b="1" dirty="0"/>
              <a:t>Итого 450 </a:t>
            </a:r>
            <a:r>
              <a:rPr lang="ru-RU" b="1" dirty="0" err="1"/>
              <a:t>т.р</a:t>
            </a:r>
            <a:r>
              <a:rPr lang="ru-RU" b="1" dirty="0"/>
              <a:t> </a:t>
            </a:r>
          </a:p>
          <a:p>
            <a:pPr indent="0"/>
            <a:r>
              <a:rPr lang="ru-RU" b="1" dirty="0"/>
              <a:t>На 3 месяца 1,35 </a:t>
            </a:r>
            <a:r>
              <a:rPr lang="ru-RU" b="1" dirty="0" err="1"/>
              <a:t>млн.р</a:t>
            </a:r>
            <a:r>
              <a:rPr lang="ru-RU" b="1" dirty="0"/>
              <a:t>.</a:t>
            </a:r>
          </a:p>
        </p:txBody>
      </p:sp>
      <p:sp>
        <p:nvSpPr>
          <p:cNvPr id="13" name="Google Shape;160;p4">
            <a:extLst>
              <a:ext uri="{FF2B5EF4-FFF2-40B4-BE49-F238E27FC236}">
                <a16:creationId xmlns:a16="http://schemas.microsoft.com/office/drawing/2014/main" id="{4744F929-091C-403B-8054-F4E2B7043F95}"/>
              </a:ext>
            </a:extLst>
          </p:cNvPr>
          <p:cNvSpPr txBox="1"/>
          <p:nvPr/>
        </p:nvSpPr>
        <p:spPr bwMode="auto">
          <a:xfrm>
            <a:off x="0" y="6615326"/>
            <a:ext cx="468151" cy="19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dirty="0">
                <a:solidFill>
                  <a:srgbClr val="FFFFFF"/>
                </a:solidFill>
              </a:rPr>
              <a:t>9</a:t>
            </a:r>
            <a:endParaRPr dirty="0"/>
          </a:p>
        </p:txBody>
      </p:sp>
      <p:sp>
        <p:nvSpPr>
          <p:cNvPr id="15" name="Google Shape;159;p4">
            <a:extLst>
              <a:ext uri="{FF2B5EF4-FFF2-40B4-BE49-F238E27FC236}">
                <a16:creationId xmlns:a16="http://schemas.microsoft.com/office/drawing/2014/main" id="{D0319CD8-9007-44AE-8881-9DA06DCEBCA3}"/>
              </a:ext>
            </a:extLst>
          </p:cNvPr>
          <p:cNvSpPr/>
          <p:nvPr/>
        </p:nvSpPr>
        <p:spPr bwMode="auto">
          <a:xfrm>
            <a:off x="11628144" y="6588164"/>
            <a:ext cx="542262" cy="227821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0" y="635594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0</a:t>
              </a:r>
              <a:endParaRPr dirty="0"/>
            </a:p>
          </p:txBody>
        </p:sp>
      </p:grpSp>
      <p:graphicFrame>
        <p:nvGraphicFramePr>
          <p:cNvPr id="15" name="Google Shape;161;p4">
            <a:extLst>
              <a:ext uri="{FF2B5EF4-FFF2-40B4-BE49-F238E27FC236}">
                <a16:creationId xmlns:a16="http://schemas.microsoft.com/office/drawing/2014/main" id="{0CED0A28-D192-4ADD-AB30-66338FC60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725647"/>
              </p:ext>
            </p:extLst>
          </p:nvPr>
        </p:nvGraphicFramePr>
        <p:xfrm>
          <a:off x="1199265" y="849336"/>
          <a:ext cx="9865289" cy="5513788"/>
        </p:xfrm>
        <a:graphic>
          <a:graphicData uri="http://schemas.openxmlformats.org/drawingml/2006/table">
            <a:tbl>
              <a:tblPr firstRow="1"/>
              <a:tblGrid>
                <a:gridCol w="659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2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3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58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</a:t>
                      </a:r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</a:t>
                      </a:r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</a:t>
                      </a:r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. </a:t>
                      </a:r>
                      <a:r>
                        <a:rPr sz="14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руб</a:t>
                      </a:r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4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429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</a:t>
                      </a:r>
                      <a:r>
                        <a:rPr sz="14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4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финансовых</a:t>
                      </a:r>
                      <a:r>
                        <a:rPr sz="14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средствах</a:t>
                      </a:r>
                      <a:endParaRPr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Затраты инвестиции: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dirty="0"/>
                        <a:t>Оборудование 200  </a:t>
                      </a:r>
                      <a:r>
                        <a:rPr lang="ru-RU" sz="1400" dirty="0" err="1"/>
                        <a:t>т.р</a:t>
                      </a:r>
                      <a:r>
                        <a:rPr lang="ru-RU" sz="1400" dirty="0"/>
                        <a:t>.</a:t>
                      </a:r>
                    </a:p>
                    <a:p>
                      <a:pPr>
                        <a:buClr>
                          <a:schemeClr val="dk1"/>
                        </a:buClr>
                        <a:buSzPts val="1200"/>
                        <a:defRPr/>
                      </a:pPr>
                      <a:r>
                        <a:rPr lang="ru-RU" sz="1400" dirty="0"/>
                        <a:t>Патент 25 </a:t>
                      </a:r>
                      <a:r>
                        <a:rPr lang="ru-RU" sz="1400" dirty="0" err="1"/>
                        <a:t>т.р</a:t>
                      </a:r>
                      <a:endParaRPr lang="ru-RU" sz="1400" dirty="0"/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dirty="0"/>
                        <a:t>Итого 225 </a:t>
                      </a:r>
                      <a:r>
                        <a:rPr lang="ru-RU" sz="1400" dirty="0" err="1"/>
                        <a:t>т.р</a:t>
                      </a:r>
                      <a:r>
                        <a:rPr lang="ru-RU" sz="1400" dirty="0"/>
                        <a:t> </a:t>
                      </a:r>
                    </a:p>
                    <a:p>
                      <a:endParaRPr lang="ru-RU" sz="1400" dirty="0"/>
                    </a:p>
                    <a:p>
                      <a:r>
                        <a:rPr lang="ru-RU" sz="1400" dirty="0"/>
                        <a:t>Затраты прямые на производство</a:t>
                      </a:r>
                    </a:p>
                    <a:p>
                      <a:r>
                        <a:rPr lang="ru-RU" sz="1400" dirty="0"/>
                        <a:t>Сырье 100 тыс. в месяц</a:t>
                      </a:r>
                    </a:p>
                    <a:p>
                      <a:r>
                        <a:rPr lang="ru-RU" sz="1400" dirty="0"/>
                        <a:t>Итого  100 </a:t>
                      </a:r>
                      <a:r>
                        <a:rPr lang="ru-RU" sz="1400" dirty="0" err="1"/>
                        <a:t>т.р</a:t>
                      </a:r>
                      <a:r>
                        <a:rPr lang="ru-RU" sz="1400" dirty="0"/>
                        <a:t> на 3 месяца 300 </a:t>
                      </a:r>
                      <a:r>
                        <a:rPr lang="ru-RU" sz="1400" dirty="0" err="1"/>
                        <a:t>т.р</a:t>
                      </a:r>
                      <a:r>
                        <a:rPr lang="ru-RU" sz="1400" dirty="0"/>
                        <a:t>.</a:t>
                      </a:r>
                    </a:p>
                    <a:p>
                      <a:endParaRPr lang="ru-RU" sz="1400" dirty="0"/>
                    </a:p>
                    <a:p>
                      <a:r>
                        <a:rPr lang="ru-RU" sz="1400" dirty="0"/>
                        <a:t>Затраты операционные (постоянные)</a:t>
                      </a:r>
                    </a:p>
                    <a:p>
                      <a:r>
                        <a:rPr lang="ru-RU" sz="1400" dirty="0"/>
                        <a:t>Персонал 50 тыс. в месяц</a:t>
                      </a:r>
                    </a:p>
                    <a:p>
                      <a:r>
                        <a:rPr lang="ru-RU" sz="1400" dirty="0"/>
                        <a:t>Помещение 100 </a:t>
                      </a:r>
                      <a:r>
                        <a:rPr lang="ru-RU" sz="1400" dirty="0" err="1"/>
                        <a:t>т.р</a:t>
                      </a:r>
                      <a:r>
                        <a:rPr lang="ru-RU" sz="1400" dirty="0"/>
                        <a:t> в месяц</a:t>
                      </a:r>
                    </a:p>
                    <a:p>
                      <a:r>
                        <a:rPr lang="ru-RU" sz="1400" dirty="0"/>
                        <a:t>Реклама 100 </a:t>
                      </a:r>
                      <a:r>
                        <a:rPr lang="ru-RU" sz="1400" dirty="0" err="1"/>
                        <a:t>т.р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Оплата труда руководства + налоги, </a:t>
                      </a:r>
                      <a:r>
                        <a:rPr lang="ru-RU" sz="1400" dirty="0" err="1"/>
                        <a:t>Офис,Транспорт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Прочее 200 </a:t>
                      </a:r>
                      <a:r>
                        <a:rPr lang="ru-RU" sz="1400" dirty="0" err="1"/>
                        <a:t>т.р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Итого 450 </a:t>
                      </a:r>
                      <a:r>
                        <a:rPr lang="ru-RU" sz="1400" dirty="0" err="1"/>
                        <a:t>т.р</a:t>
                      </a:r>
                      <a:r>
                        <a:rPr lang="ru-RU" sz="1400" dirty="0"/>
                        <a:t> на 3 месяца 1,35 </a:t>
                      </a:r>
                      <a:r>
                        <a:rPr lang="ru-RU" sz="1400" dirty="0" err="1"/>
                        <a:t>млн.р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Всего инвестиции на 3 месяца 1,875 </a:t>
                      </a:r>
                      <a:r>
                        <a:rPr lang="ru-RU" sz="1400" dirty="0" err="1"/>
                        <a:t>руб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u="none" strike="noStrike" cap="none"/>
                        <a:t>100 %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535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 средства</a:t>
                      </a:r>
                      <a:endParaRPr sz="14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u="none" strike="noStrike" cap="none" dirty="0"/>
                        <a:t>0</a:t>
                      </a:r>
                      <a:endParaRPr sz="14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u="none" strike="noStrike" cap="none" dirty="0"/>
                        <a:t>0</a:t>
                      </a:r>
                      <a:endParaRPr sz="14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366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4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u="none" strike="noStrike" cap="none" dirty="0">
                          <a:solidFill>
                            <a:srgbClr val="FF0000"/>
                          </a:solidFill>
                        </a:rPr>
                        <a:t>875 </a:t>
                      </a:r>
                      <a:r>
                        <a:rPr lang="ru-RU" sz="1400" u="none" strike="noStrike" cap="none" dirty="0" err="1">
                          <a:solidFill>
                            <a:srgbClr val="FF0000"/>
                          </a:solidFill>
                        </a:rPr>
                        <a:t>т.р</a:t>
                      </a:r>
                      <a:endParaRPr lang="ru-RU" sz="1400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u="none" strike="noStrike" cap="none" dirty="0"/>
                        <a:t>46,7%</a:t>
                      </a:r>
                      <a:endParaRPr sz="14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38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4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u="none" strike="noStrike" cap="none" dirty="0">
                          <a:solidFill>
                            <a:srgbClr val="FF0000"/>
                          </a:solidFill>
                        </a:rPr>
                        <a:t>1 000т.р</a:t>
                      </a:r>
                      <a:endParaRPr sz="1400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400" u="none" strike="noStrike" cap="none" dirty="0"/>
                        <a:t>53,3%</a:t>
                      </a:r>
                      <a:endParaRPr sz="14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  <a:r>
                <a:rPr lang="en-US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  <a:endParaRPr dirty="0"/>
            </a:p>
          </p:txBody>
        </p:sp>
      </p:grpSp>
      <p:graphicFrame>
        <p:nvGraphicFramePr>
          <p:cNvPr id="1234965514" name="Таблица 12349655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474044"/>
              </p:ext>
            </p:extLst>
          </p:nvPr>
        </p:nvGraphicFramePr>
        <p:xfrm>
          <a:off x="2925643" y="1726134"/>
          <a:ext cx="6194694" cy="3287043"/>
        </p:xfrm>
        <a:graphic>
          <a:graphicData uri="http://schemas.openxmlformats.org/drawingml/2006/table">
            <a:tbl>
              <a:tblPr firstRow="1" bandRow="1">
                <a:tableStyleId>{E41325F8-6C6D-1E27-1C28-9EF0DFBFCE1C}</a:tableStyleId>
              </a:tblPr>
              <a:tblGrid>
                <a:gridCol w="3097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7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792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Показатели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эффективности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проекта</a:t>
                      </a: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 2024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1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NPV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1,6 млн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rgbClr val="8F00FF"/>
                          </a:solidFill>
                        </a:rPr>
                        <a:t>руб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.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1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IRR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213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%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1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PBP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4,7 месяца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51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DPBP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5,4</a:t>
                      </a: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 </a:t>
                      </a: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месяца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51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ROI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4,25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51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dirty="0">
                          <a:solidFill>
                            <a:srgbClr val="8F00FF"/>
                          </a:solidFill>
                        </a:rPr>
                        <a:t>EV/Sales</a:t>
                      </a: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</a:rPr>
                        <a:t>0,015</a:t>
                      </a:r>
                      <a:endParaRPr sz="1600" dirty="0">
                        <a:solidFill>
                          <a:srgbClr val="8F00FF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266929" y="3013522"/>
            <a:ext cx="498993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Мы используем методологию </a:t>
            </a:r>
            <a:r>
              <a:rPr lang="ru-RU" sz="2400" b="1" i="0" u="none" strike="noStrike" cap="none" spc="0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SWOT</a:t>
            </a:r>
            <a:endParaRPr sz="2400" b="1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4201" y="6351157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</a:t>
              </a:r>
              <a:r>
                <a:rPr lang="en-US" sz="1200" dirty="0">
                  <a:solidFill>
                    <a:srgbClr val="FFFFFF"/>
                  </a:solidFill>
                </a:rPr>
                <a:t>2</a:t>
              </a:r>
              <a:endParaRPr dirty="0"/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CE6A1A-3824-48BE-9360-595F713A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447" y="174030"/>
            <a:ext cx="6518970" cy="65099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НАША КОМАНДА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0" y="6351157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</a:t>
              </a:r>
              <a:r>
                <a:rPr lang="en-US" sz="1200" dirty="0">
                  <a:solidFill>
                    <a:srgbClr val="FFFFFF"/>
                  </a:solidFill>
                </a:rPr>
                <a:t>3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695323" y="4655931"/>
            <a:ext cx="2160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Ковалев О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.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А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.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Технолог-разработчик</a:t>
            </a:r>
          </a:p>
          <a:p>
            <a:pPr algn="ctr">
              <a:defRPr/>
            </a:pPr>
            <a:endParaRPr dirty="0">
              <a:solidFill>
                <a:srgbClr val="8F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95325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55199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1" y="4655931"/>
            <a:ext cx="2160707" cy="7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Лазарев И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.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В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.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Менеджер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, IT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 </a:t>
            </a:r>
            <a:endParaRPr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47817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1" y="4661205"/>
            <a:ext cx="2160707" cy="7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Добровольский Б.В.</a:t>
            </a:r>
            <a:endParaRPr lang="ru-RU"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Экономист</a:t>
            </a:r>
            <a:endParaRPr dirty="0">
              <a:solidFill>
                <a:srgbClr val="8F00F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9335086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6" y="4661205"/>
            <a:ext cx="2160707" cy="7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Карпенко А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.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В</a:t>
            </a:r>
            <a:r>
              <a:rPr lang="en-US" dirty="0">
                <a:solidFill>
                  <a:srgbClr val="8F00FF"/>
                </a:solidFill>
                <a:latin typeface="+mn-lt"/>
              </a:rPr>
              <a:t>.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Связь с инвесторами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E59E6-E36F-4174-8D56-1C0D1E7876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403"/>
          <a:stretch/>
        </p:blipFill>
        <p:spPr>
          <a:xfrm>
            <a:off x="698293" y="2349500"/>
            <a:ext cx="2160002" cy="2159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71FF66D-0FDF-4567-BFDF-4A30B6736A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50" t="23751" r="23817" b="21442"/>
          <a:stretch/>
        </p:blipFill>
        <p:spPr>
          <a:xfrm>
            <a:off x="3551286" y="2349500"/>
            <a:ext cx="2160002" cy="2159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47DA1E6-83A0-4378-8D8F-02457CF8D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6653" y="2349500"/>
            <a:ext cx="2159000" cy="2159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DBBDF48-7BFD-4D68-A127-2AC87D558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465" y="2349500"/>
            <a:ext cx="2202639" cy="2159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</a:t>
              </a:r>
              <a:r>
                <a:rPr lang="en-US" sz="1200" dirty="0">
                  <a:solidFill>
                    <a:srgbClr val="FFFFFF"/>
                  </a:solidFill>
                </a:rPr>
                <a:t>4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9C5344-7E65-48EE-9FE1-62883FBE9942}"/>
              </a:ext>
            </a:extLst>
          </p:cNvPr>
          <p:cNvSpPr txBox="1"/>
          <p:nvPr/>
        </p:nvSpPr>
        <p:spPr>
          <a:xfrm>
            <a:off x="2272747" y="1772816"/>
            <a:ext cx="76465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8F00FF"/>
                </a:solidFill>
                <a:latin typeface="+mj-lt"/>
              </a:rPr>
              <a:t>Потребность в ресурсах для дальнейшего развития проекта:</a:t>
            </a:r>
          </a:p>
          <a:p>
            <a:endParaRPr lang="ru-RU" sz="2200" dirty="0">
              <a:solidFill>
                <a:srgbClr val="8F00FF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rgbClr val="8F00FF"/>
                </a:solidFill>
                <a:latin typeface="+mj-lt"/>
              </a:rPr>
              <a:t>Денежные средства в размере – 1875 т</a:t>
            </a:r>
            <a:r>
              <a:rPr lang="en-US" sz="22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2200" dirty="0">
                <a:solidFill>
                  <a:srgbClr val="8F00FF"/>
                </a:solidFill>
                <a:latin typeface="+mj-lt"/>
              </a:rPr>
              <a:t>р</a:t>
            </a:r>
            <a:r>
              <a:rPr lang="en-US" sz="22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2200" dirty="0">
                <a:solidFill>
                  <a:srgbClr val="8F00FF"/>
                </a:solidFill>
                <a:latin typeface="+mj-lt"/>
              </a:rPr>
              <a:t> (1000 т</a:t>
            </a:r>
            <a:r>
              <a:rPr lang="en-US" sz="22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2200" dirty="0">
                <a:solidFill>
                  <a:srgbClr val="8F00FF"/>
                </a:solidFill>
                <a:latin typeface="+mj-lt"/>
              </a:rPr>
              <a:t>р</a:t>
            </a:r>
            <a:r>
              <a:rPr lang="en-US" sz="2200" dirty="0">
                <a:solidFill>
                  <a:srgbClr val="8F00FF"/>
                </a:solidFill>
                <a:latin typeface="+mj-lt"/>
              </a:rPr>
              <a:t>. – </a:t>
            </a:r>
            <a:r>
              <a:rPr lang="ru-RU" sz="2200" dirty="0">
                <a:solidFill>
                  <a:srgbClr val="8F00FF"/>
                </a:solidFill>
                <a:latin typeface="+mj-lt"/>
              </a:rPr>
              <a:t>грант и 875 т</a:t>
            </a:r>
            <a:r>
              <a:rPr lang="en-US" sz="2200" dirty="0">
                <a:solidFill>
                  <a:srgbClr val="8F00FF"/>
                </a:solidFill>
                <a:latin typeface="+mj-lt"/>
              </a:rPr>
              <a:t>.</a:t>
            </a:r>
            <a:r>
              <a:rPr lang="ru-RU" sz="2200" dirty="0">
                <a:solidFill>
                  <a:srgbClr val="8F00FF"/>
                </a:solidFill>
                <a:latin typeface="+mj-lt"/>
              </a:rPr>
              <a:t>р</a:t>
            </a:r>
            <a:r>
              <a:rPr lang="en-US" sz="2200" dirty="0">
                <a:solidFill>
                  <a:srgbClr val="8F00FF"/>
                </a:solidFill>
                <a:latin typeface="+mj-lt"/>
              </a:rPr>
              <a:t>. </a:t>
            </a:r>
            <a:r>
              <a:rPr lang="ru-RU" sz="2200" dirty="0">
                <a:solidFill>
                  <a:srgbClr val="8F00FF"/>
                </a:solidFill>
                <a:latin typeface="+mj-lt"/>
              </a:rPr>
              <a:t>- инвестиции) на приобретение оборудования и получение пробной партии</a:t>
            </a:r>
          </a:p>
          <a:p>
            <a:pPr marL="342900" indent="-342900">
              <a:buFont typeface="+mj-lt"/>
              <a:buAutoNum type="arabicPeriod"/>
            </a:pPr>
            <a:endParaRPr lang="ru-RU" sz="2200" dirty="0">
              <a:solidFill>
                <a:srgbClr val="8F00FF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rgbClr val="8F00FF"/>
                </a:solidFill>
                <a:latin typeface="+mj-lt"/>
              </a:rPr>
              <a:t>Проведение промышленных испытаний – укладка опытного участка на любой частной территории </a:t>
            </a:r>
          </a:p>
        </p:txBody>
      </p:sp>
    </p:spTree>
    <p:extLst>
      <p:ext uri="{BB962C8B-B14F-4D97-AF65-F5344CB8AC3E}">
        <p14:creationId xmlns:p14="http://schemas.microsoft.com/office/powerpoint/2010/main" val="576023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9E2C650-3173-4D09-B5C4-865305E30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0" y="3363570"/>
            <a:ext cx="2168397" cy="216839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B6BC187-A811-4EEC-9842-9C516B7C5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10" y="3429000"/>
            <a:ext cx="2168397" cy="2168397"/>
          </a:xfrm>
          <a:prstGeom prst="rect">
            <a:avLst/>
          </a:prstGeom>
        </p:spPr>
      </p:pic>
      <p:sp>
        <p:nvSpPr>
          <p:cNvPr id="31" name="Google Shape;117;p2">
            <a:extLst>
              <a:ext uri="{FF2B5EF4-FFF2-40B4-BE49-F238E27FC236}">
                <a16:creationId xmlns:a16="http://schemas.microsoft.com/office/drawing/2014/main" id="{45D71C28-5CEA-4F25-992A-16870064028E}"/>
              </a:ext>
            </a:extLst>
          </p:cNvPr>
          <p:cNvSpPr txBox="1"/>
          <p:nvPr/>
        </p:nvSpPr>
        <p:spPr bwMode="auto">
          <a:xfrm>
            <a:off x="778860" y="2787763"/>
            <a:ext cx="15200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rgbClr val="8F00FF"/>
                </a:solidFill>
              </a:rPr>
              <a:t>Наш </a:t>
            </a:r>
            <a:r>
              <a:rPr lang="en-US" sz="1800" b="1" dirty="0">
                <a:solidFill>
                  <a:srgbClr val="8F00FF"/>
                </a:solidFill>
              </a:rPr>
              <a:t>Project</a:t>
            </a:r>
            <a:endParaRPr sz="1800" b="1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Google Shape;117;p2">
            <a:extLst>
              <a:ext uri="{FF2B5EF4-FFF2-40B4-BE49-F238E27FC236}">
                <a16:creationId xmlns:a16="http://schemas.microsoft.com/office/drawing/2014/main" id="{A99174BC-67D7-45E3-9AED-60A1535E9174}"/>
              </a:ext>
            </a:extLst>
          </p:cNvPr>
          <p:cNvSpPr txBox="1"/>
          <p:nvPr/>
        </p:nvSpPr>
        <p:spPr bwMode="auto">
          <a:xfrm>
            <a:off x="3498184" y="2783394"/>
            <a:ext cx="232346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rgbClr val="8F00FF"/>
                </a:solidFill>
              </a:rPr>
              <a:t>Наш телеграмм чат </a:t>
            </a:r>
            <a:endParaRPr sz="1800" b="1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1104</Words>
  <Application>Microsoft Office PowerPoint</Application>
  <DocSecurity>0</DocSecurity>
  <PresentationFormat>Широкоэкранный</PresentationFormat>
  <Paragraphs>196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Calibri</vt:lpstr>
      <vt:lpstr>Helvetica Neue</vt:lpstr>
      <vt:lpstr>Arial</vt:lpstr>
      <vt:lpstr>Candara</vt:lpstr>
      <vt:lpstr>Gilroy-ExtraBold</vt:lpstr>
      <vt:lpstr>Gilroy-Light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Игорь Лазарев</cp:lastModifiedBy>
  <cp:revision>97</cp:revision>
  <dcterms:modified xsi:type="dcterms:W3CDTF">2023-12-03T14:08:55Z</dcterms:modified>
  <cp:category/>
  <dc:identifier/>
  <cp:contentStatus/>
  <dc:language/>
  <cp:version/>
</cp:coreProperties>
</file>