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Caveat"/>
      <p:regular r:id="rId29"/>
      <p:bold r:id="rId30"/>
    </p:embeddedFont>
    <p:embeddedFont>
      <p:font typeface="Roboto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3" roundtripDataSignature="AMtx7mgypVIFRdqqu+VPGo7K2IAZAOZ4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F3F59CF-ABBD-4174-8E8C-AF493F31FA51}">
  <a:tblStyle styleId="{1F3F59CF-ABBD-4174-8E8C-AF493F31FA5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3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43" Type="http://customschemas.google.com/relationships/presentationmetadata" Target="meta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Caveat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regular.fntdata"/><Relationship Id="rId30" Type="http://schemas.openxmlformats.org/officeDocument/2006/relationships/font" Target="fonts/Caveat-bold.fntdata"/><Relationship Id="rId11" Type="http://schemas.openxmlformats.org/officeDocument/2006/relationships/slide" Target="slides/slide4.xml"/><Relationship Id="rId33" Type="http://schemas.openxmlformats.org/officeDocument/2006/relationships/font" Target="fonts/Roboto-italic.fntdata"/><Relationship Id="rId10" Type="http://schemas.openxmlformats.org/officeDocument/2006/relationships/slide" Target="slides/slide3.xml"/><Relationship Id="rId32" Type="http://schemas.openxmlformats.org/officeDocument/2006/relationships/font" Target="fonts/Roboto-bold.fntdata"/><Relationship Id="rId13" Type="http://schemas.openxmlformats.org/officeDocument/2006/relationships/slide" Target="slides/slide6.xml"/><Relationship Id="rId35" Type="http://schemas.openxmlformats.org/officeDocument/2006/relationships/font" Target="fonts/HelveticaNeue-regular.fntdata"/><Relationship Id="rId12" Type="http://schemas.openxmlformats.org/officeDocument/2006/relationships/slide" Target="slides/slide5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8.xml"/><Relationship Id="rId37" Type="http://schemas.openxmlformats.org/officeDocument/2006/relationships/font" Target="fonts/HelveticaNeue-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.fntdata"/><Relationship Id="rId17" Type="http://schemas.openxmlformats.org/officeDocument/2006/relationships/slide" Target="slides/slide10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92a951726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292a951726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vk.com/lopata0901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344092" y="1270006"/>
            <a:ext cx="46557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41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Эмоциональный помощник</a:t>
            </a:r>
            <a:endParaRPr b="1" sz="41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4" name="Google Shape;12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-126875" y="958250"/>
            <a:ext cx="7229100" cy="40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Эмоциональный помощник - это компактный гаджет сочетает в себе функции эмоционального детектора, записывающего устройства и средства для поддержки эмоционального благополучия.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Эмоциональный помощник основан на передовых технологиях искусственного интеллекта и эмоционального распознавания. Он способен анализировать эмоциональные состояния и психологические потребности, чтобы предлагать персонализированные рекомендации и поддержку.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Благодаря этому педагоги-психологи смогут получать ценные инсайты об учениках, которые помогут им лучше понять их потребности, адаптировать свои методики обучения и терапии, и получать более эффективные результаты.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t/>
            </a:r>
            <a:endParaRPr sz="100">
              <a:solidFill>
                <a:schemeClr val="dk1"/>
              </a:solidFill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894025" y="126313"/>
            <a:ext cx="6208200" cy="6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" sz="34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АКТУАЛЬНОСТЬ ПРОЕКТА</a:t>
            </a:r>
            <a:endParaRPr b="1" i="0" sz="34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pSp>
        <p:nvGrpSpPr>
          <p:cNvPr id="129" name="Google Shape;129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>
            <p:ph type="title"/>
          </p:nvPr>
        </p:nvSpPr>
        <p:spPr>
          <a:xfrm>
            <a:off x="1671067" y="598019"/>
            <a:ext cx="4655700" cy="6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5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ЦЕЛЕВАЯ АУДИТОРИЯ</a:t>
            </a:r>
            <a:endParaRPr b="1" sz="35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40" name="Google Shape;140;p3"/>
          <p:cNvSpPr txBox="1"/>
          <p:nvPr>
            <p:ph idx="1" type="body"/>
          </p:nvPr>
        </p:nvSpPr>
        <p:spPr>
          <a:xfrm>
            <a:off x="401725" y="1719572"/>
            <a:ext cx="80793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429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ru" sz="2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Будет интересен широкому кругу пользователей, включая студентов, профессионалов в сфере психологии.</a:t>
            </a:r>
            <a:endParaRPr sz="24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ru" sz="2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большей степени проект ориентирован на: Педагогов-психологов, педагогов и преподавателей, которые имеют психологическую подготовку, социальных педагогов, службы поддержки и тд.</a:t>
            </a:r>
            <a:endParaRPr sz="24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/>
          <p:nvPr>
            <p:ph type="title"/>
          </p:nvPr>
        </p:nvSpPr>
        <p:spPr>
          <a:xfrm>
            <a:off x="1570067" y="582331"/>
            <a:ext cx="46557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ПРОБЛЕМА</a:t>
            </a:r>
            <a:endParaRPr b="1" sz="34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54" name="Google Shape;154;p4"/>
          <p:cNvSpPr txBox="1"/>
          <p:nvPr>
            <p:ph idx="1" type="body"/>
          </p:nvPr>
        </p:nvSpPr>
        <p:spPr>
          <a:xfrm>
            <a:off x="169100" y="1521900"/>
            <a:ext cx="8299800" cy="3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28600" lvl="0" marL="495300" marR="304800" rtl="0" algn="just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None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Проблема заключается в том, что наш сенсорный датчик, как и любое компьютерное устройство может записывать самые мелкие изменения в поведении человека, которые он отследит. Это поможет психологу полностью погрузиться в консультацию и оказание помощи, не отвлекаясь на запись данных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95300" marR="3048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"/>
          <p:cNvSpPr txBox="1"/>
          <p:nvPr>
            <p:ph type="title"/>
          </p:nvPr>
        </p:nvSpPr>
        <p:spPr>
          <a:xfrm>
            <a:off x="1570067" y="723756"/>
            <a:ext cx="46557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РЕШЕНИЕ</a:t>
            </a:r>
            <a:endParaRPr b="1" sz="34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68" name="Google Shape;168;p5"/>
          <p:cNvSpPr txBox="1"/>
          <p:nvPr>
            <p:ph idx="1" type="body"/>
          </p:nvPr>
        </p:nvSpPr>
        <p:spPr>
          <a:xfrm>
            <a:off x="456818" y="2626031"/>
            <a:ext cx="7993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5"/>
          <p:cNvSpPr txBox="1"/>
          <p:nvPr/>
        </p:nvSpPr>
        <p:spPr>
          <a:xfrm>
            <a:off x="456825" y="1846025"/>
            <a:ext cx="79932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Психолог сможет полностью погрузиться в работу, не переводя свой спектр внимания на ведение записи во время разговора с человеком.</a:t>
            </a:r>
            <a:endParaRPr sz="24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432332" y="445031"/>
            <a:ext cx="7976100" cy="6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2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ЦЕННОСТЬ, ЦЕННОСТНОЕ ПРЕДЛОЖЕНИЕ</a:t>
            </a:r>
            <a:endParaRPr b="1" sz="32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1276950" y="1343400"/>
            <a:ext cx="7262700" cy="23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810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AutoNum type="arabicPeriod"/>
            </a:pPr>
            <a:r>
              <a:rPr lang="ru" sz="2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Конфиденциальность и непредвзятость;</a:t>
            </a:r>
            <a:endParaRPr sz="2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AutoNum type="arabicPeriod"/>
            </a:pPr>
            <a:r>
              <a:rPr lang="ru" sz="2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Удобство и доступность;</a:t>
            </a:r>
            <a:endParaRPr sz="2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AutoNum type="arabicPeriod"/>
            </a:pPr>
            <a:r>
              <a:rPr lang="ru" sz="2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Улучшение эмоционального благополучия;</a:t>
            </a:r>
            <a:endParaRPr sz="2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AutoNum type="arabicPeriod"/>
            </a:pPr>
            <a:r>
              <a:rPr lang="ru" sz="2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Учет индивидуальных потребностей.</a:t>
            </a:r>
            <a:endParaRPr sz="2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953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</a:pPr>
            <a:r>
              <a:t/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621601" y="234850"/>
            <a:ext cx="8961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8"/>
          <p:cNvSpPr txBox="1"/>
          <p:nvPr/>
        </p:nvSpPr>
        <p:spPr>
          <a:xfrm>
            <a:off x="0" y="728500"/>
            <a:ext cx="8492700" cy="4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Times New Roman"/>
              <a:buAutoNum type="arabicPeriod"/>
            </a:pPr>
            <a:r>
              <a:rPr b="1"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Американские</a:t>
            </a:r>
            <a:r>
              <a:rPr b="1"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приложения Headspace и Calm</a:t>
            </a:r>
            <a:r>
              <a:rPr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являются популярными </a:t>
            </a:r>
            <a:r>
              <a:rPr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медитативными</a:t>
            </a:r>
            <a:r>
              <a:rPr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приложениями, которые помогают пользователям управлять своим состоянием ума и эмоциями.</a:t>
            </a:r>
            <a:endParaRPr sz="20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Times New Roman"/>
              <a:buAutoNum type="arabicPeriod"/>
            </a:pPr>
            <a:r>
              <a:rPr b="1"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Moodnotes</a:t>
            </a:r>
            <a:r>
              <a:rPr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это мобильное приложение, которое помогает пользователю отслеживать и анализировать свое эмоциональное состояние. </a:t>
            </a:r>
            <a:endParaRPr sz="20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Times New Roman"/>
              <a:buAutoNum type="arabicPeriod"/>
            </a:pPr>
            <a:r>
              <a:rPr b="1"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Youper</a:t>
            </a:r>
            <a:r>
              <a:rPr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является эмоциональным помощником, основанным на искусственном интеллекте. Он предлагает пользователю инструменты для отслеживания эмоционального состояния, управления стрессом и тревогой, а также проводит различные психологические упражнения.</a:t>
            </a:r>
            <a:endParaRPr sz="20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Times New Roman"/>
              <a:buAutoNum type="arabicPeriod"/>
            </a:pPr>
            <a:r>
              <a:rPr b="1"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Woebot</a:t>
            </a:r>
            <a:r>
              <a:rPr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это чат-бот, который помогает пользователям управлять своими эмоциями и психическим здоровьем. </a:t>
            </a:r>
            <a:endParaRPr sz="20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8"/>
          <p:cNvSpPr txBox="1"/>
          <p:nvPr>
            <p:ph type="title"/>
          </p:nvPr>
        </p:nvSpPr>
        <p:spPr>
          <a:xfrm>
            <a:off x="1990525" y="169600"/>
            <a:ext cx="28467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КОНКУРЕНТЫ</a:t>
            </a:r>
            <a:endParaRPr b="1" sz="34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"/>
          <p:cNvSpPr txBox="1"/>
          <p:nvPr/>
        </p:nvSpPr>
        <p:spPr>
          <a:xfrm>
            <a:off x="267750" y="1747250"/>
            <a:ext cx="82314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Предоставление наглядного примера.</a:t>
            </a:r>
            <a:endParaRPr sz="2400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400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Сотрудничество с академическим лицеем для получения динамики работы психолога и обучающихся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9"/>
          <p:cNvSpPr/>
          <p:nvPr/>
        </p:nvSpPr>
        <p:spPr>
          <a:xfrm>
            <a:off x="457201" y="497250"/>
            <a:ext cx="9381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9"/>
          <p:cNvSpPr txBox="1"/>
          <p:nvPr>
            <p:ph type="title"/>
          </p:nvPr>
        </p:nvSpPr>
        <p:spPr>
          <a:xfrm>
            <a:off x="2081401" y="440550"/>
            <a:ext cx="4604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БИЗНЕС</a:t>
            </a:r>
            <a:r>
              <a:rPr b="1" lang="ru" sz="30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-</a:t>
            </a:r>
            <a:r>
              <a:rPr b="1" lang="ru" sz="3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МОДЕЛЬ</a:t>
            </a:r>
            <a:endParaRPr b="1" sz="37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08" name="Google Shape;208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"/>
          <p:cNvSpPr txBox="1"/>
          <p:nvPr>
            <p:ph type="title"/>
          </p:nvPr>
        </p:nvSpPr>
        <p:spPr>
          <a:xfrm>
            <a:off x="1006392" y="6235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0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ТЕКУЩИЕ РЕЗУЛЬТАТЫ</a:t>
            </a:r>
            <a:endParaRPr b="1" sz="30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7" name="Google Shape;217;p10"/>
          <p:cNvSpPr txBox="1"/>
          <p:nvPr>
            <p:ph idx="1" type="body"/>
          </p:nvPr>
        </p:nvSpPr>
        <p:spPr>
          <a:xfrm>
            <a:off x="92200" y="1376225"/>
            <a:ext cx="84498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ru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Актуальность тематики эмоционального ИИ определила необходимость обращения к понятию «эмоциональный помощник»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Создание команды из 6 человек, у каждого из которых своя роль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ru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Эмоциональный искусственный интеллект – это новация современного ИИ</a:t>
            </a:r>
            <a:endParaRPr sz="18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ru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Главные акторы – роботы, текстовые, голосовые чат-боты и видео, активно демонстрирующие общественности полученные знания и навыки в области психологии эмоций</a:t>
            </a:r>
            <a:endParaRPr sz="18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●"/>
            </a:pPr>
            <a:r>
              <a:rPr lang="ru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Совершенствуются в рамках текущего ИИ</a:t>
            </a:r>
            <a:endParaRPr sz="26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"/>
          <p:cNvSpPr txBox="1"/>
          <p:nvPr>
            <p:ph type="title"/>
          </p:nvPr>
        </p:nvSpPr>
        <p:spPr>
          <a:xfrm>
            <a:off x="2441417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0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КОМАНДА СТАРТАПА</a:t>
            </a:r>
            <a:endParaRPr b="1" sz="30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227" name="Google Shape;227;p11"/>
          <p:cNvGraphicFramePr/>
          <p:nvPr/>
        </p:nvGraphicFramePr>
        <p:xfrm>
          <a:off x="699772" y="72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{1F3F59CF-ABBD-4174-8E8C-AF493F31FA51}</a:tableStyleId>
              </a:tblPr>
              <a:tblGrid>
                <a:gridCol w="2510675"/>
                <a:gridCol w="2616375"/>
                <a:gridCol w="2663325"/>
              </a:tblGrid>
              <a:tr h="5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034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Беликова Диана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82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Осипова Надежда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Рабунец София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8" name="Google Shape;228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4" name="Google Shape;23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4151" y="1270000"/>
            <a:ext cx="1571548" cy="1178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4150" y="3402100"/>
            <a:ext cx="1571551" cy="148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5">
            <a:alphaModFix/>
          </a:blip>
          <a:srcRect b="13452" l="0" r="0" t="28364"/>
          <a:stretch/>
        </p:blipFill>
        <p:spPr>
          <a:xfrm>
            <a:off x="6404150" y="2352825"/>
            <a:ext cx="1571558" cy="115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92a951726e_0_4"/>
          <p:cNvSpPr txBox="1"/>
          <p:nvPr>
            <p:ph type="title"/>
          </p:nvPr>
        </p:nvSpPr>
        <p:spPr>
          <a:xfrm>
            <a:off x="2535342" y="-100669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0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КОМАНДА СТАРТАПА</a:t>
            </a:r>
            <a:endParaRPr b="1" sz="30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242" name="Google Shape;242;g292a951726e_0_4"/>
          <p:cNvGraphicFramePr/>
          <p:nvPr/>
        </p:nvGraphicFramePr>
        <p:xfrm>
          <a:off x="699772" y="545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{1F3F59CF-ABBD-4174-8E8C-AF493F31FA51}</a:tableStyleId>
              </a:tblPr>
              <a:tblGrid>
                <a:gridCol w="2017475"/>
                <a:gridCol w="3109575"/>
                <a:gridCol w="2663325"/>
              </a:tblGrid>
              <a:tr h="21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179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Сомова Анастасия Александровна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86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Деккерт Агнесса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9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 за результат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Алеткина Виктория Александровна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g292a951726e_0_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g292a951726e_0_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292a951726e_0_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g292a951726e_0_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g292a951726e_0_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g292a951726e_0_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g292a951726e_0_4"/>
          <p:cNvPicPr preferRelativeResize="0"/>
          <p:nvPr/>
        </p:nvPicPr>
        <p:blipFill rotWithShape="1">
          <a:blip r:embed="rId3">
            <a:alphaModFix/>
          </a:blip>
          <a:srcRect b="42333" l="-2430" r="2429" t="0"/>
          <a:stretch/>
        </p:blipFill>
        <p:spPr>
          <a:xfrm>
            <a:off x="6530950" y="2200675"/>
            <a:ext cx="1335400" cy="1368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92a951726e_0_4"/>
          <p:cNvPicPr preferRelativeResize="0"/>
          <p:nvPr/>
        </p:nvPicPr>
        <p:blipFill rotWithShape="1">
          <a:blip r:embed="rId4">
            <a:alphaModFix/>
          </a:blip>
          <a:srcRect b="0" l="5703" r="12590" t="34344"/>
          <a:stretch/>
        </p:blipFill>
        <p:spPr>
          <a:xfrm>
            <a:off x="6571175" y="915750"/>
            <a:ext cx="1295174" cy="134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292a951726e_0_4"/>
          <p:cNvPicPr preferRelativeResize="0"/>
          <p:nvPr/>
        </p:nvPicPr>
        <p:blipFill rotWithShape="1">
          <a:blip r:embed="rId5">
            <a:alphaModFix/>
          </a:blip>
          <a:srcRect b="36523" l="28357" r="3946" t="9923"/>
          <a:stretch/>
        </p:blipFill>
        <p:spPr>
          <a:xfrm>
            <a:off x="6571175" y="3490076"/>
            <a:ext cx="1295174" cy="1283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/>
          <p:nvPr>
            <p:ph type="title"/>
          </p:nvPr>
        </p:nvSpPr>
        <p:spPr>
          <a:xfrm>
            <a:off x="1427192" y="3709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ПЛАНЫ РАЗВИТИЯ</a:t>
            </a:r>
            <a:endParaRPr b="1" sz="30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57" name="Google Shape;257;p12"/>
          <p:cNvSpPr txBox="1"/>
          <p:nvPr>
            <p:ph idx="1" type="body"/>
          </p:nvPr>
        </p:nvSpPr>
        <p:spPr>
          <a:xfrm>
            <a:off x="585150" y="1193438"/>
            <a:ext cx="79737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Поиск веб- разработчиков, программистов </a:t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Поиск компании для </a:t>
            </a:r>
            <a:r>
              <a:rPr lang="ru" sz="1300">
                <a:solidFill>
                  <a:srgbClr val="132C40"/>
                </a:solidFill>
              </a:rPr>
              <a:t>сотрудничества</a:t>
            </a: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Тестирование программы, устранение неполадок</a:t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731" y="3709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02" y="4449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/>
        </p:nvGraphicFramePr>
        <p:xfrm>
          <a:off x="665097" y="2940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{1F3F59CF-ABBD-4174-8E8C-AF493F31FA51}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Доработка деталей проекта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2-3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Беликова Диана,Деккерт Агнесса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Поиск потенциальных инвесторов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3-4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Рабунец София, Сомова Анастасия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Проверка технологии работы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Осипова Надежда, Алёткина Виктория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2489100" y="2417163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/>
          <p:nvPr>
            <p:ph type="title"/>
          </p:nvPr>
        </p:nvSpPr>
        <p:spPr>
          <a:xfrm>
            <a:off x="1527792" y="623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КОНТАКТЫ ЛИДЕРА</a:t>
            </a:r>
            <a:endParaRPr b="1" sz="30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73" name="Google Shape;273;p13"/>
          <p:cNvSpPr txBox="1"/>
          <p:nvPr>
            <p:ph idx="1" type="body"/>
          </p:nvPr>
        </p:nvSpPr>
        <p:spPr>
          <a:xfrm>
            <a:off x="745068" y="1755994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Times New Roman"/>
                <a:ea typeface="Times New Roman"/>
                <a:cs typeface="Times New Roman"/>
                <a:sym typeface="Times New Roman"/>
              </a:rPr>
              <a:t>ФИО: Беликова Диана 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Times New Roman"/>
                <a:ea typeface="Times New Roman"/>
                <a:cs typeface="Times New Roman"/>
                <a:sym typeface="Times New Roman"/>
              </a:rPr>
              <a:t>VK </a:t>
            </a:r>
            <a:r>
              <a:rPr lang="ru" sz="21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https://vk.com/lopata0901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Times New Roman"/>
                <a:ea typeface="Times New Roman"/>
                <a:cs typeface="Times New Roman"/>
                <a:sym typeface="Times New Roman"/>
              </a:rPr>
              <a:t>Unti ID U494087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Times New Roman"/>
                <a:ea typeface="Times New Roman"/>
                <a:cs typeface="Times New Roman"/>
                <a:sym typeface="Times New Roman"/>
              </a:rPr>
              <a:t>Leader ID 2176072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2" name="Google Shape;282;p13"/>
          <p:cNvPicPr preferRelativeResize="0"/>
          <p:nvPr/>
        </p:nvPicPr>
        <p:blipFill rotWithShape="1">
          <a:blip r:embed="rId5">
            <a:alphaModFix/>
          </a:blip>
          <a:srcRect b="0" l="0" r="10992" t="0"/>
          <a:stretch/>
        </p:blipFill>
        <p:spPr>
          <a:xfrm>
            <a:off x="4999475" y="1465194"/>
            <a:ext cx="3137900" cy="2644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