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theme/theme4.xml" ContentType="application/vnd.openxmlformats-officedocument.theme+xml"/>
  <Override PartName="/ppt/slideLayouts/slideLayout4.xml" ContentType="application/vnd.openxmlformats-officedocument.presentationml.slideLayout+xml"/>
  <Override PartName="/ppt/theme/theme5.xml" ContentType="application/vnd.openxmlformats-officedocument.theme+xml"/>
  <Override PartName="/ppt/slideLayouts/slideLayout5.xml" ContentType="application/vnd.openxmlformats-officedocument.presentationml.slideLayout+xml"/>
  <Override PartName="/ppt/theme/theme6.xml" ContentType="application/vnd.openxmlformats-officedocument.theme+xml"/>
  <Override PartName="/ppt/slideLayouts/slideLayout6.xml" ContentType="application/vnd.openxmlformats-officedocument.presentationml.slideLayout+xml"/>
  <Override PartName="/ppt/theme/theme7.xml" ContentType="application/vnd.openxmlformats-officedocument.theme+xml"/>
  <Override PartName="/ppt/slideLayouts/slideLayout7.xml" ContentType="application/vnd.openxmlformats-officedocument.presentationml.slideLayout+xml"/>
  <Override PartName="/ppt/theme/theme8.xml" ContentType="application/vnd.openxmlformats-officedocument.theme+xml"/>
  <Override PartName="/ppt/slideLayouts/slideLayout8.xml" ContentType="application/vnd.openxmlformats-officedocument.presentationml.slideLayout+xml"/>
  <Override PartName="/ppt/theme/theme9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slideLayouts/slideLayout10.xml" ContentType="application/vnd.openxmlformats-officedocument.presentationml.slideLayout+xml"/>
  <Override PartName="/ppt/theme/theme11.xml" ContentType="application/vnd.openxmlformats-officedocument.theme+xml"/>
  <Override PartName="/ppt/slideLayouts/slideLayout1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  <p:sldMasterId id="2147483661" r:id="rId3"/>
    <p:sldMasterId id="2147483662" r:id="rId4"/>
    <p:sldMasterId id="2147483663" r:id="rId5"/>
    <p:sldMasterId id="2147483664" r:id="rId6"/>
    <p:sldMasterId id="2147483665" r:id="rId7"/>
    <p:sldMasterId id="2147483666" r:id="rId8"/>
    <p:sldMasterId id="2147483667" r:id="rId9"/>
    <p:sldMasterId id="2147483668" r:id="rId10"/>
    <p:sldMasterId id="2147483669" r:id="rId11"/>
    <p:sldMasterId id="2147483670" r:id="rId12"/>
  </p:sldMasterIdLst>
  <p:notesMasterIdLst>
    <p:notesMasterId r:id="rId25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</p:sldIdLst>
  <p:sldSz cx="12192000" cy="6858000"/>
  <p:notesSz cx="6858000" cy="9144000"/>
  <p:embeddedFontLst>
    <p:embeddedFont>
      <p:font typeface="Arial Black" panose="020B0A04020102020204" pitchFamily="34" charset="0"/>
      <p:regular r:id="rId26"/>
      <p:bold r:id="rId27"/>
    </p:embeddedFont>
    <p:embeddedFont>
      <p:font typeface="Montserrat" panose="00000500000000000000" pitchFamily="2" charset="-52"/>
      <p:regular r:id="rId28"/>
      <p:bold r:id="rId29"/>
      <p:italic r:id="rId30"/>
      <p:boldItalic r:id="rId31"/>
    </p:embeddedFont>
    <p:embeddedFont>
      <p:font typeface="Montserrat ExtraBold" panose="00000900000000000000" pitchFamily="2" charset="-52"/>
      <p:bold r:id="rId32"/>
      <p:boldItalic r:id="rId33"/>
    </p:embeddedFont>
    <p:embeddedFont>
      <p:font typeface="Montserrat Light" panose="00000400000000000000" pitchFamily="2" charset="-52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000000"/>
          </p15:clr>
        </p15:guide>
        <p15:guide id="2" pos="3840">
          <p15:clr>
            <a:srgbClr val="000000"/>
          </p15:clr>
        </p15:guide>
        <p15:guide id="3" orient="horz" pos="232">
          <p15:clr>
            <a:srgbClr val="000000"/>
          </p15:clr>
        </p15:guide>
        <p15:guide id="4" orient="horz" pos="4065">
          <p15:clr>
            <a:srgbClr val="000000"/>
          </p15:clr>
        </p15:guide>
        <p15:guide id="5" pos="7401">
          <p15:clr>
            <a:srgbClr val="000000"/>
          </p15:clr>
        </p15:guide>
        <p15:guide id="6" pos="279">
          <p15:clr>
            <a:srgbClr val="000000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914013-BDFE-46D8-84CB-C88251332B97}">
  <a:tblStyle styleId="{BE914013-BDFE-46D8-84CB-C88251332B9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89513" autoAdjust="0"/>
  </p:normalViewPr>
  <p:slideViewPr>
    <p:cSldViewPr snapToGrid="0">
      <p:cViewPr>
        <p:scale>
          <a:sx n="90" d="100"/>
          <a:sy n="90" d="100"/>
        </p:scale>
        <p:origin x="547" y="-499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21" Type="http://schemas.openxmlformats.org/officeDocument/2006/relationships/slide" Target="slides/slide9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2-03T12:24:28.508" idx="1">
    <p:pos x="6000" y="0"/>
    <p:text>Указать данные по России
-Иванченко Степан Александрович (ИВТ.6-20-1(И_О))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1" name="Google Shape;161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объект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Два объекта" type="twoObj">
  <p:cSld name="TWO_OBJECT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равнение" type="twoTxTwoObj">
  <p:cSld name="TWO_OBJECTS_WITH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олько заголовок" type="titleOnly">
  <p:cSld name="TITLE_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body" idx="2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19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вертикальный текст" type="vertTx">
  <p:cSld name="VERTICAL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9"/>
            <a:ext cx="4525962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>
            <a:spLocks noGrp="1"/>
          </p:cNvSpPr>
          <p:nvPr>
            <p:ph type="title"/>
          </p:nvPr>
        </p:nvSpPr>
        <p:spPr>
          <a:xfrm rot="5400000">
            <a:off x="7285038" y="1828804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6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heme" Target="../theme/theme3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8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0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8587" y="5989637"/>
            <a:ext cx="488950" cy="3667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5" descr="H:\Кванториум\17-01-30 Урок технологии\img\shutterstock_475051996 [Converted]-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5" descr="H:\Кванториум\лого кванториум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2862" y="6350000"/>
            <a:ext cx="584200" cy="51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58587" y="5989637"/>
            <a:ext cx="488950" cy="3667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8587" y="5989637"/>
            <a:ext cx="488950" cy="36671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8587" y="5989637"/>
            <a:ext cx="488950" cy="36671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8587" y="5989637"/>
            <a:ext cx="488950" cy="36671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8587" y="5989637"/>
            <a:ext cx="488950" cy="366712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2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2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/>
        </p:nvSpPr>
        <p:spPr>
          <a:xfrm>
            <a:off x="9242425" y="646112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Montserrat Light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</a:t>
            </a:fld>
            <a:endParaRPr/>
          </a:p>
        </p:txBody>
      </p:sp>
      <p:sp>
        <p:nvSpPr>
          <p:cNvPr id="164" name="Google Shape;164;p24"/>
          <p:cNvSpPr txBox="1"/>
          <p:nvPr/>
        </p:nvSpPr>
        <p:spPr>
          <a:xfrm>
            <a:off x="512762" y="2151062"/>
            <a:ext cx="3851275" cy="79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400"/>
              <a:buFont typeface="Arial Black"/>
              <a:buNone/>
            </a:pPr>
            <a:r>
              <a:rPr lang="en-US" sz="2400" b="1" i="0" u="none" strike="noStrike" cap="non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Название проекта:</a:t>
            </a:r>
            <a:endParaRPr/>
          </a:p>
        </p:txBody>
      </p:sp>
      <p:sp>
        <p:nvSpPr>
          <p:cNvPr id="165" name="Google Shape;165;p24"/>
          <p:cNvSpPr txBox="1"/>
          <p:nvPr/>
        </p:nvSpPr>
        <p:spPr>
          <a:xfrm>
            <a:off x="512762" y="4030662"/>
            <a:ext cx="3292475" cy="79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400"/>
              <a:buFont typeface="Arial Black"/>
              <a:buNone/>
            </a:pPr>
            <a:r>
              <a:rPr lang="en-US" sz="2400" b="1" i="0" u="none" strike="noStrike" cap="non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Команда проекта:</a:t>
            </a:r>
            <a:endParaRPr/>
          </a:p>
        </p:txBody>
      </p:sp>
      <p:sp>
        <p:nvSpPr>
          <p:cNvPr id="166" name="Google Shape;166;p24"/>
          <p:cNvSpPr txBox="1"/>
          <p:nvPr/>
        </p:nvSpPr>
        <p:spPr>
          <a:xfrm>
            <a:off x="442912" y="2817812"/>
            <a:ext cx="6018212" cy="1212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400"/>
              <a:buFont typeface="Arial"/>
              <a:buNone/>
            </a:pPr>
            <a:r>
              <a:rPr lang="en-US" sz="2400" b="0" i="1" u="none" strike="noStrike" cap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Робот-манипулятор</a:t>
            </a:r>
            <a:r>
              <a:rPr lang="en-US" sz="2400" b="0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2400" b="0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погрузки-выгрузки</a:t>
            </a:r>
            <a:r>
              <a:rPr lang="en-US" sz="2400" b="0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инвалидного кресла </a:t>
            </a:r>
            <a:r>
              <a:rPr lang="en-US" sz="2400" b="0" i="1" u="none" strike="noStrike" cap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2400" b="0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багажного</a:t>
            </a:r>
            <a:r>
              <a:rPr lang="en-US" sz="2400" b="0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отсека</a:t>
            </a:r>
            <a:r>
              <a:rPr lang="en-US" sz="2400" b="0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автомобиля</a:t>
            </a:r>
            <a:endParaRPr dirty="0"/>
          </a:p>
        </p:txBody>
      </p:sp>
      <p:sp>
        <p:nvSpPr>
          <p:cNvPr id="167" name="Google Shape;167;p24"/>
          <p:cNvSpPr txBox="1"/>
          <p:nvPr/>
        </p:nvSpPr>
        <p:spPr>
          <a:xfrm>
            <a:off x="442912" y="4697412"/>
            <a:ext cx="6018212" cy="1212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400"/>
              <a:buFont typeface="Arial"/>
              <a:buNone/>
            </a:pPr>
            <a:r>
              <a:rPr lang="en-US" sz="2400" b="0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Круглов Сергей Петрович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400"/>
              <a:buFont typeface="Arial"/>
              <a:buNone/>
            </a:pPr>
            <a:r>
              <a:rPr lang="en-US" sz="2400" b="0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Ковыршин Сергей Владимирович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400"/>
              <a:buFont typeface="Arial"/>
              <a:buNone/>
            </a:pPr>
            <a:r>
              <a:rPr lang="en-US" sz="2400" b="0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Блинников Юрий Алексеевич</a:t>
            </a:r>
            <a:endParaRPr/>
          </a:p>
        </p:txBody>
      </p:sp>
      <p:pic>
        <p:nvPicPr>
          <p:cNvPr id="168" name="Google Shape;168;p24"/>
          <p:cNvPicPr preferRelativeResize="0"/>
          <p:nvPr/>
        </p:nvPicPr>
        <p:blipFill rotWithShape="1">
          <a:blip r:embed="rId4">
            <a:alphaModFix/>
          </a:blip>
          <a:srcRect r="20482"/>
          <a:stretch/>
        </p:blipFill>
        <p:spPr>
          <a:xfrm>
            <a:off x="6750050" y="2832100"/>
            <a:ext cx="3975100" cy="3078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/>
          <p:nvPr/>
        </p:nvSpPr>
        <p:spPr>
          <a:xfrm>
            <a:off x="487362" y="122237"/>
            <a:ext cx="4430712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3000"/>
              <a:buFont typeface="Arial Black"/>
              <a:buNone/>
            </a:pPr>
            <a:r>
              <a:rPr lang="en-US" sz="3000" b="1" i="0" u="none" strike="noStrike" cap="non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/>
          </a:p>
        </p:txBody>
      </p:sp>
      <p:sp>
        <p:nvSpPr>
          <p:cNvPr id="174" name="Google Shape;174;p25"/>
          <p:cNvSpPr txBox="1"/>
          <p:nvPr/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1D7CA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/>
          </a:p>
        </p:txBody>
      </p:sp>
      <p:sp>
        <p:nvSpPr>
          <p:cNvPr id="175" name="Google Shape;175;p25"/>
          <p:cNvSpPr txBox="1"/>
          <p:nvPr/>
        </p:nvSpPr>
        <p:spPr>
          <a:xfrm>
            <a:off x="584200" y="1192212"/>
            <a:ext cx="3000375" cy="1263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107"/>
              </a:buClr>
              <a:buSzPts val="7200"/>
              <a:buFont typeface="Montserrat"/>
              <a:buNone/>
            </a:pPr>
            <a:r>
              <a:rPr lang="en-US" sz="7200" b="1" i="0" u="none" strike="noStrike" cap="none">
                <a:solidFill>
                  <a:srgbClr val="FFC107"/>
                </a:solidFill>
                <a:latin typeface="Montserrat"/>
                <a:ea typeface="Montserrat"/>
                <a:cs typeface="Montserrat"/>
                <a:sym typeface="Montserrat"/>
              </a:rPr>
              <a:t>1.</a:t>
            </a:r>
            <a:endParaRPr/>
          </a:p>
        </p:txBody>
      </p:sp>
      <p:sp>
        <p:nvSpPr>
          <p:cNvPr id="176" name="Google Shape;176;p25"/>
          <p:cNvSpPr txBox="1"/>
          <p:nvPr/>
        </p:nvSpPr>
        <p:spPr>
          <a:xfrm>
            <a:off x="500062" y="2381250"/>
            <a:ext cx="4300537" cy="17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Montserrat ExtraBold"/>
              <a:buNone/>
            </a:pP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Иркутской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области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проживает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56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тысяч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инвалидов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, в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том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числе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более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>
                <a:solidFill>
                  <a:srgbClr val="00BCD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53 </a:t>
            </a:r>
            <a:r>
              <a:rPr lang="en-US" sz="1800" b="0" i="0" u="none" strike="noStrike" cap="none" dirty="0" err="1">
                <a:solidFill>
                  <a:srgbClr val="00BCD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тысяч</a:t>
            </a:r>
            <a:r>
              <a:rPr lang="en-US" sz="1800" b="0" i="0" u="none" strike="noStrike" cap="none" dirty="0">
                <a:solidFill>
                  <a:srgbClr val="00BCD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 err="1">
                <a:solidFill>
                  <a:srgbClr val="00BCD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инвалидов</a:t>
            </a:r>
            <a:r>
              <a:rPr lang="en-US" sz="1800" b="0" i="0" u="none" strike="noStrike" cap="none" dirty="0">
                <a:solidFill>
                  <a:srgbClr val="00BCD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 err="1">
                <a:solidFill>
                  <a:srgbClr val="00BCD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старше</a:t>
            </a:r>
            <a:r>
              <a:rPr lang="en-US" sz="1800" b="0" i="0" u="none" strike="noStrike" cap="none" dirty="0">
                <a:solidFill>
                  <a:srgbClr val="00BCD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18 </a:t>
            </a:r>
            <a:r>
              <a:rPr lang="en-US" sz="1800" b="0" i="0" u="none" strike="noStrike" cap="none" dirty="0" err="1">
                <a:solidFill>
                  <a:srgbClr val="00BCD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лет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.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Многие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из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них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имеют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0" i="0" u="none" strike="noStrike" cap="none" dirty="0" err="1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личный</a:t>
            </a:r>
            <a:r>
              <a:rPr lang="en-US" sz="1800" b="0" i="0" u="none" strike="noStrike" cap="none" dirty="0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автомобиль.</a:t>
            </a:r>
            <a:endParaRPr dirty="0"/>
          </a:p>
        </p:txBody>
      </p:sp>
      <p:sp>
        <p:nvSpPr>
          <p:cNvPr id="177" name="Google Shape;177;p25"/>
          <p:cNvSpPr txBox="1"/>
          <p:nvPr/>
        </p:nvSpPr>
        <p:spPr>
          <a:xfrm>
            <a:off x="6554787" y="1192212"/>
            <a:ext cx="3000375" cy="1141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107"/>
              </a:buClr>
              <a:buSzPts val="7200"/>
              <a:buFont typeface="Montserrat"/>
              <a:buNone/>
            </a:pPr>
            <a:r>
              <a:rPr lang="en-US" sz="7200" b="1" i="0" u="none" strike="noStrike" cap="none">
                <a:solidFill>
                  <a:srgbClr val="FFC107"/>
                </a:solidFill>
                <a:latin typeface="Montserrat"/>
                <a:ea typeface="Montserrat"/>
                <a:cs typeface="Montserrat"/>
                <a:sym typeface="Montserrat"/>
              </a:rPr>
              <a:t>2.</a:t>
            </a:r>
            <a:endParaRPr/>
          </a:p>
        </p:txBody>
      </p:sp>
      <p:sp>
        <p:nvSpPr>
          <p:cNvPr id="178" name="Google Shape;178;p25"/>
          <p:cNvSpPr txBox="1"/>
          <p:nvPr/>
        </p:nvSpPr>
        <p:spPr>
          <a:xfrm>
            <a:off x="6569075" y="2078037"/>
            <a:ext cx="47371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Montserrat ExtraBold"/>
              <a:buNone/>
            </a:pPr>
            <a:r>
              <a:rPr lang="en-US" sz="1800" b="0" i="0" u="none" strike="noStrike" cap="none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Одной из ключевых проблем является свободное перемещение людей с проблемами опорно-двигательного аппарата при использовании ими </a:t>
            </a:r>
            <a:r>
              <a:rPr lang="en-US" sz="1800" b="0" i="0" u="none" strike="noStrike" cap="none">
                <a:solidFill>
                  <a:srgbClr val="00BCD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личного автомобильного транспорта.</a:t>
            </a:r>
            <a:r>
              <a:rPr lang="en-US" sz="1800" b="0" i="0" u="none" strike="noStrike" cap="none">
                <a:solidFill>
                  <a:srgbClr val="1F497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F497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/>
        </p:nvSpPr>
        <p:spPr>
          <a:xfrm>
            <a:off x="442912" y="142875"/>
            <a:ext cx="4198937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3000"/>
              <a:buFont typeface="Arial Black"/>
              <a:buNone/>
            </a:pPr>
            <a:r>
              <a:rPr lang="en-US" sz="3000" b="1" i="0" u="none" dirty="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dirty="0"/>
          </a:p>
        </p:txBody>
      </p:sp>
      <p:sp>
        <p:nvSpPr>
          <p:cNvPr id="184" name="Google Shape;184;p26"/>
          <p:cNvSpPr txBox="1"/>
          <p:nvPr/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1D7CA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/>
          </a:p>
        </p:txBody>
      </p:sp>
      <p:sp>
        <p:nvSpPr>
          <p:cNvPr id="185" name="Google Shape;185;p26"/>
          <p:cNvSpPr txBox="1"/>
          <p:nvPr/>
        </p:nvSpPr>
        <p:spPr>
          <a:xfrm>
            <a:off x="442912" y="2447925"/>
            <a:ext cx="5251450" cy="1160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ПРОЕКТ </a:t>
            </a:r>
            <a:r>
              <a:rPr lang="en-US" sz="4000" b="0" i="0" u="none">
                <a:solidFill>
                  <a:srgbClr val="00BCD4"/>
                </a:solidFill>
                <a:latin typeface="Calibri"/>
                <a:ea typeface="Calibri"/>
                <a:cs typeface="Calibri"/>
                <a:sym typeface="Calibri"/>
              </a:rPr>
              <a:t>МАНИПУЛЯТОРА</a:t>
            </a:r>
            <a:endParaRPr/>
          </a:p>
        </p:txBody>
      </p:sp>
      <p:grpSp>
        <p:nvGrpSpPr>
          <p:cNvPr id="186" name="Google Shape;186;p26"/>
          <p:cNvGrpSpPr/>
          <p:nvPr/>
        </p:nvGrpSpPr>
        <p:grpSpPr>
          <a:xfrm>
            <a:off x="523875" y="1054100"/>
            <a:ext cx="665162" cy="1054100"/>
            <a:chOff x="6718575" y="2318625"/>
            <a:chExt cx="256950" cy="407375"/>
          </a:xfrm>
        </p:grpSpPr>
        <p:sp>
          <p:nvSpPr>
            <p:cNvPr id="187" name="Google Shape;187;p26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28575" cap="rnd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6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28575" cap="rnd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6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28575" cap="rnd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28575" cap="rnd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6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28575" cap="rnd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26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28575" cap="rnd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26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28575" cap="rnd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6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28575" cap="rnd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" name="Google Shape;195;p26"/>
          <p:cNvSpPr txBox="1"/>
          <p:nvPr/>
        </p:nvSpPr>
        <p:spPr>
          <a:xfrm>
            <a:off x="442912" y="3608387"/>
            <a:ext cx="7385050" cy="195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Montserrat ExtraBold"/>
              <a:buNone/>
            </a:pPr>
            <a:r>
              <a:rPr lang="en-US" sz="1400" b="0" i="0" u="none" dirty="0">
                <a:solidFill>
                  <a:srgbClr val="66666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позволит решить</a:t>
            </a:r>
            <a:r>
              <a:rPr lang="en-US" sz="1400" b="0" i="0" u="none" dirty="0">
                <a:solidFill>
                  <a:srgbClr val="00BCD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основную проблему</a:t>
            </a:r>
            <a:r>
              <a:rPr lang="en-US" sz="1400" b="0" i="0" u="none" dirty="0">
                <a:solidFill>
                  <a:srgbClr val="66666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400" b="0" i="0" u="none" dirty="0" err="1">
                <a:solidFill>
                  <a:srgbClr val="66666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водителя-инвалида</a:t>
            </a:r>
            <a:r>
              <a:rPr lang="en-US" sz="1400" b="0" i="0" u="none" dirty="0">
                <a:solidFill>
                  <a:srgbClr val="66666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– </a:t>
            </a:r>
            <a:r>
              <a:rPr lang="en-US" sz="1400" b="0" i="0" u="none" dirty="0" err="1">
                <a:solidFill>
                  <a:srgbClr val="66666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подачу</a:t>
            </a:r>
            <a:r>
              <a:rPr lang="en-US" sz="1400" b="0" i="0" u="none" dirty="0">
                <a:solidFill>
                  <a:srgbClr val="66666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/</a:t>
            </a:r>
            <a:r>
              <a:rPr lang="en-US" sz="1400" b="0" i="0" u="none" dirty="0" err="1">
                <a:solidFill>
                  <a:srgbClr val="66666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уборку</a:t>
            </a:r>
            <a:r>
              <a:rPr lang="en-US" sz="1400" b="0" i="0" u="none" dirty="0">
                <a:solidFill>
                  <a:srgbClr val="66666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инвалидного кресла в автомобиль за счет </a:t>
            </a:r>
            <a:r>
              <a:rPr lang="en-US" sz="1400" b="0" i="0" u="none" dirty="0">
                <a:solidFill>
                  <a:srgbClr val="00BCD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автоматизации</a:t>
            </a:r>
            <a:r>
              <a:rPr lang="en-US" sz="1400" b="0" i="0" u="none" dirty="0">
                <a:solidFill>
                  <a:srgbClr val="66666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этого процесса.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/>
        </p:nvSpPr>
        <p:spPr>
          <a:xfrm>
            <a:off x="442912" y="142875"/>
            <a:ext cx="4198937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3000"/>
              <a:buFont typeface="Arial Black"/>
              <a:buNone/>
            </a:pPr>
            <a:r>
              <a:rPr lang="en-US" sz="3000" b="1" i="0" u="none" dirty="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dirty="0"/>
          </a:p>
        </p:txBody>
      </p:sp>
      <p:sp>
        <p:nvSpPr>
          <p:cNvPr id="201" name="Google Shape;201;p27"/>
          <p:cNvSpPr txBox="1"/>
          <p:nvPr/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1D7CA8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/>
          </a:p>
        </p:txBody>
      </p:sp>
      <p:pic>
        <p:nvPicPr>
          <p:cNvPr id="202" name="Google Shape;20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912" y="839787"/>
            <a:ext cx="5322887" cy="517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839787"/>
            <a:ext cx="5799137" cy="518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/>
        </p:nvSpPr>
        <p:spPr>
          <a:xfrm>
            <a:off x="442912" y="142875"/>
            <a:ext cx="4198937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3000"/>
              <a:buFont typeface="Arial Black"/>
              <a:buNone/>
            </a:pPr>
            <a:r>
              <a:rPr lang="en-US" sz="3000" b="1" i="0" u="none" dirty="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dirty="0"/>
          </a:p>
        </p:txBody>
      </p:sp>
      <p:sp>
        <p:nvSpPr>
          <p:cNvPr id="209" name="Google Shape;209;p28"/>
          <p:cNvSpPr txBox="1"/>
          <p:nvPr/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1D7CA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/>
          </a:p>
        </p:txBody>
      </p:sp>
      <p:pic>
        <p:nvPicPr>
          <p:cNvPr id="210" name="Google Shape;21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0837" y="1041400"/>
            <a:ext cx="8950325" cy="504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/>
          <p:nvPr/>
        </p:nvSpPr>
        <p:spPr>
          <a:xfrm>
            <a:off x="442912" y="209550"/>
            <a:ext cx="4429125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3000"/>
              <a:buFont typeface="Arial Black"/>
              <a:buNone/>
            </a:pPr>
            <a:r>
              <a:rPr lang="en-US" sz="3000" b="1" i="0" u="non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/>
          </a:p>
        </p:txBody>
      </p:sp>
      <p:sp>
        <p:nvSpPr>
          <p:cNvPr id="216" name="Google Shape;216;p29"/>
          <p:cNvSpPr txBox="1"/>
          <p:nvPr/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1D7CA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/>
          </a:p>
        </p:txBody>
      </p:sp>
      <p:pic>
        <p:nvPicPr>
          <p:cNvPr id="217" name="Google Shape;21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668337"/>
            <a:ext cx="8229600" cy="55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/>
          <p:nvPr/>
        </p:nvSpPr>
        <p:spPr>
          <a:xfrm>
            <a:off x="441325" y="312737"/>
            <a:ext cx="8296275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3000"/>
              <a:buFont typeface="Arial Black"/>
              <a:buNone/>
            </a:pPr>
            <a:r>
              <a:rPr lang="en-US" sz="3000" b="1" i="0" u="non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Конкуренты и ваши преимущества</a:t>
            </a:r>
            <a:endParaRPr/>
          </a:p>
        </p:txBody>
      </p:sp>
      <p:sp>
        <p:nvSpPr>
          <p:cNvPr id="223" name="Google Shape;223;p30"/>
          <p:cNvSpPr txBox="1"/>
          <p:nvPr/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/>
          </a:p>
        </p:txBody>
      </p:sp>
      <p:graphicFrame>
        <p:nvGraphicFramePr>
          <p:cNvPr id="224" name="Google Shape;224;p30"/>
          <p:cNvGraphicFramePr/>
          <p:nvPr>
            <p:extLst>
              <p:ext uri="{D42A27DB-BD31-4B8C-83A1-F6EECF244321}">
                <p14:modId xmlns:p14="http://schemas.microsoft.com/office/powerpoint/2010/main" val="935315243"/>
              </p:ext>
            </p:extLst>
          </p:nvPr>
        </p:nvGraphicFramePr>
        <p:xfrm>
          <a:off x="442912" y="1143000"/>
          <a:ext cx="11306125" cy="6924915"/>
        </p:xfrm>
        <a:graphic>
          <a:graphicData uri="http://schemas.openxmlformats.org/drawingml/2006/table">
            <a:tbl>
              <a:tblPr>
                <a:noFill/>
                <a:tableStyleId>{BE914013-BDFE-46D8-84CB-C88251332B97}</a:tableStyleId>
              </a:tblPr>
              <a:tblGrid>
                <a:gridCol w="250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3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Параметр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Создаваемый продукт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AD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Основные конкуренты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5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Робот-манипулятор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Abiloader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TMN R11 ROBOT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3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dirty="0" err="1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Параметр</a:t>
                      </a:r>
                      <a:r>
                        <a:rPr lang="en-US" sz="1400" b="1" i="0" u="none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1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Высокая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8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точность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и </a:t>
                      </a:r>
                      <a:r>
                        <a:rPr lang="en-US" sz="18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скорость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8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выгрузки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инвалидного кресла(</a:t>
                      </a:r>
                      <a:r>
                        <a:rPr lang="en-US" sz="18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решение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8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обратной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8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задачи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8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кинематики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). 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br>
                        <a:rPr lang="en-US" sz="14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Ступенчатое движение звеньев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Ступенчатое движение звеньев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Параметр 2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Сервисы гарантийного обслуживания на территории России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Отсутствуют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Отсутствуют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Параметр 3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dirty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r>
                        <a:rPr lang="ru-RU" sz="1400" b="1" i="0" u="none" dirty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r>
                        <a:rPr lang="en-US" sz="1400" b="1" i="0" u="none" dirty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р</a:t>
                      </a:r>
                      <a:r>
                        <a:rPr lang="ru-RU" sz="1400" b="1" i="0" u="none" dirty="0" err="1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уб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</a:t>
                      </a:r>
                      <a:r>
                        <a:rPr lang="ru-RU" sz="1400" b="1" i="0" u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000 </a:t>
                      </a:r>
                      <a:r>
                        <a:rPr lang="en-US" sz="1400" b="1" i="0" u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</a:t>
                      </a:r>
                      <a:r>
                        <a:rPr lang="ru-RU" sz="1400" b="1" i="0" u="none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уб</a:t>
                      </a:r>
                      <a:r>
                        <a:rPr lang="ru-RU" sz="1400" b="1" i="0" u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 импортируется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….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1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….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 (ср.)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Страна-производитель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Россия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Новая-Зеландия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Израиль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/>
          <p:nvPr/>
        </p:nvSpPr>
        <p:spPr>
          <a:xfrm>
            <a:off x="186238" y="-156243"/>
            <a:ext cx="7947025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3000"/>
              <a:buFont typeface="Arial Black"/>
              <a:buNone/>
            </a:pPr>
            <a:r>
              <a:rPr lang="en-US" sz="3000" b="1" i="0" u="none" dirty="0" err="1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r>
              <a:rPr lang="en-US" sz="3000" b="1" i="0" u="none" dirty="0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 «Lean canvas»</a:t>
            </a:r>
            <a:endParaRPr dirty="0"/>
          </a:p>
        </p:txBody>
      </p:sp>
      <p:sp>
        <p:nvSpPr>
          <p:cNvPr id="230" name="Google Shape;230;p31"/>
          <p:cNvSpPr txBox="1"/>
          <p:nvPr/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1D7CA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/>
          </a:p>
        </p:txBody>
      </p:sp>
      <p:graphicFrame>
        <p:nvGraphicFramePr>
          <p:cNvPr id="231" name="Google Shape;231;p31"/>
          <p:cNvGraphicFramePr/>
          <p:nvPr>
            <p:extLst>
              <p:ext uri="{D42A27DB-BD31-4B8C-83A1-F6EECF244321}">
                <p14:modId xmlns:p14="http://schemas.microsoft.com/office/powerpoint/2010/main" val="1237894739"/>
              </p:ext>
            </p:extLst>
          </p:nvPr>
        </p:nvGraphicFramePr>
        <p:xfrm>
          <a:off x="541866" y="426044"/>
          <a:ext cx="11351529" cy="12863912"/>
        </p:xfrm>
        <a:graphic>
          <a:graphicData uri="http://schemas.openxmlformats.org/drawingml/2006/table">
            <a:tbl>
              <a:tblPr>
                <a:noFill/>
                <a:tableStyleId>{BE914013-BDFE-46D8-84CB-C88251332B97}</a:tableStyleId>
              </a:tblPr>
              <a:tblGrid>
                <a:gridCol w="1656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84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5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53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57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29263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2. Проблема и существующие альтернативы 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05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Проблема, с которой сталкиваются клиенты, заключается в том, что погрузка и выгрузка инвалидного кресла из багажного отсека автомобиля требует значительных усилий и может быть трудной для людей с ограниченными физическими возможностями. Это может привести к неудобству и даже опасности для таких людей.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05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Устройства предназначенные для аналогичных целей использования производятся только в двух странах: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05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Израиль и Новая Зеландия.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05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Предлагаемая стоимость манипуляторов за рубежом начинается  от 10500 долларов США и  предназначаются для автомобилей иностранного производства.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05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В России подобные устройства не производятся и стоимость их доставки из - за рубежа очень высока. Также, производители часто предъявляют требование -  монтаж только в специализированных центрах, отсутствующих России.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05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На зарубежном рынке не представлены модели манипуляторов для интеграции в автомобили отечественных производителей, которые обычно участвуют в программах социальной поддержки и реабилитации инвалидов.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05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Производство манипулятора в России позволит снизить стоимость и предоставит возможность свободно пользоваться личным авто множеству людей с проблемами </a:t>
                      </a:r>
                      <a:r>
                        <a:rPr lang="ru-RU" sz="1050" b="0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опорно</a:t>
                      </a:r>
                      <a:r>
                        <a:rPr lang="ru-RU" sz="105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- двигательного аппарата.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endParaRPr lang="ru-RU" sz="1050" b="0" i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4. Решение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 ExtraBold"/>
                          <a:cs typeface="Times New Roman" panose="02020603050405020304" pitchFamily="18" charset="0"/>
                          <a:sym typeface="Montserrat ExtraBold"/>
                        </a:rPr>
                        <a:t>Манипулятор </a:t>
                      </a:r>
                      <a:r>
                        <a:rPr lang="en-US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 ExtraBold"/>
                          <a:cs typeface="Times New Roman" panose="02020603050405020304" pitchFamily="18" charset="0"/>
                          <a:sym typeface="Montserrat ExtraBold"/>
                        </a:rPr>
                        <a:t>позволит решить основную проблему водител</a:t>
                      </a: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 ExtraBold"/>
                          <a:cs typeface="Times New Roman" panose="02020603050405020304" pitchFamily="18" charset="0"/>
                          <a:sym typeface="Montserrat ExtraBold"/>
                        </a:rPr>
                        <a:t>я с ограниченными возможностями – загрузку\выгрузку </a:t>
                      </a:r>
                      <a:r>
                        <a:rPr lang="en-US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 ExtraBold"/>
                          <a:cs typeface="Times New Roman" panose="02020603050405020304" pitchFamily="18" charset="0"/>
                          <a:sym typeface="Montserrat ExtraBold"/>
                        </a:rPr>
                        <a:t>инвалидного кресла в автомобиль за счет автоматизации </a:t>
                      </a:r>
                      <a:r>
                        <a:rPr lang="en-US" sz="1100" b="0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 ExtraBold"/>
                          <a:cs typeface="Times New Roman" panose="02020603050405020304" pitchFamily="18" charset="0"/>
                          <a:sym typeface="Montserrat ExtraBold"/>
                        </a:rPr>
                        <a:t>этого</a:t>
                      </a:r>
                      <a:r>
                        <a:rPr lang="en-US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 ExtraBold"/>
                          <a:cs typeface="Times New Roman" panose="02020603050405020304" pitchFamily="18" charset="0"/>
                          <a:sym typeface="Montserrat ExtraBold"/>
                        </a:rPr>
                        <a:t> </a:t>
                      </a:r>
                      <a:r>
                        <a:rPr lang="en-US" sz="1100" b="0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 ExtraBold"/>
                          <a:cs typeface="Times New Roman" panose="02020603050405020304" pitchFamily="18" charset="0"/>
                          <a:sym typeface="Montserrat ExtraBold"/>
                        </a:rPr>
                        <a:t>процесса</a:t>
                      </a:r>
                      <a:endParaRPr lang="en-US" sz="1100" b="0" i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ontserrat ExtraBold"/>
                        <a:cs typeface="Times New Roman" panose="02020603050405020304" pitchFamily="18" charset="0"/>
                        <a:sym typeface="Montserrat ExtraBold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3.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Ценностные</a:t>
                      </a: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предложения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Робот-манипулятор обеспечит эксплуатацию личного автомобильного транспорта людьми с ограниченными возможностями  без посторонней помощи.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endParaRPr lang="ru-RU" sz="1100" b="0" i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Производство будет организованно на территории Иркутской области , поэтому появляется возможность выполнять индивидуальные заказы под конкретные требования заказчика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endParaRPr lang="ru-RU" sz="1100" b="0" i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Аналогов производимых в России не существует, стоимость импортных систем начинается от 10500 долларов США и зависит от типа и марки автомобиля, объема работ по интеграции и предлагаемых опций.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Предлагаемая система будет в несколько раз дешевле при аналогичных показателях.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Существующие импортные системы не предназначены для установки в отечественные автомобили.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Предлагаемая система будет предназначена , в том числе, для установки в отечественные автомобили. 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endParaRPr lang="ru-RU" sz="1100" b="0" i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Предлагаемый манипулятор – это сложная </a:t>
                      </a:r>
                      <a:r>
                        <a:rPr lang="ru-RU" sz="1100" b="0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мехатронная</a:t>
                      </a: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система, которая включает в себя сразу несколько подсистем: общую систему управления, системы управления приводами, датчики, кинематически сложную механическую конструкцию и др. Данной системе необходимо производить техническое обслуживание и ремонт, поэтому большим конкурентным преимуществом станет то, что станция технического обслуживания будет находится непосредственно в городе ( регионе), где будет производится эксплуатация таких систем. 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endParaRPr lang="ru-RU" sz="1100" b="0" i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endParaRPr lang="ru-RU" sz="1100" b="0" i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endParaRPr lang="ru-RU" sz="1100" b="0" i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9.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Скрытое</a:t>
                      </a: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преимущество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Создание инклюзивной среды для людей с ограниченными возможностями. Повышение качества и уровня их жизни. Путешествия и перемещения, которые ранее могли быть ограничены для таких людей, теперь становятся более доступными и обыденными, что может способствовать улучшению их социальной интеграции.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1.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Сегменты</a:t>
                      </a: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клиентов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1) Люди с ограниченными физическими возможностями (инвалиды-колясочники) </a:t>
                      </a:r>
                      <a:b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Производители автомобилей, которые могут заинтересоваться в интеграции данного устройства в свои модели для улучшения доступности и удобства для людей с ограниченными возможностями.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Медицинские учреждения и реабилитационные центры, которые могут видеть в данном проекте потенциал для улучшения процесса реабилитации и повышения самостоятельности пациентов.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87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8.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Ключевые</a:t>
                      </a: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ресурсы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Интеллектуальные (права интеллектуальной собственности, патенты), Сформированный пакет конструкторской и технической документации, опытный образец. </a:t>
                      </a: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2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5.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Каналы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Сайт, социальные сети, общественные объединения людей с ограниченными возможностями, общественные организации ветеранов боевых действий.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6558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7.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Структура</a:t>
                      </a: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издержек</a:t>
                      </a:r>
                      <a:endParaRPr lang="ru-RU" sz="1100" b="1" i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 выглядит следующим образом: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 Разработка и производство робота-манипулятора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Интеграция в автомобиль , тестирование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Маркетинг и продвижение продукта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Технологическое оборудование и материалы для производства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Тестирование и модификация продукта под различные модели автомобилей</a:t>
                      </a:r>
                      <a:endParaRPr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6.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Потоки</a:t>
                      </a: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en-US" sz="1100" b="1" i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доходов</a:t>
                      </a:r>
                      <a:endParaRPr lang="ru-RU" sz="1100" b="1" i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—Интеграция  манипулятора в автомобиль</a:t>
                      </a: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;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—</a:t>
                      </a:r>
                      <a:r>
                        <a:rPr lang="ru-RU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Постгарантийное обслуживание</a:t>
                      </a:r>
                      <a:r>
                        <a:rPr lang="en-US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;</a:t>
                      </a:r>
                      <a:endParaRPr lang="ru-RU" sz="1100" b="1" i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D7CA8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br>
                        <a:rPr lang="ru-RU" sz="1100" b="1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</a:b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/>
          <p:nvPr/>
        </p:nvSpPr>
        <p:spPr>
          <a:xfrm>
            <a:off x="442912" y="363537"/>
            <a:ext cx="4959350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3000"/>
              <a:buFont typeface="Arial Black"/>
              <a:buNone/>
            </a:pPr>
            <a:r>
              <a:rPr lang="en-US" sz="3000" b="1" i="0" u="non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/>
          </a:p>
        </p:txBody>
      </p:sp>
      <p:sp>
        <p:nvSpPr>
          <p:cNvPr id="237" name="Google Shape;237;p32"/>
          <p:cNvSpPr txBox="1"/>
          <p:nvPr/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1D7CA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/>
          </a:p>
        </p:txBody>
      </p:sp>
      <p:sp>
        <p:nvSpPr>
          <p:cNvPr id="238" name="Google Shape;238;p32"/>
          <p:cNvSpPr txBox="1"/>
          <p:nvPr/>
        </p:nvSpPr>
        <p:spPr>
          <a:xfrm>
            <a:off x="442912" y="1398587"/>
            <a:ext cx="11306175" cy="225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95287" marR="0" lvl="2" indent="-3857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Char char="•"/>
            </a:pPr>
            <a:r>
              <a:rPr lang="en-US" sz="2200" b="1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Произведен анализ потребностей в разработке на территории Иркутской области и в Российской федерации в целом;</a:t>
            </a:r>
            <a:endParaRPr/>
          </a:p>
          <a:p>
            <a:pPr marL="395287" marR="0" lvl="2" indent="-38576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Char char="•"/>
            </a:pPr>
            <a:r>
              <a:rPr lang="en-US" sz="2200" b="1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Произведен анализ существующих зарубежных аналогов и выявлены их недостатки;</a:t>
            </a:r>
            <a:endParaRPr/>
          </a:p>
          <a:p>
            <a:pPr marL="395287" marR="0" lvl="2" indent="-38576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Char char="•"/>
            </a:pPr>
            <a:r>
              <a:rPr lang="en-US" sz="2200" b="1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Предложена оригинальная конструкция для крепления в автомобили типа "Универсал";</a:t>
            </a:r>
            <a:endParaRPr/>
          </a:p>
          <a:p>
            <a:pPr marL="395287" marR="0" lvl="2" indent="-38576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Char char="•"/>
            </a:pPr>
            <a:r>
              <a:rPr lang="en-US" sz="2200" b="1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Реализован опытный образец манипулятора</a:t>
            </a:r>
            <a:endParaRPr/>
          </a:p>
          <a:p>
            <a:pPr marL="395287" marR="0" lvl="2" indent="-38576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Char char="•"/>
            </a:pPr>
            <a:r>
              <a:rPr lang="en-US" sz="2200" b="1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Разработан тех.процесс изготовления манипулятора</a:t>
            </a:r>
            <a:endParaRPr sz="2200" b="0" i="1" u="none" strike="noStrike" cap="non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b="0" i="1" u="none" strike="noStrike" cap="non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3"/>
          <p:cNvSpPr txBox="1"/>
          <p:nvPr/>
        </p:nvSpPr>
        <p:spPr>
          <a:xfrm>
            <a:off x="442912" y="363537"/>
            <a:ext cx="4959350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3000"/>
              <a:buFont typeface="Arial Black"/>
              <a:buNone/>
            </a:pPr>
            <a:r>
              <a:rPr lang="en-US" sz="3000" b="1" i="0" u="none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План коммерциализации</a:t>
            </a:r>
            <a:endParaRPr/>
          </a:p>
        </p:txBody>
      </p:sp>
      <p:sp>
        <p:nvSpPr>
          <p:cNvPr id="244" name="Google Shape;244;p33"/>
          <p:cNvSpPr txBox="1"/>
          <p:nvPr/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1D7CA8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/>
          </a:p>
        </p:txBody>
      </p:sp>
      <p:sp>
        <p:nvSpPr>
          <p:cNvPr id="245" name="Google Shape;245;p33"/>
          <p:cNvSpPr txBox="1"/>
          <p:nvPr/>
        </p:nvSpPr>
        <p:spPr>
          <a:xfrm>
            <a:off x="442912" y="1398587"/>
            <a:ext cx="11306175" cy="3322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95287" marR="0" lvl="2" indent="-3857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Char char="•"/>
            </a:pPr>
            <a:r>
              <a:rPr lang="en-US" sz="2200" b="1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Анализ требований для включения в перечень ТСР ( Технических средств реабилитации инвалидов);</a:t>
            </a:r>
            <a:endParaRPr sz="2200" b="1" i="1" u="none" strike="noStrike" cap="non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5287" marR="0" lvl="2" indent="-38576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Char char="•"/>
            </a:pPr>
            <a:r>
              <a:rPr lang="en-US" sz="2200" b="0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Взаимодействие с обществами ветеранов боевых действий;</a:t>
            </a:r>
            <a:endParaRPr/>
          </a:p>
          <a:p>
            <a:pPr marL="395287" marR="0" lvl="2" indent="-38576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Char char="•"/>
            </a:pPr>
            <a:r>
              <a:rPr lang="en-US" sz="2200" b="0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Взаимодействие с региональным филиалом всероссийского общества инвалидов</a:t>
            </a:r>
            <a:endParaRPr sz="2200" b="0" i="1" u="none" strike="noStrike" cap="non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5287" marR="0" lvl="2" indent="-38576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Char char="•"/>
            </a:pPr>
            <a:r>
              <a:rPr lang="en-US" sz="2200" b="0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Поиск финансирования для реализации первой партии манипуляторов</a:t>
            </a:r>
            <a:endParaRPr/>
          </a:p>
          <a:p>
            <a:pPr marL="395287" marR="0" lvl="2" indent="-38576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4B4"/>
              </a:buClr>
              <a:buSzPts val="2200"/>
              <a:buFont typeface="Arial"/>
              <a:buChar char="•"/>
            </a:pPr>
            <a:r>
              <a:rPr lang="en-US" sz="2200" b="0" i="1" u="none" strike="noStrike" cap="none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Получение обратной связи, внесение доработок</a:t>
            </a:r>
            <a:endParaRPr sz="2200" b="0" i="1" u="none" strike="noStrike" cap="non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b="0" i="1" u="none" strike="noStrike" cap="none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 txBox="1"/>
          <p:nvPr/>
        </p:nvSpPr>
        <p:spPr>
          <a:xfrm>
            <a:off x="57685" y="0"/>
            <a:ext cx="4429125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3000"/>
              <a:buFont typeface="Arial Black"/>
              <a:buNone/>
            </a:pPr>
            <a:r>
              <a:rPr lang="en-US" sz="3000" b="1" i="0" u="none" dirty="0" err="1">
                <a:solidFill>
                  <a:srgbClr val="1D7CA8"/>
                </a:solidFill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dirty="0"/>
          </a:p>
        </p:txBody>
      </p:sp>
      <p:sp>
        <p:nvSpPr>
          <p:cNvPr id="251" name="Google Shape;251;p34"/>
          <p:cNvSpPr txBox="1"/>
          <p:nvPr/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1D7CA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/>
          </a:p>
        </p:txBody>
      </p:sp>
      <p:sp>
        <p:nvSpPr>
          <p:cNvPr id="252" name="Google Shape;252;p34"/>
          <p:cNvSpPr txBox="1"/>
          <p:nvPr/>
        </p:nvSpPr>
        <p:spPr>
          <a:xfrm>
            <a:off x="2734451" y="0"/>
            <a:ext cx="11191875" cy="614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000"/>
              <a:buFont typeface="Arial"/>
              <a:buNone/>
            </a:pPr>
            <a:r>
              <a:rPr lang="en-US" sz="2000" b="0" i="1" u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Ключевые</a:t>
            </a:r>
            <a:r>
              <a:rPr lang="en-US" sz="2000" b="0" i="1" u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члены</a:t>
            </a:r>
            <a:r>
              <a:rPr lang="en-US" sz="2000" b="0" i="1" u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вашей</a:t>
            </a:r>
            <a:r>
              <a:rPr lang="en-US" sz="2000" b="0" i="1" u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команды</a:t>
            </a:r>
            <a:r>
              <a:rPr lang="en-US" sz="2000" b="0" i="1" u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0" i="1" u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r>
              <a:rPr lang="en-US" sz="2000" b="0" i="1" u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0" i="1" u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опыт</a:t>
            </a:r>
            <a:r>
              <a:rPr lang="en-US" sz="2000" b="0" i="1" u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000" b="0" i="1" u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компетенции</a:t>
            </a:r>
            <a:r>
              <a:rPr lang="en-US" sz="2000" b="0" i="1" u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0" i="1" u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указать</a:t>
            </a:r>
            <a:r>
              <a:rPr lang="en-US" sz="2000" b="0" i="1" u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зоны</a:t>
            </a:r>
            <a:r>
              <a:rPr lang="en-US" sz="2000" b="0" i="1" u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ответственности</a:t>
            </a:r>
            <a:r>
              <a:rPr lang="en-US" sz="2000" b="0" i="1" u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pic>
        <p:nvPicPr>
          <p:cNvPr id="253" name="Google Shape;253;p34"/>
          <p:cNvPicPr preferRelativeResize="0"/>
          <p:nvPr/>
        </p:nvPicPr>
        <p:blipFill rotWithShape="1">
          <a:blip r:embed="rId3">
            <a:alphaModFix/>
          </a:blip>
          <a:srcRect r="2343" b="2343"/>
          <a:stretch/>
        </p:blipFill>
        <p:spPr>
          <a:xfrm>
            <a:off x="2849718" y="775801"/>
            <a:ext cx="2251075" cy="22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4"/>
          <p:cNvPicPr preferRelativeResize="0"/>
          <p:nvPr/>
        </p:nvPicPr>
        <p:blipFill rotWithShape="1">
          <a:blip r:embed="rId4">
            <a:alphaModFix/>
          </a:blip>
          <a:srcRect l="15640" b="39024"/>
          <a:stretch/>
        </p:blipFill>
        <p:spPr>
          <a:xfrm>
            <a:off x="210073" y="792162"/>
            <a:ext cx="2483697" cy="224952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4"/>
          <p:cNvSpPr txBox="1"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51305" y="792162"/>
            <a:ext cx="2279650" cy="2249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4"/>
          <p:cNvPicPr preferRelativeResize="0"/>
          <p:nvPr/>
        </p:nvPicPr>
        <p:blipFill rotWithShape="1">
          <a:blip r:embed="rId6">
            <a:alphaModFix/>
          </a:blip>
          <a:srcRect l="15726" r="10022" b="40294"/>
          <a:stretch/>
        </p:blipFill>
        <p:spPr>
          <a:xfrm>
            <a:off x="7681467" y="792162"/>
            <a:ext cx="2112266" cy="2249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F3E25A-6678-BF07-AB5A-ECDD2973B7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3021" y="792162"/>
            <a:ext cx="2025794" cy="22495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7DA620-BACA-E938-6931-53E00664AB38}"/>
              </a:ext>
            </a:extLst>
          </p:cNvPr>
          <p:cNvSpPr txBox="1"/>
          <p:nvPr/>
        </p:nvSpPr>
        <p:spPr>
          <a:xfrm>
            <a:off x="337127" y="3233534"/>
            <a:ext cx="222958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Иванченко Степан Александрович: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лидер проекта, разработка математической модели. Кинематические и прочностные расчеты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 проекта.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9E776B-F06C-AE02-40B4-1D62DEF9A676}"/>
              </a:ext>
            </a:extLst>
          </p:cNvPr>
          <p:cNvSpPr txBox="1"/>
          <p:nvPr/>
        </p:nvSpPr>
        <p:spPr>
          <a:xfrm>
            <a:off x="3025976" y="3219482"/>
            <a:ext cx="2332428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Круглов Сергей Петрович, 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аучный руководитель, разработка алгоритмов оптимального движения звеньев манипулятора.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микропроцессорной системы управления.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8AAC05-C2F7-9FEA-AD94-D117A5DFF0EB}"/>
              </a:ext>
            </a:extLst>
          </p:cNvPr>
          <p:cNvSpPr txBox="1"/>
          <p:nvPr/>
        </p:nvSpPr>
        <p:spPr>
          <a:xfrm>
            <a:off x="5443970" y="3188315"/>
            <a:ext cx="2279650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Ковыршин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Сергей Владимирович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участие в подготовке проектной и конструкторской документации, разработка конструкторской и технической документации.</a:t>
            </a:r>
          </a:p>
          <a:p>
            <a:pPr>
              <a:buClr>
                <a:schemeClr val="dk1"/>
              </a:buClr>
              <a:buSzPts val="1600"/>
            </a:pPr>
            <a:endParaRPr lang="ru-RU" sz="1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lang="ru-RU" sz="14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2857BC-D037-E5F1-3D1B-DA61B36F78B5}"/>
              </a:ext>
            </a:extLst>
          </p:cNvPr>
          <p:cNvSpPr txBox="1"/>
          <p:nvPr/>
        </p:nvSpPr>
        <p:spPr>
          <a:xfrm>
            <a:off x="7564976" y="3107448"/>
            <a:ext cx="252595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FC014A-BDA6-B262-F345-6F1BB3BD43B9}"/>
              </a:ext>
            </a:extLst>
          </p:cNvPr>
          <p:cNvSpPr txBox="1"/>
          <p:nvPr/>
        </p:nvSpPr>
        <p:spPr>
          <a:xfrm>
            <a:off x="9943021" y="3122711"/>
            <a:ext cx="22352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Блинников Юрий Алексеевич: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участник, разработка ПО, сборка электроники.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5"/>
          <p:cNvSpPr txBox="1"/>
          <p:nvPr/>
        </p:nvSpPr>
        <p:spPr>
          <a:xfrm>
            <a:off x="594114" y="1524298"/>
            <a:ext cx="11290300" cy="5006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85762" marR="0" lvl="2" indent="-3857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Arial"/>
              <a:buChar char="•"/>
            </a:pPr>
            <a:r>
              <a:rPr lang="en-US" sz="2000" b="0" i="1" u="none" strike="noStrike" cap="none" dirty="0" err="1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Логотип</a:t>
            </a:r>
            <a:r>
              <a:rPr lang="ru-RU" sz="2000" b="0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ru-RU" sz="2000" b="1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найден?</a:t>
            </a:r>
            <a:r>
              <a:rPr lang="ru-RU" sz="2000" b="0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4B4"/>
              </a:buClr>
              <a:buSzPts val="2400"/>
            </a:pPr>
            <a:endParaRPr lang="ru-RU" sz="12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b="0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Робот-манипулятор для погрузки-выгрузки инвалидного кресла из багажного отсека автомобиля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2400"/>
            </a:pPr>
            <a:endParaRPr lang="ru-RU" sz="2000" dirty="0"/>
          </a:p>
          <a:p>
            <a:pPr marL="385762" marR="0" lvl="2" indent="-3857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Arial"/>
              <a:buChar char="•"/>
            </a:pPr>
            <a:r>
              <a:rPr lang="ru-RU" sz="2000" b="0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Наш проект представляет собой  робот-манипулятор, способный автоматически погружать и выгружать инвалидное кресло из багажного отсека автомобиля, упрощая процесс перевозки людей с ограниченными возможностями.</a:t>
            </a:r>
          </a:p>
          <a:p>
            <a:pPr marL="385762" marR="0" lvl="2" indent="-3857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Arial"/>
              <a:buChar char="•"/>
            </a:pPr>
            <a:endParaRPr lang="ru-RU" sz="2000" b="0" i="1" u="none" strike="noStrike" cap="none" dirty="0">
              <a:solidFill>
                <a:srgbClr val="1D7C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5762" marR="0" lvl="2" indent="-3857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Arial"/>
              <a:buChar char="•"/>
            </a:pPr>
            <a:r>
              <a:rPr lang="ru-RU" sz="2000" b="1" i="1" dirty="0">
                <a:solidFill>
                  <a:srgbClr val="1D7CA8"/>
                </a:solidFill>
              </a:rPr>
              <a:t>Юрий Алексеевич Блинников, студент 3-го курса, «Мехатроника и робототехника»</a:t>
            </a:r>
            <a:endParaRPr lang="ru-RU" sz="2000" i="1" dirty="0">
              <a:solidFill>
                <a:srgbClr val="1D7CA8"/>
              </a:solidFill>
            </a:endParaRPr>
          </a:p>
          <a:p>
            <a:pPr marL="385762" marR="0" lvl="2" indent="-3857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Arial"/>
              <a:buChar char="•"/>
            </a:pPr>
            <a:endParaRPr sz="1200" dirty="0"/>
          </a:p>
          <a:p>
            <a:pPr marL="385762" marR="0" lvl="2" indent="-3857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Arial"/>
              <a:buChar char="•"/>
            </a:pPr>
            <a:r>
              <a:rPr lang="ru-RU" sz="2000" b="0" i="1" u="none" strike="noStrike" cap="none" dirty="0">
                <a:solidFill>
                  <a:srgbClr val="1D7CA8"/>
                </a:solidFill>
                <a:latin typeface="Arial"/>
                <a:ea typeface="Arial"/>
                <a:cs typeface="Arial"/>
                <a:sym typeface="Arial"/>
              </a:rPr>
              <a:t>Иванченко Степан Александрович +79994208630, аспирант кафедры АПП</a:t>
            </a:r>
            <a:endParaRPr lang="ru-RU" sz="2000" i="1" dirty="0">
              <a:solidFill>
                <a:srgbClr val="1D7CA8"/>
              </a:solidFill>
            </a:endParaRPr>
          </a:p>
          <a:p>
            <a:pPr marR="0" lvl="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84B4"/>
              </a:buClr>
              <a:buSzPts val="2400"/>
            </a:pPr>
            <a:endParaRPr sz="1200" dirty="0"/>
          </a:p>
          <a:p>
            <a:pPr marL="385762" marR="0" lvl="2" indent="-3857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84B4"/>
              </a:buClr>
              <a:buSzPts val="2400"/>
              <a:buFont typeface="Arial"/>
              <a:buChar char="•"/>
            </a:pPr>
            <a:r>
              <a:rPr lang="ru-RU" sz="2000" i="1" dirty="0">
                <a:solidFill>
                  <a:srgbClr val="1D7CA8"/>
                </a:solidFill>
              </a:rPr>
              <a:t>Региональное отделение всероссийского общества инвалидов, общество ветеранов боевых действий</a:t>
            </a:r>
            <a:endParaRPr sz="1200" dirty="0"/>
          </a:p>
        </p:txBody>
      </p:sp>
      <p:sp>
        <p:nvSpPr>
          <p:cNvPr id="263" name="Google Shape;263;p35"/>
          <p:cNvSpPr txBox="1"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7CA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1D7CA8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1020</Words>
  <Application>Microsoft Office PowerPoint</Application>
  <PresentationFormat>Широкоэкранный</PresentationFormat>
  <Paragraphs>133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12</vt:i4>
      </vt:variant>
    </vt:vector>
  </HeadingPairs>
  <TitlesOfParts>
    <vt:vector size="31" baseType="lpstr">
      <vt:lpstr>Arial</vt:lpstr>
      <vt:lpstr>Times New Roman</vt:lpstr>
      <vt:lpstr>Montserrat ExtraBold</vt:lpstr>
      <vt:lpstr>Montserrat</vt:lpstr>
      <vt:lpstr>Calibri</vt:lpstr>
      <vt:lpstr>Arial Black</vt:lpstr>
      <vt:lpstr>Montserrat Light</vt:lpstr>
      <vt:lpstr>2_Тема Office</vt:lpstr>
      <vt:lpstr>1_Тема Office</vt:lpstr>
      <vt:lpstr>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11_Тема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Yuri</dc:creator>
  <cp:lastModifiedBy>Иванченко Степан Александрович (ИВТ.6-20-1(И_О))</cp:lastModifiedBy>
  <cp:revision>16</cp:revision>
  <dcterms:modified xsi:type="dcterms:W3CDTF">2023-12-09T16:40:56Z</dcterms:modified>
</cp:coreProperties>
</file>