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4630400" cy="8229600"/>
  <p:notesSz cx="8229600" cy="14630400"/>
  <p:embeddedFontLst>
    <p:embeddedFont>
      <p:font typeface="Prompt Medium"/>
      <p:regular r:id="rId13"/>
    </p:embeddedFont>
    <p:embeddedFont>
      <p:font typeface="Prompt Medium"/>
      <p:regular r:id="rId14"/>
    </p:embeddedFont>
    <p:embeddedFont>
      <p:font typeface="Prompt Medium"/>
      <p:regular r:id="rId15"/>
    </p:embeddedFont>
    <p:embeddedFont>
      <p:font typeface="Prompt Medium"/>
      <p:regular r:id="rId16"/>
    </p:embeddedFont>
    <p:embeddedFont>
      <p:font typeface="Mukta Light"/>
      <p:regular r:id="rId17"/>
    </p:embeddedFont>
    <p:embeddedFont>
      <p:font typeface="Mukta Light"/>
      <p:regular r:id="rId18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3" Type="http://schemas.openxmlformats.org/officeDocument/2006/relationships/font" Target="fonts/font1.fntdata"/><Relationship Id="rId14" Type="http://schemas.openxmlformats.org/officeDocument/2006/relationships/font" Target="fonts/font2.fntdata"/><Relationship Id="rId15" Type="http://schemas.openxmlformats.org/officeDocument/2006/relationships/font" Target="fonts/font3.fntdata"/><Relationship Id="rId16" Type="http://schemas.openxmlformats.org/officeDocument/2006/relationships/font" Target="fonts/font4.fntdata"/><Relationship Id="rId17" Type="http://schemas.openxmlformats.org/officeDocument/2006/relationships/font" Target="fonts/font5.fntdata"/><Relationship Id="rId18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2" Type="http://schemas.openxmlformats.org/officeDocument/2006/relationships/image" Target="../media/image-1004-2.png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2" Type="http://schemas.openxmlformats.org/officeDocument/2006/relationships/image" Target="../media/image-1005-2.png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2" Type="http://schemas.openxmlformats.org/officeDocument/2006/relationships/image" Target="../media/image-1006-2.png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2" Type="http://schemas.openxmlformats.org/officeDocument/2006/relationships/image" Target="../media/image-1007-2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ormoptima.com" TargetMode="External"/><Relationship Id="rId1" Type="http://schemas.openxmlformats.org/officeDocument/2006/relationships/image" Target="../media/image-6-1.png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1089660"/>
            <a:ext cx="7415927" cy="37852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7450"/>
              </a:lnSpc>
              <a:buNone/>
            </a:pPr>
            <a:r>
              <a:rPr lang="en-US" sz="59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FormOptima Революция в проектировании конструкций</a:t>
            </a:r>
            <a:endParaRPr lang="en-US" sz="5950" dirty="0"/>
          </a:p>
        </p:txBody>
      </p:sp>
      <p:sp>
        <p:nvSpPr>
          <p:cNvPr id="4" name="Text 1"/>
          <p:cNvSpPr/>
          <p:nvPr/>
        </p:nvSpPr>
        <p:spPr>
          <a:xfrm>
            <a:off x="864037" y="5245179"/>
            <a:ext cx="7415927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FormOptima использует ИИ-оптимизацию для эффективного и устойчивого проектирования. Это будущее конструкторских решений.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864037" y="6726436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657" y="6734056"/>
            <a:ext cx="379690" cy="37969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382316" y="6707981"/>
            <a:ext cx="1869281" cy="431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00"/>
              </a:lnSpc>
              <a:buNone/>
            </a:pPr>
            <a:r>
              <a:rPr lang="en-US" sz="2400" b="1" dirty="0">
                <a:solidFill>
                  <a:srgbClr val="DAD8E9"/>
                </a:solidFill>
                <a:latin typeface="Mukta Bold" pitchFamily="34" charset="0"/>
                <a:ea typeface="Mukta Bold" pitchFamily="34" charset="-122"/>
                <a:cs typeface="Mukta Bold" pitchFamily="34" charset="-120"/>
              </a:rPr>
              <a:t>by hamati 123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310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0108" y="675799"/>
            <a:ext cx="7423785" cy="1365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350"/>
              </a:lnSpc>
              <a:buNone/>
            </a:pPr>
            <a:r>
              <a:rPr lang="en-US" sz="43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Проблемы традиционного проектирования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860108" y="2686050"/>
            <a:ext cx="552926" cy="552926"/>
          </a:xfrm>
          <a:prstGeom prst="roundRect">
            <a:avLst>
              <a:gd name="adj" fmla="val 18667"/>
            </a:avLst>
          </a:prstGeom>
          <a:solidFill>
            <a:srgbClr val="542C49"/>
          </a:solidFill>
          <a:ln w="15240">
            <a:solidFill>
              <a:srgbClr val="6D456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75253" y="2798683"/>
            <a:ext cx="122634" cy="3276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50"/>
              </a:lnSpc>
              <a:buNone/>
            </a:pPr>
            <a:r>
              <a:rPr lang="en-US" sz="25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1</a:t>
            </a:r>
            <a:endParaRPr lang="en-US" sz="2550" dirty="0"/>
          </a:p>
        </p:txBody>
      </p:sp>
      <p:sp>
        <p:nvSpPr>
          <p:cNvPr id="6" name="Text 3"/>
          <p:cNvSpPr/>
          <p:nvPr/>
        </p:nvSpPr>
        <p:spPr>
          <a:xfrm>
            <a:off x="1658779" y="2686050"/>
            <a:ext cx="2730460" cy="3412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21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Время</a:t>
            </a:r>
            <a:endParaRPr lang="en-US" sz="2150" dirty="0"/>
          </a:p>
        </p:txBody>
      </p:sp>
      <p:sp>
        <p:nvSpPr>
          <p:cNvPr id="7" name="Text 4"/>
          <p:cNvSpPr/>
          <p:nvPr/>
        </p:nvSpPr>
        <p:spPr>
          <a:xfrm>
            <a:off x="1658779" y="3174682"/>
            <a:ext cx="6625114" cy="7862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5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Инженеры тратят много времени на поиск оптимальных решений.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860108" y="4483179"/>
            <a:ext cx="552926" cy="552926"/>
          </a:xfrm>
          <a:prstGeom prst="roundRect">
            <a:avLst>
              <a:gd name="adj" fmla="val 18667"/>
            </a:avLst>
          </a:prstGeom>
          <a:solidFill>
            <a:srgbClr val="542C49"/>
          </a:solidFill>
          <a:ln w="15240">
            <a:solidFill>
              <a:srgbClr val="6D4562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40725" y="4595813"/>
            <a:ext cx="191691" cy="3276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50"/>
              </a:lnSpc>
              <a:buNone/>
            </a:pPr>
            <a:r>
              <a:rPr lang="en-US" sz="25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2</a:t>
            </a:r>
            <a:endParaRPr lang="en-US" sz="2550" dirty="0"/>
          </a:p>
        </p:txBody>
      </p:sp>
      <p:sp>
        <p:nvSpPr>
          <p:cNvPr id="10" name="Text 7"/>
          <p:cNvSpPr/>
          <p:nvPr/>
        </p:nvSpPr>
        <p:spPr>
          <a:xfrm>
            <a:off x="1658779" y="4483179"/>
            <a:ext cx="2730460" cy="3412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21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Затраты</a:t>
            </a:r>
            <a:endParaRPr lang="en-US" sz="2150" dirty="0"/>
          </a:p>
        </p:txBody>
      </p:sp>
      <p:sp>
        <p:nvSpPr>
          <p:cNvPr id="11" name="Text 8"/>
          <p:cNvSpPr/>
          <p:nvPr/>
        </p:nvSpPr>
        <p:spPr>
          <a:xfrm>
            <a:off x="1658779" y="4971812"/>
            <a:ext cx="6625114" cy="7862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5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Чрезмерное использование материалов приводит к высоким затратам.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860108" y="6280309"/>
            <a:ext cx="552926" cy="552926"/>
          </a:xfrm>
          <a:prstGeom prst="roundRect">
            <a:avLst>
              <a:gd name="adj" fmla="val 18667"/>
            </a:avLst>
          </a:prstGeom>
          <a:solidFill>
            <a:srgbClr val="542C49"/>
          </a:solidFill>
          <a:ln w="15240">
            <a:solidFill>
              <a:srgbClr val="6D4562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041440" y="6392942"/>
            <a:ext cx="190143" cy="3276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50"/>
              </a:lnSpc>
              <a:buNone/>
            </a:pPr>
            <a:r>
              <a:rPr lang="en-US" sz="25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3</a:t>
            </a:r>
            <a:endParaRPr lang="en-US" sz="2550" dirty="0"/>
          </a:p>
        </p:txBody>
      </p:sp>
      <p:sp>
        <p:nvSpPr>
          <p:cNvPr id="14" name="Text 11"/>
          <p:cNvSpPr/>
          <p:nvPr/>
        </p:nvSpPr>
        <p:spPr>
          <a:xfrm>
            <a:off x="1658779" y="6280309"/>
            <a:ext cx="2730460" cy="3412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21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Эффективность</a:t>
            </a:r>
            <a:endParaRPr lang="en-US" sz="2150" dirty="0"/>
          </a:p>
        </p:txBody>
      </p:sp>
      <p:sp>
        <p:nvSpPr>
          <p:cNvPr id="15" name="Text 12"/>
          <p:cNvSpPr/>
          <p:nvPr/>
        </p:nvSpPr>
        <p:spPr>
          <a:xfrm>
            <a:off x="1658779" y="6768941"/>
            <a:ext cx="6625114" cy="7862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5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Рынок требует быстрого и умного подхода к оптимизации конструкций.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51496" y="667226"/>
            <a:ext cx="5216962" cy="607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4750"/>
              </a:lnSpc>
              <a:buNone/>
            </a:pPr>
            <a:r>
              <a:rPr lang="en-US" sz="38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Решение FormOptima</a:t>
            </a:r>
            <a:endParaRPr lang="en-US" sz="38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1496" y="1602343"/>
            <a:ext cx="546497" cy="54649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51496" y="2367439"/>
            <a:ext cx="2428994" cy="303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ИИ-алгоритмы</a:t>
            </a:r>
            <a:endParaRPr lang="en-US" sz="1900" dirty="0"/>
          </a:p>
        </p:txBody>
      </p:sp>
      <p:sp>
        <p:nvSpPr>
          <p:cNvPr id="6" name="Text 2"/>
          <p:cNvSpPr/>
          <p:nvPr/>
        </p:nvSpPr>
        <p:spPr>
          <a:xfrm>
            <a:off x="6251496" y="2802136"/>
            <a:ext cx="7613809" cy="349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Автоматическая оптимизация конструкций, экономия времени и усилий.</a:t>
            </a:r>
            <a:endParaRPr lang="en-US" sz="17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1496" y="3807619"/>
            <a:ext cx="546497" cy="54649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251496" y="4572714"/>
            <a:ext cx="2428994" cy="303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Интеграция</a:t>
            </a:r>
            <a:endParaRPr lang="en-US" sz="1900" dirty="0"/>
          </a:p>
        </p:txBody>
      </p:sp>
      <p:sp>
        <p:nvSpPr>
          <p:cNvPr id="9" name="Text 4"/>
          <p:cNvSpPr/>
          <p:nvPr/>
        </p:nvSpPr>
        <p:spPr>
          <a:xfrm>
            <a:off x="6251496" y="5007412"/>
            <a:ext cx="7613809" cy="349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Плавная работа с SolidWorks и AutoCAD для улучшения проектов.</a:t>
            </a:r>
            <a:endParaRPr lang="en-US" sz="17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1496" y="6012894"/>
            <a:ext cx="546497" cy="54649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251496" y="6777990"/>
            <a:ext cx="2428994" cy="303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Эффективность</a:t>
            </a:r>
            <a:endParaRPr lang="en-US" sz="1900" dirty="0"/>
          </a:p>
        </p:txBody>
      </p:sp>
      <p:sp>
        <p:nvSpPr>
          <p:cNvPr id="12" name="Text 6"/>
          <p:cNvSpPr/>
          <p:nvPr/>
        </p:nvSpPr>
        <p:spPr>
          <a:xfrm>
            <a:off x="6251496" y="7212687"/>
            <a:ext cx="7613809" cy="349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Точные и экономичные решения с минимальными потерями материалов.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21356" y="2267307"/>
            <a:ext cx="7464385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400"/>
              </a:lnSpc>
              <a:buNone/>
            </a:pPr>
            <a:r>
              <a:rPr lang="en-US" sz="43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Преимущества FormOptima</a:t>
            </a:r>
            <a:endParaRPr lang="en-US" sz="4300" dirty="0"/>
          </a:p>
        </p:txBody>
      </p:sp>
      <p:sp>
        <p:nvSpPr>
          <p:cNvPr id="3" name="Text 1"/>
          <p:cNvSpPr/>
          <p:nvPr/>
        </p:nvSpPr>
        <p:spPr>
          <a:xfrm>
            <a:off x="1321356" y="3570208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Эффективность</a:t>
            </a:r>
            <a:endParaRPr lang="en-US" sz="2150" dirty="0"/>
          </a:p>
        </p:txBody>
      </p:sp>
      <p:sp>
        <p:nvSpPr>
          <p:cNvPr id="4" name="Text 2"/>
          <p:cNvSpPr/>
          <p:nvPr/>
        </p:nvSpPr>
        <p:spPr>
          <a:xfrm>
            <a:off x="1321356" y="4159925"/>
            <a:ext cx="3593902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Сокращает время проектирования до 50% благодаря ИИ-оптимизации.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5525095" y="3570208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Экономия</a:t>
            </a:r>
            <a:endParaRPr lang="en-US" sz="2150" dirty="0"/>
          </a:p>
        </p:txBody>
      </p:sp>
      <p:sp>
        <p:nvSpPr>
          <p:cNvPr id="6" name="Text 4"/>
          <p:cNvSpPr/>
          <p:nvPr/>
        </p:nvSpPr>
        <p:spPr>
          <a:xfrm>
            <a:off x="5525095" y="4159925"/>
            <a:ext cx="3593902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Снижает затраты на материалы до 20%, способствуя устойчивому проектированию.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728835" y="3570208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Интеграция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9728835" y="4159925"/>
            <a:ext cx="3593902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Легко работает с популярными CAD-системами, упрощая внедрение.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3174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437" y="678894"/>
            <a:ext cx="660654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400"/>
              </a:lnSpc>
              <a:buNone/>
            </a:pPr>
            <a:r>
              <a:rPr lang="en-US" sz="43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Технологии FormOptima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6705481" y="1734979"/>
            <a:ext cx="30480" cy="5817870"/>
          </a:xfrm>
          <a:prstGeom prst="roundRect">
            <a:avLst>
              <a:gd name="adj" fmla="val 340200"/>
            </a:avLst>
          </a:prstGeom>
          <a:solidFill>
            <a:srgbClr val="6D4562"/>
          </a:solidFill>
          <a:ln/>
        </p:spPr>
      </p:sp>
      <p:sp>
        <p:nvSpPr>
          <p:cNvPr id="5" name="Shape 2"/>
          <p:cNvSpPr/>
          <p:nvPr/>
        </p:nvSpPr>
        <p:spPr>
          <a:xfrm>
            <a:off x="6967954" y="2275046"/>
            <a:ext cx="864037" cy="30480"/>
          </a:xfrm>
          <a:prstGeom prst="roundRect">
            <a:avLst>
              <a:gd name="adj" fmla="val 340200"/>
            </a:avLst>
          </a:prstGeom>
          <a:solidFill>
            <a:srgbClr val="6D4562"/>
          </a:solidFill>
          <a:ln/>
        </p:spPr>
      </p:sp>
      <p:sp>
        <p:nvSpPr>
          <p:cNvPr id="6" name="Shape 3"/>
          <p:cNvSpPr/>
          <p:nvPr/>
        </p:nvSpPr>
        <p:spPr>
          <a:xfrm>
            <a:off x="6443008" y="2012633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542C49"/>
          </a:solidFill>
          <a:ln w="15240">
            <a:solidFill>
              <a:srgbClr val="6D4562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659106" y="2125742"/>
            <a:ext cx="123111" cy="329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50"/>
              </a:lnSpc>
              <a:buNone/>
            </a:pPr>
            <a:r>
              <a:rPr lang="en-US" sz="25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1</a:t>
            </a:r>
            <a:endParaRPr lang="en-US" sz="2550" dirty="0"/>
          </a:p>
        </p:txBody>
      </p:sp>
      <p:sp>
        <p:nvSpPr>
          <p:cNvPr id="8" name="Text 5"/>
          <p:cNvSpPr/>
          <p:nvPr/>
        </p:nvSpPr>
        <p:spPr>
          <a:xfrm>
            <a:off x="8078510" y="1981795"/>
            <a:ext cx="3614023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ИИ и машинное обучение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8078510" y="2472809"/>
            <a:ext cx="568785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Генетические алгоритмы и рой частиц для поиска эффективных решений.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6967954" y="4296608"/>
            <a:ext cx="864037" cy="30480"/>
          </a:xfrm>
          <a:prstGeom prst="roundRect">
            <a:avLst>
              <a:gd name="adj" fmla="val 340200"/>
            </a:avLst>
          </a:prstGeom>
          <a:solidFill>
            <a:srgbClr val="6D4562"/>
          </a:solidFill>
          <a:ln/>
        </p:spPr>
      </p:sp>
      <p:sp>
        <p:nvSpPr>
          <p:cNvPr id="11" name="Shape 8"/>
          <p:cNvSpPr/>
          <p:nvPr/>
        </p:nvSpPr>
        <p:spPr>
          <a:xfrm>
            <a:off x="6443008" y="4034195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542C49"/>
          </a:solidFill>
          <a:ln w="15240">
            <a:solidFill>
              <a:srgbClr val="6D4562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624459" y="4147304"/>
            <a:ext cx="192524" cy="329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50"/>
              </a:lnSpc>
              <a:buNone/>
            </a:pPr>
            <a:r>
              <a:rPr lang="en-US" sz="25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2</a:t>
            </a:r>
            <a:endParaRPr lang="en-US" sz="2550" dirty="0"/>
          </a:p>
        </p:txBody>
      </p:sp>
      <p:sp>
        <p:nvSpPr>
          <p:cNvPr id="13" name="Text 10"/>
          <p:cNvSpPr/>
          <p:nvPr/>
        </p:nvSpPr>
        <p:spPr>
          <a:xfrm>
            <a:off x="8078510" y="4003358"/>
            <a:ext cx="3249573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Топологический анализ</a:t>
            </a:r>
            <a:endParaRPr lang="en-US" sz="2150" dirty="0"/>
          </a:p>
        </p:txBody>
      </p:sp>
      <p:sp>
        <p:nvSpPr>
          <p:cNvPr id="14" name="Text 11"/>
          <p:cNvSpPr/>
          <p:nvPr/>
        </p:nvSpPr>
        <p:spPr>
          <a:xfrm>
            <a:off x="8078510" y="4494371"/>
            <a:ext cx="568785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Передовые инструменты для оптимизации форм и структур.</a:t>
            </a:r>
            <a:endParaRPr lang="en-US" sz="1900" dirty="0"/>
          </a:p>
        </p:txBody>
      </p:sp>
      <p:sp>
        <p:nvSpPr>
          <p:cNvPr id="15" name="Shape 12"/>
          <p:cNvSpPr/>
          <p:nvPr/>
        </p:nvSpPr>
        <p:spPr>
          <a:xfrm>
            <a:off x="6967954" y="6318171"/>
            <a:ext cx="864037" cy="30480"/>
          </a:xfrm>
          <a:prstGeom prst="roundRect">
            <a:avLst>
              <a:gd name="adj" fmla="val 340200"/>
            </a:avLst>
          </a:prstGeom>
          <a:solidFill>
            <a:srgbClr val="6D4562"/>
          </a:solidFill>
          <a:ln/>
        </p:spPr>
      </p:sp>
      <p:sp>
        <p:nvSpPr>
          <p:cNvPr id="16" name="Shape 13"/>
          <p:cNvSpPr/>
          <p:nvPr/>
        </p:nvSpPr>
        <p:spPr>
          <a:xfrm>
            <a:off x="6443008" y="6055757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542C49"/>
          </a:solidFill>
          <a:ln w="15240">
            <a:solidFill>
              <a:srgbClr val="6D4562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625173" y="6168866"/>
            <a:ext cx="190976" cy="329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50"/>
              </a:lnSpc>
              <a:buNone/>
            </a:pPr>
            <a:r>
              <a:rPr lang="en-US" sz="25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3</a:t>
            </a:r>
            <a:endParaRPr lang="en-US" sz="2550" dirty="0"/>
          </a:p>
        </p:txBody>
      </p:sp>
      <p:sp>
        <p:nvSpPr>
          <p:cNvPr id="18" name="Text 15"/>
          <p:cNvSpPr/>
          <p:nvPr/>
        </p:nvSpPr>
        <p:spPr>
          <a:xfrm>
            <a:off x="8078510" y="6024920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Интеграция с CAD</a:t>
            </a:r>
            <a:endParaRPr lang="en-US" sz="2150" dirty="0"/>
          </a:p>
        </p:txBody>
      </p:sp>
      <p:sp>
        <p:nvSpPr>
          <p:cNvPr id="19" name="Text 16"/>
          <p:cNvSpPr/>
          <p:nvPr/>
        </p:nvSpPr>
        <p:spPr>
          <a:xfrm>
            <a:off x="8078510" y="6515933"/>
            <a:ext cx="568785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Поддержка SolidWorks и AutoCAD для мгновенного применения оптимизаций.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75903" y="638532"/>
            <a:ext cx="7564993" cy="1253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900"/>
              </a:lnSpc>
              <a:buNone/>
            </a:pPr>
            <a:r>
              <a:rPr lang="en-US" sz="39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Присоединяйтесь к будущему с FormOptima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6275903" y="2229803"/>
            <a:ext cx="7564993" cy="1636752"/>
          </a:xfrm>
          <a:prstGeom prst="roundRect">
            <a:avLst>
              <a:gd name="adj" fmla="val 5789"/>
            </a:avLst>
          </a:prstGeom>
          <a:solidFill>
            <a:srgbClr val="542C49"/>
          </a:solidFill>
          <a:ln w="7620">
            <a:solidFill>
              <a:srgbClr val="6D456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09028" y="2462927"/>
            <a:ext cx="2506385" cy="313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Трансформация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6509028" y="2911435"/>
            <a:ext cx="7098744" cy="7219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Измените процессы проектирования с помощью ИИ-оптимизации.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6275903" y="4092059"/>
            <a:ext cx="7564993" cy="1636752"/>
          </a:xfrm>
          <a:prstGeom prst="roundRect">
            <a:avLst>
              <a:gd name="adj" fmla="val 5789"/>
            </a:avLst>
          </a:prstGeom>
          <a:solidFill>
            <a:srgbClr val="542C49"/>
          </a:solidFill>
          <a:ln w="7620">
            <a:solidFill>
              <a:srgbClr val="6D456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509028" y="4325183"/>
            <a:ext cx="2506385" cy="313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Преимущества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6509028" y="4773692"/>
            <a:ext cx="7098744" cy="7219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Повышайте эффективность, снижайте затраты, создавайте устойчивые конструкции.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75903" y="5954316"/>
            <a:ext cx="7564993" cy="1636752"/>
          </a:xfrm>
          <a:prstGeom prst="roundRect">
            <a:avLst>
              <a:gd name="adj" fmla="val 5789"/>
            </a:avLst>
          </a:prstGeom>
          <a:solidFill>
            <a:srgbClr val="542C49"/>
          </a:solidFill>
          <a:ln w="7620">
            <a:solidFill>
              <a:srgbClr val="6D456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509028" y="6187440"/>
            <a:ext cx="2506385" cy="313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Действуйте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6509028" y="6635948"/>
            <a:ext cx="7098744" cy="7219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Свяжитесь с нами для демонстрации или посетите </a:t>
            </a:r>
            <a:pPr indent="0" marL="0">
              <a:lnSpc>
                <a:spcPts val="2800"/>
              </a:lnSpc>
              <a:buNone/>
            </a:pPr>
            <a:r>
              <a:rPr lang="en-US" sz="1750" u="sng" dirty="0">
                <a:solidFill>
                  <a:srgbClr val="A95B95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www.formoptima.com</a:t>
            </a:r>
            <a:pPr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2024-10-14T20:34:19Z</dcterms:created>
  <dcterms:modified xsi:type="dcterms:W3CDTF">2024-10-14T20:34:19Z</dcterms:modified>
</cp:coreProperties>
</file>