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jbOMWcYWxMAJUaBHNA0J4hN4Si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FBC113-FC70-4C0A-830D-B5FB7FC62E16}">
  <a:tblStyle styleId="{2BFBC113-FC70-4C0A-830D-B5FB7FC62E1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15f75449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2915f754499_0_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260392" y="1726206"/>
            <a:ext cx="46557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6100">
                <a:solidFill>
                  <a:schemeClr val="dk1"/>
                </a:solidFill>
              </a:rPr>
              <a:t>Клевер</a:t>
            </a:r>
            <a:endParaRPr sz="6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1319918" y="2946331"/>
            <a:ext cx="3825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2000"/>
              <a:t>Инновационный  центр реабилитации для лошадей</a:t>
            </a:r>
            <a:endParaRPr b="1" sz="20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148925" y="1004825"/>
            <a:ext cx="6861600" cy="3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клиентов, которым необходимо обеспечить для своего животного ряд реабилитационных процедур, наш центр будет предоставлять все необходимые терапии на должном профессиональном уровне. 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Первый местный  реабилитационный центр  в Сибирском федеральном округе 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 занимается физиотерапией (</a:t>
            </a: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способ лечения заболеваний при помощи электротока, магнитного УФ–излучения)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иглорефлексотерапией (</a:t>
            </a: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метод лечебного воздействия на организм посредством иглоукалывания)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диетотерапией, а также медикаментозным лечением спортивных и выставочных лошадей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20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34825" y="327615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255550" y="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13045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251068" y="1540493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0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2000">
                <a:latin typeface="Times New Roman"/>
                <a:ea typeface="Times New Roman"/>
                <a:cs typeface="Times New Roman"/>
                <a:sym typeface="Times New Roman"/>
              </a:rPr>
              <a:t>Конюшни в пределах Сибирского федерального округа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0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2000">
                <a:latin typeface="Times New Roman"/>
                <a:ea typeface="Times New Roman"/>
                <a:cs typeface="Times New Roman"/>
                <a:sym typeface="Times New Roman"/>
              </a:rPr>
              <a:t>Конезаводы Сибирского федерального округа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0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2000">
                <a:latin typeface="Times New Roman"/>
                <a:ea typeface="Times New Roman"/>
                <a:cs typeface="Times New Roman"/>
                <a:sym typeface="Times New Roman"/>
              </a:rPr>
              <a:t>Самостоятельные заводчики  спортивных лошадей 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ru" sz="1100"/>
              <a:t> </a:t>
            </a:r>
            <a:endParaRPr b="1"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100"/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15f754499_0_3"/>
          <p:cNvSpPr txBox="1"/>
          <p:nvPr>
            <p:ph type="title"/>
          </p:nvPr>
        </p:nvSpPr>
        <p:spPr>
          <a:xfrm>
            <a:off x="1384692" y="2354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g2915f754499_0_3"/>
          <p:cNvSpPr txBox="1"/>
          <p:nvPr>
            <p:ph idx="1" type="body"/>
          </p:nvPr>
        </p:nvSpPr>
        <p:spPr>
          <a:xfrm>
            <a:off x="251071" y="1270000"/>
            <a:ext cx="36897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latin typeface="Times New Roman"/>
                <a:ea typeface="Times New Roman"/>
                <a:cs typeface="Times New Roman"/>
                <a:sym typeface="Times New Roman"/>
              </a:rPr>
              <a:t>Конезаводы</a:t>
            </a:r>
            <a:endParaRPr b="1" sz="1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Омск - Омский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Красноярск - Мустанг, Краснотуранск, КрасГАУ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Кемерово - Кемеровский 131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Алтай - Катунь, Алтайский, Раскат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Новосибирск - Чикский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lang="ru" sz="1000"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Иркутск - заводская конюшня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latin typeface="Times New Roman"/>
                <a:ea typeface="Times New Roman"/>
                <a:cs typeface="Times New Roman"/>
                <a:sym typeface="Times New Roman"/>
              </a:rPr>
              <a:t>Итого: 10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g2915f754499_0_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g2915f754499_0_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2915f754499_0_3"/>
          <p:cNvSpPr/>
          <p:nvPr/>
        </p:nvSpPr>
        <p:spPr>
          <a:xfrm>
            <a:off x="456818" y="18130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915f754499_0_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g2915f754499_0_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g2915f754499_0_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g2915f754499_0_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g2915f754499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25529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2915f754499_0_3"/>
          <p:cNvSpPr txBox="1"/>
          <p:nvPr/>
        </p:nvSpPr>
        <p:spPr>
          <a:xfrm>
            <a:off x="4572000" y="1213450"/>
            <a:ext cx="3997800" cy="25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Конюшни (город+область)</a:t>
            </a:r>
            <a:endParaRPr b="1" i="0" sz="19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Томск - 8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Омск - 6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Красноярск - 11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Кемерово - 6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Алтай - 1 (больше для экскурсий)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Новосибирск - 12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Иркутск - 18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Итого: 62</a:t>
            </a:r>
            <a:r>
              <a:rPr b="0" i="0" lang="ru" sz="12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 txBox="1"/>
          <p:nvPr>
            <p:ph type="title"/>
          </p:nvPr>
        </p:nvSpPr>
        <p:spPr>
          <a:xfrm>
            <a:off x="1258692" y="395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4"/>
          <p:cNvSpPr txBox="1"/>
          <p:nvPr>
            <p:ph idx="1" type="body"/>
          </p:nvPr>
        </p:nvSpPr>
        <p:spPr>
          <a:xfrm>
            <a:off x="584225" y="1127425"/>
            <a:ext cx="79731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Владельцам спортивных и выставочных лошадей </a:t>
            </a:r>
            <a:r>
              <a:rPr b="1" lang="ru" sz="1600">
                <a:latin typeface="Arial"/>
                <a:ea typeface="Arial"/>
                <a:cs typeface="Arial"/>
                <a:sym typeface="Arial"/>
              </a:rPr>
              <a:t>необходимо провести реабилитационную терапию для своего животного</a:t>
            </a:r>
            <a:r>
              <a:rPr lang="ru" sz="1600">
                <a:latin typeface="Arial"/>
                <a:ea typeface="Arial"/>
                <a:cs typeface="Arial"/>
                <a:sym typeface="Arial"/>
              </a:rPr>
              <a:t>, которая заключается в проведении </a:t>
            </a:r>
            <a:r>
              <a:rPr lang="ru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комплекса мероприятий медицинского и психологического характера, направленных на полное или частичное восстановление нарушенных либо утраченных функций организма</a:t>
            </a:r>
            <a:r>
              <a:rPr lang="ru" sz="1600">
                <a:latin typeface="Arial"/>
                <a:ea typeface="Arial"/>
                <a:cs typeface="Arial"/>
                <a:sym typeface="Arial"/>
              </a:rPr>
              <a:t>,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но из-за </a:t>
            </a:r>
            <a:r>
              <a:rPr b="1" lang="ru" sz="1600">
                <a:latin typeface="Arial"/>
                <a:ea typeface="Arial"/>
                <a:cs typeface="Arial"/>
                <a:sym typeface="Arial"/>
              </a:rPr>
              <a:t>отсутствия специализированных центров реабилитации в Сибирском  Федеральном округе</a:t>
            </a:r>
            <a:r>
              <a:rPr lang="ru" sz="1600">
                <a:latin typeface="Arial"/>
                <a:ea typeface="Arial"/>
                <a:cs typeface="Arial"/>
                <a:sym typeface="Arial"/>
              </a:rPr>
              <a:t>,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хозяевам необходимо осуществлять </a:t>
            </a:r>
            <a:r>
              <a:rPr b="1" lang="ru" sz="1600">
                <a:latin typeface="Arial"/>
                <a:ea typeface="Arial"/>
                <a:cs typeface="Arial"/>
                <a:sym typeface="Arial"/>
              </a:rPr>
              <a:t>дополнительные траты на перевозку животного</a:t>
            </a:r>
            <a:r>
              <a:rPr lang="ru" sz="1600">
                <a:latin typeface="Arial"/>
                <a:ea typeface="Arial"/>
                <a:cs typeface="Arial"/>
                <a:sym typeface="Arial"/>
              </a:rPr>
              <a:t>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984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Для лошадей длительная перевозка является </a:t>
            </a:r>
            <a:r>
              <a:rPr b="1" lang="ru" sz="1600">
                <a:latin typeface="Arial"/>
                <a:ea typeface="Arial"/>
                <a:cs typeface="Arial"/>
                <a:sym typeface="Arial"/>
              </a:rPr>
              <a:t>сильным стресс-фактором</a:t>
            </a:r>
            <a:r>
              <a:rPr lang="ru" sz="1600">
                <a:latin typeface="Arial"/>
                <a:ea typeface="Arial"/>
                <a:cs typeface="Arial"/>
                <a:sym typeface="Arial"/>
              </a:rPr>
              <a:t>, который может негативно влиять на ее психологическое здоровье</a:t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456743" y="3417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28966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1269542" y="1510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5"/>
          <p:cNvSpPr txBox="1"/>
          <p:nvPr>
            <p:ph idx="1" type="body"/>
          </p:nvPr>
        </p:nvSpPr>
        <p:spPr>
          <a:xfrm>
            <a:off x="456750" y="730625"/>
            <a:ext cx="7181700" cy="2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ru" sz="2200">
                <a:latin typeface="Courier New"/>
                <a:ea typeface="Courier New"/>
                <a:cs typeface="Courier New"/>
                <a:sym typeface="Courier New"/>
              </a:rPr>
              <a:t>Основание инновационного центра для реабилитации в г.Омск</a:t>
            </a:r>
            <a:endParaRPr b="1" sz="2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456743" y="968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1708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9350" y="2039525"/>
            <a:ext cx="4993250" cy="28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>
            <p:ph type="title"/>
          </p:nvPr>
        </p:nvSpPr>
        <p:spPr>
          <a:xfrm>
            <a:off x="431802" y="213775"/>
            <a:ext cx="5341800" cy="11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>
                <a:solidFill>
                  <a:schemeClr val="dk1"/>
                </a:solidFill>
              </a:rPr>
              <a:t>ЦЕННОСТНОЕ ПРЕДЛОЖЕНИЕ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200" name="Google Shape;200;p6"/>
          <p:cNvSpPr txBox="1"/>
          <p:nvPr>
            <p:ph idx="1" type="body"/>
          </p:nvPr>
        </p:nvSpPr>
        <p:spPr>
          <a:xfrm>
            <a:off x="494125" y="2857950"/>
            <a:ext cx="4985700" cy="27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 sz="1500">
                <a:latin typeface="Courier New"/>
                <a:ea typeface="Courier New"/>
                <a:cs typeface="Courier New"/>
                <a:sym typeface="Courier New"/>
              </a:rPr>
              <a:t>Для владельца лошадей наш центр будет находиться в относительной доступности, что исключает ненужные затраты на транспортировку животного</a:t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 sz="1500">
                <a:latin typeface="Courier New"/>
                <a:ea typeface="Courier New"/>
                <a:cs typeface="Courier New"/>
                <a:sym typeface="Courier New"/>
              </a:rPr>
              <a:t>уменьшает получаемый животными стресс во время доставки до реабилитационного центра.</a:t>
            </a:r>
            <a:r>
              <a:rPr b="1" lang="ru" sz="14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"/>
          <p:cNvSpPr txBox="1"/>
          <p:nvPr/>
        </p:nvSpPr>
        <p:spPr>
          <a:xfrm>
            <a:off x="401725" y="1434975"/>
            <a:ext cx="5078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2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Обеспечение реабилитации лошадей без потери физических качеств</a:t>
            </a:r>
            <a:endParaRPr b="1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401718" y="3907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274569" y="18091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7"/>
          <p:cNvSpPr txBox="1"/>
          <p:nvPr>
            <p:ph type="title"/>
          </p:nvPr>
        </p:nvSpPr>
        <p:spPr>
          <a:xfrm>
            <a:off x="401725" y="390800"/>
            <a:ext cx="4823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336550" y="1228675"/>
            <a:ext cx="2808600" cy="15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В2В - конюшни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В2С -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коневладельцы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9" name="Google Shape;2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850" y="0"/>
            <a:ext cx="51683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7"/>
          <p:cNvSpPr txBox="1"/>
          <p:nvPr/>
        </p:nvSpPr>
        <p:spPr>
          <a:xfrm>
            <a:off x="241675" y="2110352"/>
            <a:ext cx="36198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Первичная консультация - 2500 руб.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Курс лечения  10 дней терапии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= 150 000 тыс. рублей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SOM = 10 млн. 800 тыс руб.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260351" y="2761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"/>
          <p:cNvSpPr txBox="1"/>
          <p:nvPr/>
        </p:nvSpPr>
        <p:spPr>
          <a:xfrm>
            <a:off x="401726" y="899900"/>
            <a:ext cx="8062800" cy="48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отличие от альтернативных центров, наше учреждение лучше, потому что:</a:t>
            </a:r>
            <a:endParaRPr b="0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находится в Сибирском федеральном округе и позволяет 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сэкономить на транспортировке животного</a:t>
            </a:r>
            <a:endParaRPr b="1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b="1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занимается физиотерапией</a:t>
            </a: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b="0" i="0" lang="ru" sz="15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способ лечения заболеваний при помощи электротока, магнитного УФ–излучения)</a:t>
            </a: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иглорефлексотерапией (</a:t>
            </a:r>
            <a:r>
              <a:rPr b="0" i="0" lang="ru" sz="15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метод лечебного воздействия на организм посредством иглоукалывания)</a:t>
            </a: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диетотерапией (</a:t>
            </a:r>
            <a:r>
              <a:rPr b="0" i="0" lang="ru" sz="15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лечебный метод, заключающийся в терапии различных заболеваний специальной диетой; то же, что и лечебное питание)</a:t>
            </a: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массажем, иппотерапией (</a:t>
            </a:r>
            <a:r>
              <a:rPr b="0" i="0" lang="ru" sz="15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одна из форм лечебной физкультуры, которая использует общение с лошадью и езду верхом в качестве средства реабилитации, адаптации)</a:t>
            </a:r>
            <a:r>
              <a:rPr b="0" i="0" lang="ru" sz="15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также медикаментозным лечением спортивных и выставочных лошадей.</a:t>
            </a:r>
            <a:endParaRPr b="0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Все работники, занимающиеся лошадьми, имеют </a:t>
            </a:r>
            <a:r>
              <a:rPr b="1"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высшее образование и опыт работы с животными</a:t>
            </a:r>
            <a:r>
              <a:rPr b="0" i="0" lang="ru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Возможные конкуренты: конный центр Дар (СПб), ветеринарный центр Прайд (СПб).</a:t>
            </a:r>
            <a:endParaRPr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8"/>
          <p:cNvSpPr txBox="1"/>
          <p:nvPr>
            <p:ph type="title"/>
          </p:nvPr>
        </p:nvSpPr>
        <p:spPr>
          <a:xfrm>
            <a:off x="260350" y="2416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 txBox="1"/>
          <p:nvPr/>
        </p:nvSpPr>
        <p:spPr>
          <a:xfrm>
            <a:off x="219476" y="1215138"/>
            <a:ext cx="8383800" cy="3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Продажа  </a:t>
            </a:r>
            <a:r>
              <a:rPr b="1" i="0" lang="ru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услуг</a:t>
            </a:r>
            <a:r>
              <a:rPr b="0" i="0" lang="ru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2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3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3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-"/>
            </a:pPr>
            <a:r>
              <a:rPr i="0" lang="ru" sz="2400" u="none" cap="none" strike="noStrike">
                <a:solidFill>
                  <a:schemeClr val="dk2"/>
                </a:solidFill>
              </a:rPr>
              <a:t>Консультация и диагностика</a:t>
            </a:r>
            <a:endParaRPr i="0" sz="2400" u="none" cap="none" strike="noStrike">
              <a:solidFill>
                <a:schemeClr val="dk2"/>
              </a:solidFill>
            </a:endParaRPr>
          </a:p>
          <a:p>
            <a:pPr indent="-381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-"/>
            </a:pPr>
            <a:r>
              <a:rPr i="0" lang="ru" sz="2400" u="none" cap="none" strike="noStrike">
                <a:solidFill>
                  <a:schemeClr val="dk2"/>
                </a:solidFill>
              </a:rPr>
              <a:t>Предоставление услуг реабилитации</a:t>
            </a:r>
            <a:endParaRPr i="0" sz="2400" u="none" cap="none" strike="noStrike">
              <a:solidFill>
                <a:schemeClr val="dk2"/>
              </a:solidFill>
            </a:endParaRPr>
          </a:p>
          <a:p>
            <a:pPr indent="-381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-"/>
            </a:pPr>
            <a:r>
              <a:rPr i="0" lang="ru" sz="2400" u="none" cap="none" strike="noStrike">
                <a:solidFill>
                  <a:schemeClr val="dk2"/>
                </a:solidFill>
              </a:rPr>
              <a:t>Предоставление услуг передержки лошадей</a:t>
            </a:r>
            <a:endParaRPr i="0" sz="24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317626" y="5209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9"/>
          <p:cNvSpPr txBox="1"/>
          <p:nvPr>
            <p:ph type="title"/>
          </p:nvPr>
        </p:nvSpPr>
        <p:spPr>
          <a:xfrm>
            <a:off x="401726" y="4950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317625" y="3686875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/>
          <p:nvPr>
            <p:ph type="title"/>
          </p:nvPr>
        </p:nvSpPr>
        <p:spPr>
          <a:xfrm>
            <a:off x="179417" y="2407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10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179425" y="728175"/>
            <a:ext cx="8501100" cy="46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команды;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Распределение ролей в коллективе;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Выявление проблемы, генерирование идеи для ее решения;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Подтверждение гипотезы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Анализ целевой аудитории;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Проведение интервью: опросили  10 владельцев  конюшен  и 40 человек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Анализ рынка, конкурентов;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-"/>
            </a:pPr>
            <a:r>
              <a:rPr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первичной бизнес-модели.</a:t>
            </a:r>
            <a:endParaRPr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-"/>
            </a:pPr>
            <a:r>
              <a:rPr b="1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Составлена дорожная карта проекта</a:t>
            </a:r>
            <a:endParaRPr b="1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-"/>
            </a:pPr>
            <a:r>
              <a:rPr b="1" i="0" lang="ru" sz="1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Рассчитан первичный бюджет на реализацию</a:t>
            </a:r>
            <a:endParaRPr b="1" i="0" sz="1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4" name="Google Shape;264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{2BFBC113-FC70-4C0A-830D-B5FB7FC62E16}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Смаковская Александра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Каменская Кристина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Сайнакова Наталья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Соколенко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/>
          <p:nvPr>
            <p:ph type="title"/>
          </p:nvPr>
        </p:nvSpPr>
        <p:spPr>
          <a:xfrm>
            <a:off x="1394342" y="2357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7" name="Google Shape;27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456818" y="1661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2" y="2401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 txBox="1"/>
          <p:nvPr/>
        </p:nvSpPr>
        <p:spPr>
          <a:xfrm>
            <a:off x="477925" y="2709325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2"/>
          <p:cNvSpPr txBox="1"/>
          <p:nvPr/>
        </p:nvSpPr>
        <p:spPr>
          <a:xfrm>
            <a:off x="224600" y="962200"/>
            <a:ext cx="843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Дорожная карта </a:t>
            </a:r>
            <a:r>
              <a:rPr b="1" i="0" lang="ru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(поэтапный процесс достижения задач)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725" y="1755575"/>
            <a:ext cx="8255576" cy="21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"/>
          <p:cNvSpPr txBox="1"/>
          <p:nvPr>
            <p:ph type="title"/>
          </p:nvPr>
        </p:nvSpPr>
        <p:spPr>
          <a:xfrm>
            <a:off x="1196567" y="5053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3" name="Google Shape;293;p13"/>
          <p:cNvSpPr txBox="1"/>
          <p:nvPr>
            <p:ph idx="1" type="body"/>
          </p:nvPr>
        </p:nvSpPr>
        <p:spPr>
          <a:xfrm>
            <a:off x="401725" y="1821377"/>
            <a:ext cx="3603600" cy="1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>
                <a:solidFill>
                  <a:srgbClr val="132C40"/>
                </a:solidFill>
              </a:rPr>
              <a:t>Смаковская Александра </a:t>
            </a:r>
            <a:endParaRPr b="1" sz="21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>
                <a:solidFill>
                  <a:srgbClr val="132C40"/>
                </a:solidFill>
              </a:rPr>
              <a:t>8-950-785-51-15</a:t>
            </a:r>
            <a:endParaRPr b="1" sz="2100">
              <a:solidFill>
                <a:srgbClr val="132C40"/>
              </a:solidFill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5150" y="1196181"/>
            <a:ext cx="3323189" cy="3491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