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pitchFamily="2" charset="-52"/>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1D00"/>
    <a:srgbClr val="CD4101"/>
    <a:srgbClr val="994400"/>
    <a:srgbClr val="F49740"/>
    <a:srgbClr val="F08D20"/>
    <a:srgbClr val="903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93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Мария Молодцова" userId="227bd9788694b20e" providerId="LiveId" clId="{3057C87C-6187-453D-B180-ED9A68160B90}"/>
    <pc:docChg chg="undo custSel modSld modMainMaster">
      <pc:chgData name="Мария Молодцова" userId="227bd9788694b20e" providerId="LiveId" clId="{3057C87C-6187-453D-B180-ED9A68160B90}" dt="2025-04-04T18:27:25.017" v="1203" actId="27636"/>
      <pc:docMkLst>
        <pc:docMk/>
      </pc:docMkLst>
      <pc:sldChg chg="modNotes">
        <pc:chgData name="Мария Молодцова" userId="227bd9788694b20e" providerId="LiveId" clId="{3057C87C-6187-453D-B180-ED9A68160B90}" dt="2025-04-04T16:55:15.556" v="225"/>
        <pc:sldMkLst>
          <pc:docMk/>
          <pc:sldMk cId="0" sldId="256"/>
        </pc:sldMkLst>
      </pc:sldChg>
      <pc:sldChg chg="addSp delSp modSp mod setBg">
        <pc:chgData name="Мария Молодцова" userId="227bd9788694b20e" providerId="LiveId" clId="{3057C87C-6187-453D-B180-ED9A68160B90}" dt="2025-04-04T17:19:38.045" v="355" actId="14100"/>
        <pc:sldMkLst>
          <pc:docMk/>
          <pc:sldMk cId="0" sldId="257"/>
        </pc:sldMkLst>
        <pc:spChg chg="mod">
          <ac:chgData name="Мария Молодцова" userId="227bd9788694b20e" providerId="LiveId" clId="{3057C87C-6187-453D-B180-ED9A68160B90}" dt="2025-04-04T17:19:17.248" v="354" actId="14100"/>
          <ac:spMkLst>
            <pc:docMk/>
            <pc:sldMk cId="0" sldId="257"/>
            <ac:spMk id="60" creationId="{00000000-0000-0000-0000-000000000000}"/>
          </ac:spMkLst>
        </pc:spChg>
        <pc:spChg chg="mod">
          <ac:chgData name="Мария Молодцова" userId="227bd9788694b20e" providerId="LiveId" clId="{3057C87C-6187-453D-B180-ED9A68160B90}" dt="2025-04-04T17:18:09.462" v="350" actId="14100"/>
          <ac:spMkLst>
            <pc:docMk/>
            <pc:sldMk cId="0" sldId="257"/>
            <ac:spMk id="61" creationId="{00000000-0000-0000-0000-000000000000}"/>
          </ac:spMkLst>
        </pc:spChg>
        <pc:spChg chg="mod">
          <ac:chgData name="Мария Молодцова" userId="227bd9788694b20e" providerId="LiveId" clId="{3057C87C-6187-453D-B180-ED9A68160B90}" dt="2025-04-04T17:19:38.045" v="355" actId="14100"/>
          <ac:spMkLst>
            <pc:docMk/>
            <pc:sldMk cId="0" sldId="257"/>
            <ac:spMk id="62" creationId="{00000000-0000-0000-0000-000000000000}"/>
          </ac:spMkLst>
        </pc:spChg>
        <pc:picChg chg="add del mod">
          <ac:chgData name="Мария Молодцова" userId="227bd9788694b20e" providerId="LiveId" clId="{3057C87C-6187-453D-B180-ED9A68160B90}" dt="2025-04-04T17:05:52.239" v="280" actId="21"/>
          <ac:picMkLst>
            <pc:docMk/>
            <pc:sldMk cId="0" sldId="257"/>
            <ac:picMk id="2" creationId="{9C66D33D-A6F6-AD48-E369-4A253194F471}"/>
          </ac:picMkLst>
        </pc:picChg>
        <pc:picChg chg="add del">
          <ac:chgData name="Мария Молодцова" userId="227bd9788694b20e" providerId="LiveId" clId="{3057C87C-6187-453D-B180-ED9A68160B90}" dt="2025-04-04T17:01:27.500" v="260" actId="22"/>
          <ac:picMkLst>
            <pc:docMk/>
            <pc:sldMk cId="0" sldId="257"/>
            <ac:picMk id="4" creationId="{71590609-599B-D914-3050-B0761AF1E786}"/>
          </ac:picMkLst>
        </pc:picChg>
        <pc:picChg chg="add mod ord">
          <ac:chgData name="Мария Молодцова" userId="227bd9788694b20e" providerId="LiveId" clId="{3057C87C-6187-453D-B180-ED9A68160B90}" dt="2025-04-04T17:05:47.904" v="279" actId="14100"/>
          <ac:picMkLst>
            <pc:docMk/>
            <pc:sldMk cId="0" sldId="257"/>
            <ac:picMk id="6" creationId="{F995DAC9-9A59-1FAB-BD0A-3FD14646BA65}"/>
          </ac:picMkLst>
        </pc:picChg>
        <pc:picChg chg="add mod ord">
          <ac:chgData name="Мария Молодцова" userId="227bd9788694b20e" providerId="LiveId" clId="{3057C87C-6187-453D-B180-ED9A68160B90}" dt="2025-04-04T17:16:06.168" v="336" actId="1076"/>
          <ac:picMkLst>
            <pc:docMk/>
            <pc:sldMk cId="0" sldId="257"/>
            <ac:picMk id="8" creationId="{C6872CDD-E860-7394-B5B5-8ABD80FBAEF1}"/>
          </ac:picMkLst>
        </pc:picChg>
      </pc:sldChg>
      <pc:sldChg chg="addSp delSp modSp mod modNotes">
        <pc:chgData name="Мария Молодцова" userId="227bd9788694b20e" providerId="LiveId" clId="{3057C87C-6187-453D-B180-ED9A68160B90}" dt="2025-04-04T17:58:20.676" v="886" actId="120"/>
        <pc:sldMkLst>
          <pc:docMk/>
          <pc:sldMk cId="0" sldId="258"/>
        </pc:sldMkLst>
        <pc:spChg chg="add del mod">
          <ac:chgData name="Мария Молодцова" userId="227bd9788694b20e" providerId="LiveId" clId="{3057C87C-6187-453D-B180-ED9A68160B90}" dt="2025-04-04T17:58:20.676" v="886" actId="120"/>
          <ac:spMkLst>
            <pc:docMk/>
            <pc:sldMk cId="0" sldId="258"/>
            <ac:spMk id="8" creationId="{93965329-DD46-0752-7320-8F6C13FDC79B}"/>
          </ac:spMkLst>
        </pc:spChg>
        <pc:spChg chg="mod">
          <ac:chgData name="Мария Молодцова" userId="227bd9788694b20e" providerId="LiveId" clId="{3057C87C-6187-453D-B180-ED9A68160B90}" dt="2025-04-04T17:47:42.928" v="585" actId="2711"/>
          <ac:spMkLst>
            <pc:docMk/>
            <pc:sldMk cId="0" sldId="258"/>
            <ac:spMk id="67" creationId="{00000000-0000-0000-0000-000000000000}"/>
          </ac:spMkLst>
        </pc:spChg>
        <pc:spChg chg="mod">
          <ac:chgData name="Мария Молодцова" userId="227bd9788694b20e" providerId="LiveId" clId="{3057C87C-6187-453D-B180-ED9A68160B90}" dt="2025-04-04T17:39:15.194" v="548" actId="14100"/>
          <ac:spMkLst>
            <pc:docMk/>
            <pc:sldMk cId="0" sldId="258"/>
            <ac:spMk id="68" creationId="{00000000-0000-0000-0000-000000000000}"/>
          </ac:spMkLst>
        </pc:spChg>
        <pc:picChg chg="add del">
          <ac:chgData name="Мария Молодцова" userId="227bd9788694b20e" providerId="LiveId" clId="{3057C87C-6187-453D-B180-ED9A68160B90}" dt="2025-04-04T17:12:13.883" v="311" actId="21"/>
          <ac:picMkLst>
            <pc:docMk/>
            <pc:sldMk cId="0" sldId="258"/>
            <ac:picMk id="3" creationId="{A6FCEFA8-19A6-8A5C-544A-8ACC935D08B3}"/>
          </ac:picMkLst>
        </pc:picChg>
        <pc:picChg chg="add del mod ord modCrop">
          <ac:chgData name="Мария Молодцова" userId="227bd9788694b20e" providerId="LiveId" clId="{3057C87C-6187-453D-B180-ED9A68160B90}" dt="2025-04-04T17:57:04.221" v="871" actId="21"/>
          <ac:picMkLst>
            <pc:docMk/>
            <pc:sldMk cId="0" sldId="258"/>
            <ac:picMk id="3" creationId="{D45E1BBE-BB52-27A1-C5BB-4120CE4730CE}"/>
          </ac:picMkLst>
        </pc:picChg>
        <pc:picChg chg="add del mod ord modCrop">
          <ac:chgData name="Мария Молодцова" userId="227bd9788694b20e" providerId="LiveId" clId="{3057C87C-6187-453D-B180-ED9A68160B90}" dt="2025-04-04T17:37:41.160" v="534" actId="21"/>
          <ac:picMkLst>
            <pc:docMk/>
            <pc:sldMk cId="0" sldId="258"/>
            <ac:picMk id="5" creationId="{B12D7B41-797B-EC1D-53A7-F2D3475FB6FF}"/>
          </ac:picMkLst>
        </pc:picChg>
        <pc:picChg chg="add del mod ord modCrop">
          <ac:chgData name="Мария Молодцова" userId="227bd9788694b20e" providerId="LiveId" clId="{3057C87C-6187-453D-B180-ED9A68160B90}" dt="2025-04-04T17:57:23.519" v="874" actId="21"/>
          <ac:picMkLst>
            <pc:docMk/>
            <pc:sldMk cId="0" sldId="258"/>
            <ac:picMk id="6" creationId="{7FE04408-DB5E-E15F-0B0C-2E2D9020A335}"/>
          </ac:picMkLst>
        </pc:picChg>
        <pc:picChg chg="add mod ord">
          <ac:chgData name="Мария Молодцова" userId="227bd9788694b20e" providerId="LiveId" clId="{3057C87C-6187-453D-B180-ED9A68160B90}" dt="2025-04-04T17:57:44.956" v="880" actId="167"/>
          <ac:picMkLst>
            <pc:docMk/>
            <pc:sldMk cId="0" sldId="258"/>
            <ac:picMk id="10" creationId="{8B348919-D77E-D624-125F-9E73F5E8668D}"/>
          </ac:picMkLst>
        </pc:picChg>
      </pc:sldChg>
      <pc:sldChg chg="addSp delSp modSp mod modNotes">
        <pc:chgData name="Мария Молодцова" userId="227bd9788694b20e" providerId="LiveId" clId="{3057C87C-6187-453D-B180-ED9A68160B90}" dt="2025-04-04T17:56:23.014" v="870" actId="123"/>
        <pc:sldMkLst>
          <pc:docMk/>
          <pc:sldMk cId="0" sldId="259"/>
        </pc:sldMkLst>
        <pc:spChg chg="mod">
          <ac:chgData name="Мария Молодцова" userId="227bd9788694b20e" providerId="LiveId" clId="{3057C87C-6187-453D-B180-ED9A68160B90}" dt="2025-04-04T17:50:30.034" v="827" actId="122"/>
          <ac:spMkLst>
            <pc:docMk/>
            <pc:sldMk cId="0" sldId="259"/>
            <ac:spMk id="73" creationId="{00000000-0000-0000-0000-000000000000}"/>
          </ac:spMkLst>
        </pc:spChg>
        <pc:spChg chg="mod">
          <ac:chgData name="Мария Молодцова" userId="227bd9788694b20e" providerId="LiveId" clId="{3057C87C-6187-453D-B180-ED9A68160B90}" dt="2025-04-04T17:56:23.014" v="870" actId="123"/>
          <ac:spMkLst>
            <pc:docMk/>
            <pc:sldMk cId="0" sldId="259"/>
            <ac:spMk id="74" creationId="{00000000-0000-0000-0000-000000000000}"/>
          </ac:spMkLst>
        </pc:spChg>
        <pc:picChg chg="add del mod ord modCrop">
          <ac:chgData name="Мария Молодцова" userId="227bd9788694b20e" providerId="LiveId" clId="{3057C87C-6187-453D-B180-ED9A68160B90}" dt="2025-04-04T17:52:18.353" v="846" actId="21"/>
          <ac:picMkLst>
            <pc:docMk/>
            <pc:sldMk cId="0" sldId="259"/>
            <ac:picMk id="3" creationId="{4C83C32F-4F92-0D1B-D71F-AB2276421C18}"/>
          </ac:picMkLst>
        </pc:picChg>
        <pc:picChg chg="add mod ord">
          <ac:chgData name="Мария Молодцова" userId="227bd9788694b20e" providerId="LiveId" clId="{3057C87C-6187-453D-B180-ED9A68160B90}" dt="2025-04-04T17:55:58.037" v="869" actId="167"/>
          <ac:picMkLst>
            <pc:docMk/>
            <pc:sldMk cId="0" sldId="259"/>
            <ac:picMk id="5" creationId="{6B2270ED-B323-32D5-6DD4-60128B8808F7}"/>
          </ac:picMkLst>
        </pc:picChg>
      </pc:sldChg>
      <pc:sldChg chg="addSp delSp modSp mod modNotes">
        <pc:chgData name="Мария Молодцова" userId="227bd9788694b20e" providerId="LiveId" clId="{3057C87C-6187-453D-B180-ED9A68160B90}" dt="2025-04-04T18:08:57.433" v="944" actId="255"/>
        <pc:sldMkLst>
          <pc:docMk/>
          <pc:sldMk cId="0" sldId="260"/>
        </pc:sldMkLst>
        <pc:spChg chg="mod">
          <ac:chgData name="Мария Молодцова" userId="227bd9788694b20e" providerId="LiveId" clId="{3057C87C-6187-453D-B180-ED9A68160B90}" dt="2025-04-04T18:00:23.017" v="901" actId="2711"/>
          <ac:spMkLst>
            <pc:docMk/>
            <pc:sldMk cId="0" sldId="260"/>
            <ac:spMk id="79" creationId="{00000000-0000-0000-0000-000000000000}"/>
          </ac:spMkLst>
        </pc:spChg>
        <pc:spChg chg="mod">
          <ac:chgData name="Мария Молодцова" userId="227bd9788694b20e" providerId="LiveId" clId="{3057C87C-6187-453D-B180-ED9A68160B90}" dt="2025-04-04T18:08:57.433" v="944" actId="255"/>
          <ac:spMkLst>
            <pc:docMk/>
            <pc:sldMk cId="0" sldId="260"/>
            <ac:spMk id="80" creationId="{00000000-0000-0000-0000-000000000000}"/>
          </ac:spMkLst>
        </pc:spChg>
        <pc:picChg chg="add del mod ord">
          <ac:chgData name="Мария Молодцова" userId="227bd9788694b20e" providerId="LiveId" clId="{3057C87C-6187-453D-B180-ED9A68160B90}" dt="2025-04-04T18:06:05.841" v="923" actId="21"/>
          <ac:picMkLst>
            <pc:docMk/>
            <pc:sldMk cId="0" sldId="260"/>
            <ac:picMk id="3" creationId="{ABE8C8ED-96DE-9E8F-857E-EBE587C5B268}"/>
          </ac:picMkLst>
        </pc:picChg>
        <pc:picChg chg="add mod ord">
          <ac:chgData name="Мария Молодцова" userId="227bd9788694b20e" providerId="LiveId" clId="{3057C87C-6187-453D-B180-ED9A68160B90}" dt="2025-04-04T18:08:37.842" v="940" actId="1076"/>
          <ac:picMkLst>
            <pc:docMk/>
            <pc:sldMk cId="0" sldId="260"/>
            <ac:picMk id="5" creationId="{EC348128-8498-8B98-8592-DF21D865F31C}"/>
          </ac:picMkLst>
        </pc:picChg>
      </pc:sldChg>
      <pc:sldChg chg="addSp modSp mod modNotes">
        <pc:chgData name="Мария Молодцова" userId="227bd9788694b20e" providerId="LiveId" clId="{3057C87C-6187-453D-B180-ED9A68160B90}" dt="2025-04-04T18:23:56.413" v="1109" actId="113"/>
        <pc:sldMkLst>
          <pc:docMk/>
          <pc:sldMk cId="0" sldId="261"/>
        </pc:sldMkLst>
        <pc:spChg chg="mod">
          <ac:chgData name="Мария Молодцова" userId="227bd9788694b20e" providerId="LiveId" clId="{3057C87C-6187-453D-B180-ED9A68160B90}" dt="2025-04-04T18:10:32.130" v="957" actId="255"/>
          <ac:spMkLst>
            <pc:docMk/>
            <pc:sldMk cId="0" sldId="261"/>
            <ac:spMk id="85" creationId="{00000000-0000-0000-0000-000000000000}"/>
          </ac:spMkLst>
        </pc:spChg>
        <pc:spChg chg="mod">
          <ac:chgData name="Мария Молодцова" userId="227bd9788694b20e" providerId="LiveId" clId="{3057C87C-6187-453D-B180-ED9A68160B90}" dt="2025-04-04T18:23:56.413" v="1109" actId="113"/>
          <ac:spMkLst>
            <pc:docMk/>
            <pc:sldMk cId="0" sldId="261"/>
            <ac:spMk id="86" creationId="{00000000-0000-0000-0000-000000000000}"/>
          </ac:spMkLst>
        </pc:spChg>
        <pc:picChg chg="add mod ord">
          <ac:chgData name="Мария Молодцова" userId="227bd9788694b20e" providerId="LiveId" clId="{3057C87C-6187-453D-B180-ED9A68160B90}" dt="2025-04-04T18:10:03.433" v="950" actId="167"/>
          <ac:picMkLst>
            <pc:docMk/>
            <pc:sldMk cId="0" sldId="261"/>
            <ac:picMk id="3" creationId="{D4D9C480-D9A2-09A9-5A70-5CC22B4A6E4A}"/>
          </ac:picMkLst>
        </pc:picChg>
      </pc:sldChg>
      <pc:sldChg chg="addSp modSp mod modNotes">
        <pc:chgData name="Мария Молодцова" userId="227bd9788694b20e" providerId="LiveId" clId="{3057C87C-6187-453D-B180-ED9A68160B90}" dt="2025-04-04T18:27:25.017" v="1203" actId="27636"/>
        <pc:sldMkLst>
          <pc:docMk/>
          <pc:sldMk cId="0" sldId="262"/>
        </pc:sldMkLst>
        <pc:spChg chg="mod">
          <ac:chgData name="Мария Молодцова" userId="227bd9788694b20e" providerId="LiveId" clId="{3057C87C-6187-453D-B180-ED9A68160B90}" dt="2025-04-04T18:24:44.617" v="1115" actId="2711"/>
          <ac:spMkLst>
            <pc:docMk/>
            <pc:sldMk cId="0" sldId="262"/>
            <ac:spMk id="91" creationId="{00000000-0000-0000-0000-000000000000}"/>
          </ac:spMkLst>
        </pc:spChg>
        <pc:spChg chg="mod">
          <ac:chgData name="Мария Молодцова" userId="227bd9788694b20e" providerId="LiveId" clId="{3057C87C-6187-453D-B180-ED9A68160B90}" dt="2025-04-04T18:27:25.017" v="1203" actId="27636"/>
          <ac:spMkLst>
            <pc:docMk/>
            <pc:sldMk cId="0" sldId="262"/>
            <ac:spMk id="92" creationId="{00000000-0000-0000-0000-000000000000}"/>
          </ac:spMkLst>
        </pc:spChg>
        <pc:picChg chg="add mod ord">
          <ac:chgData name="Мария Молодцова" userId="227bd9788694b20e" providerId="LiveId" clId="{3057C87C-6187-453D-B180-ED9A68160B90}" dt="2025-04-04T18:13:57.965" v="975" actId="197"/>
          <ac:picMkLst>
            <pc:docMk/>
            <pc:sldMk cId="0" sldId="262"/>
            <ac:picMk id="3" creationId="{C88EFD84-F756-0669-D628-220885F9AAC7}"/>
          </ac:picMkLst>
        </pc:picChg>
      </pc:sldChg>
      <pc:sldMasterChg chg="setBg modSldLayout">
        <pc:chgData name="Мария Молодцова" userId="227bd9788694b20e" providerId="LiveId" clId="{3057C87C-6187-453D-B180-ED9A68160B90}" dt="2025-04-04T16:56:59.034" v="257"/>
        <pc:sldMasterMkLst>
          <pc:docMk/>
          <pc:sldMasterMk cId="0" sldId="2147483659"/>
        </pc:sldMasterMkLst>
        <pc:sldLayoutChg chg="setBg">
          <pc:chgData name="Мария Молодцова" userId="227bd9788694b20e" providerId="LiveId" clId="{3057C87C-6187-453D-B180-ED9A68160B90}" dt="2025-04-04T16:56:59.034" v="257"/>
          <pc:sldLayoutMkLst>
            <pc:docMk/>
            <pc:sldMasterMk cId="0" sldId="2147483659"/>
            <pc:sldLayoutMk cId="0" sldId="2147483648"/>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49"/>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0"/>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1"/>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2"/>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3"/>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4"/>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5"/>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6"/>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7"/>
          </pc:sldLayoutMkLst>
        </pc:sldLayoutChg>
        <pc:sldLayoutChg chg="setBg">
          <pc:chgData name="Мария Молодцова" userId="227bd9788694b20e" providerId="LiveId" clId="{3057C87C-6187-453D-B180-ED9A68160B90}" dt="2025-04-04T16:56:59.034" v="257"/>
          <pc:sldLayoutMkLst>
            <pc:docMk/>
            <pc:sldMasterMk cId="0" sldId="2147483659"/>
            <pc:sldLayoutMk cId="0" sldId="21474836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pattFill prst="pct5">
          <a:fgClr>
            <a:schemeClr val="lt1"/>
          </a:fgClr>
          <a:bgClr>
            <a:schemeClr val="bg1"/>
          </a:bgClr>
        </a:patt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pic>
        <p:nvPicPr>
          <p:cNvPr id="8" name="Рисунок 7">
            <a:extLst>
              <a:ext uri="{FF2B5EF4-FFF2-40B4-BE49-F238E27FC236}">
                <a16:creationId xmlns:a16="http://schemas.microsoft.com/office/drawing/2014/main" id="{C6872CDD-E860-7394-B5B5-8ABD80FBAEF1}"/>
              </a:ext>
            </a:extLst>
          </p:cNvPr>
          <p:cNvPicPr>
            <a:picLocks noChangeAspect="1"/>
          </p:cNvPicPr>
          <p:nvPr/>
        </p:nvPicPr>
        <p:blipFill>
          <a:blip r:embed="rId3"/>
          <a:stretch>
            <a:fillRect/>
          </a:stretch>
        </p:blipFill>
        <p:spPr>
          <a:xfrm>
            <a:off x="1" y="2789"/>
            <a:ext cx="9143999" cy="5143500"/>
          </a:xfrm>
          <a:prstGeom prst="rect">
            <a:avLst/>
          </a:prstGeom>
        </p:spPr>
      </p:pic>
      <p:sp>
        <p:nvSpPr>
          <p:cNvPr id="60" name="Google Shape;60;p14"/>
          <p:cNvSpPr txBox="1">
            <a:spLocks noGrp="1"/>
          </p:cNvSpPr>
          <p:nvPr>
            <p:ph type="ctrTitle"/>
          </p:nvPr>
        </p:nvSpPr>
        <p:spPr>
          <a:xfrm>
            <a:off x="311708" y="144966"/>
            <a:ext cx="6401325" cy="1619714"/>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RU" sz="3600" b="1" dirty="0">
                <a:solidFill>
                  <a:srgbClr val="871D00"/>
                </a:solidFill>
                <a:latin typeface="Times New Roman" panose="02020603050405020304" pitchFamily="18" charset="0"/>
                <a:cs typeface="Times New Roman" panose="02020603050405020304" pitchFamily="18" charset="0"/>
              </a:rPr>
              <a:t>Влияние пивной дробины на качество сосисок вареных</a:t>
            </a:r>
            <a:endParaRPr sz="3600" b="1" dirty="0">
              <a:solidFill>
                <a:srgbClr val="871D00"/>
              </a:solidFill>
              <a:latin typeface="Times New Roman" panose="02020603050405020304" pitchFamily="18" charset="0"/>
              <a:cs typeface="Times New Roman" panose="02020603050405020304" pitchFamily="18" charset="0"/>
            </a:endParaRPr>
          </a:p>
        </p:txBody>
      </p:sp>
      <p:sp>
        <p:nvSpPr>
          <p:cNvPr id="61" name="Google Shape;61;p14"/>
          <p:cNvSpPr txBox="1">
            <a:spLocks noGrp="1"/>
          </p:cNvSpPr>
          <p:nvPr>
            <p:ph type="subTitle" idx="1"/>
          </p:nvPr>
        </p:nvSpPr>
        <p:spPr>
          <a:xfrm>
            <a:off x="1839951" y="1996066"/>
            <a:ext cx="3468030" cy="70253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400" b="1" i="0" dirty="0">
                <a:solidFill>
                  <a:srgbClr val="871D00"/>
                </a:solidFill>
                <a:effectLst/>
                <a:latin typeface="Times New Roman" panose="02020603050405020304" pitchFamily="18" charset="0"/>
                <a:cs typeface="Times New Roman" panose="02020603050405020304" pitchFamily="18" charset="0"/>
              </a:rPr>
              <a:t>ФГБОУ ВО </a:t>
            </a:r>
            <a:r>
              <a:rPr lang="ru-RU" sz="2400" b="1" i="0" dirty="0" err="1">
                <a:solidFill>
                  <a:srgbClr val="871D00"/>
                </a:solidFill>
                <a:effectLst/>
                <a:latin typeface="Times New Roman" panose="02020603050405020304" pitchFamily="18" charset="0"/>
                <a:cs typeface="Times New Roman" panose="02020603050405020304" pitchFamily="18" charset="0"/>
              </a:rPr>
              <a:t>СамГАУ</a:t>
            </a:r>
            <a:endParaRPr sz="2400" b="1" dirty="0">
              <a:solidFill>
                <a:srgbClr val="871D00"/>
              </a:solidFill>
              <a:latin typeface="Times New Roman" panose="02020603050405020304" pitchFamily="18" charset="0"/>
              <a:cs typeface="Times New Roman" panose="02020603050405020304" pitchFamily="18" charset="0"/>
            </a:endParaRPr>
          </a:p>
        </p:txBody>
      </p:sp>
      <p:sp>
        <p:nvSpPr>
          <p:cNvPr id="62" name="Google Shape;62;p14"/>
          <p:cNvSpPr txBox="1">
            <a:spLocks noGrp="1"/>
          </p:cNvSpPr>
          <p:nvPr>
            <p:ph type="subTitle" idx="1"/>
          </p:nvPr>
        </p:nvSpPr>
        <p:spPr>
          <a:xfrm>
            <a:off x="1839951" y="3285301"/>
            <a:ext cx="3468030" cy="992458"/>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000" b="1" dirty="0">
                <a:solidFill>
                  <a:srgbClr val="871D00"/>
                </a:solidFill>
                <a:latin typeface="Times New Roman" panose="02020603050405020304" pitchFamily="18" charset="0"/>
                <a:cs typeface="Times New Roman" panose="02020603050405020304" pitchFamily="18" charset="0"/>
              </a:rPr>
              <a:t>Инициативная разработка </a:t>
            </a:r>
            <a:endParaRPr sz="2000" b="1" dirty="0">
              <a:solidFill>
                <a:srgbClr val="871D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10" name="Рисунок 9">
            <a:extLst>
              <a:ext uri="{FF2B5EF4-FFF2-40B4-BE49-F238E27FC236}">
                <a16:creationId xmlns:a16="http://schemas.microsoft.com/office/drawing/2014/main" id="{8B348919-D77E-D624-125F-9E73F5E8668D}"/>
              </a:ext>
            </a:extLst>
          </p:cNvPr>
          <p:cNvPicPr>
            <a:picLocks noChangeAspect="1"/>
          </p:cNvPicPr>
          <p:nvPr/>
        </p:nvPicPr>
        <p:blipFill>
          <a:blip r:embed="rId3"/>
          <a:stretch>
            <a:fillRect/>
          </a:stretch>
        </p:blipFill>
        <p:spPr>
          <a:xfrm>
            <a:off x="0" y="0"/>
            <a:ext cx="9144000" cy="5143500"/>
          </a:xfrm>
          <a:prstGeom prst="rect">
            <a:avLst/>
          </a:prstGeom>
        </p:spPr>
      </p:pic>
      <p:sp>
        <p:nvSpPr>
          <p:cNvPr id="67" name="Google Shape;67;p15"/>
          <p:cNvSpPr txBox="1">
            <a:spLocks noGrp="1"/>
          </p:cNvSpPr>
          <p:nvPr>
            <p:ph type="title"/>
          </p:nvPr>
        </p:nvSpPr>
        <p:spPr>
          <a:xfrm>
            <a:off x="0" y="104791"/>
            <a:ext cx="9144000" cy="46983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b="1" dirty="0">
                <a:solidFill>
                  <a:srgbClr val="871D00"/>
                </a:solidFill>
                <a:latin typeface="Times New Roman" panose="02020603050405020304" pitchFamily="18" charset="0"/>
                <a:cs typeface="Times New Roman" panose="02020603050405020304" pitchFamily="18" charset="0"/>
              </a:rPr>
              <a:t>Пользователь и проблема</a:t>
            </a:r>
            <a:endParaRPr b="1" dirty="0">
              <a:solidFill>
                <a:srgbClr val="871D00"/>
              </a:solidFill>
              <a:latin typeface="Times New Roman" panose="02020603050405020304" pitchFamily="18" charset="0"/>
              <a:cs typeface="Times New Roman" panose="02020603050405020304" pitchFamily="18" charset="0"/>
            </a:endParaRPr>
          </a:p>
        </p:txBody>
      </p:sp>
      <p:sp>
        <p:nvSpPr>
          <p:cNvPr id="68" name="Google Shape;68;p15"/>
          <p:cNvSpPr txBox="1">
            <a:spLocks noGrp="1"/>
          </p:cNvSpPr>
          <p:nvPr>
            <p:ph type="body" idx="1"/>
          </p:nvPr>
        </p:nvSpPr>
        <p:spPr>
          <a:xfrm>
            <a:off x="0" y="574624"/>
            <a:ext cx="3601844" cy="4568875"/>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ru-RU" sz="1400" b="0" i="0" dirty="0">
                <a:solidFill>
                  <a:srgbClr val="871D00"/>
                </a:solidFill>
                <a:effectLst/>
                <a:latin typeface="Times New Roman" panose="02020603050405020304" pitchFamily="18" charset="0"/>
                <a:cs typeface="Times New Roman" panose="02020603050405020304" pitchFamily="18" charset="0"/>
              </a:rPr>
              <a:t>.</a:t>
            </a:r>
            <a:endParaRPr sz="1400" dirty="0">
              <a:solidFill>
                <a:srgbClr val="871D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4"/>
          <a:stretch>
            <a:fillRect/>
          </a:stretch>
        </p:blipFill>
        <p:spPr>
          <a:xfrm>
            <a:off x="56114" y="679415"/>
            <a:ext cx="2606045" cy="2606045"/>
          </a:xfrm>
          <a:prstGeom prst="rect">
            <a:avLst/>
          </a:prstGeom>
        </p:spPr>
      </p:pic>
      <p:sp>
        <p:nvSpPr>
          <p:cNvPr id="8" name="TextBox 7">
            <a:extLst>
              <a:ext uri="{FF2B5EF4-FFF2-40B4-BE49-F238E27FC236}">
                <a16:creationId xmlns:a16="http://schemas.microsoft.com/office/drawing/2014/main" id="{93965329-DD46-0752-7320-8F6C13FDC79B}"/>
              </a:ext>
            </a:extLst>
          </p:cNvPr>
          <p:cNvSpPr txBox="1"/>
          <p:nvPr/>
        </p:nvSpPr>
        <p:spPr>
          <a:xfrm>
            <a:off x="2748287" y="554698"/>
            <a:ext cx="6422065" cy="4693593"/>
          </a:xfrm>
          <a:prstGeom prst="rect">
            <a:avLst/>
          </a:prstGeom>
          <a:noFill/>
        </p:spPr>
        <p:txBody>
          <a:bodyPr wrap="square">
            <a:spAutoFit/>
          </a:bodyPr>
          <a:lstStyle/>
          <a:p>
            <a:pPr indent="450000" algn="just"/>
            <a:r>
              <a:rPr lang="ru-RU" sz="1300" dirty="0">
                <a:solidFill>
                  <a:srgbClr val="871D00"/>
                </a:solidFill>
                <a:latin typeface="Times New Roman" panose="02020603050405020304" pitchFamily="18" charset="0"/>
                <a:cs typeface="Times New Roman" panose="02020603050405020304" pitchFamily="18" charset="0"/>
              </a:rPr>
              <a:t>Современные потребители, страдающие хроническими заболеваниями щитовидной железы, такими как гипотиреоз и аутоиммунный тиреоидит, а также люди с нарушениями работы желудочно-кишечного тракта — гастритом, синдромом раздражённого кишечника, дисбактериозом. Эти состояния требуют не только медикаментозного лечения, но и особого режима питания, направленного на поддержание общего обмена веществ, иммунной и пищеварительной функций организма.</a:t>
            </a:r>
          </a:p>
          <a:p>
            <a:pPr indent="450000" algn="just"/>
            <a:r>
              <a:rPr lang="ru-RU" sz="1300" dirty="0">
                <a:solidFill>
                  <a:srgbClr val="871D00"/>
                </a:solidFill>
                <a:latin typeface="Times New Roman" panose="02020603050405020304" pitchFamily="18" charset="0"/>
                <a:cs typeface="Times New Roman" panose="02020603050405020304" pitchFamily="18" charset="0"/>
              </a:rPr>
              <a:t>Одной из ключевых трудностей для данной группы людей является дефицит витаминов группы B (B1, B2, B6, B12) и витамина E. </a:t>
            </a:r>
          </a:p>
          <a:p>
            <a:pPr indent="450000" algn="just"/>
            <a:r>
              <a:rPr lang="ru-RU" sz="1300" dirty="0">
                <a:solidFill>
                  <a:srgbClr val="871D00"/>
                </a:solidFill>
                <a:latin typeface="Times New Roman" panose="02020603050405020304" pitchFamily="18" charset="0"/>
                <a:cs typeface="Times New Roman" panose="02020603050405020304" pitchFamily="18" charset="0"/>
              </a:rPr>
              <a:t>Эти витамины жизненно необходимы для: </a:t>
            </a:r>
          </a:p>
          <a:p>
            <a:pPr indent="450000" algn="just"/>
            <a:r>
              <a:rPr lang="ru-RU" sz="1300" dirty="0">
                <a:solidFill>
                  <a:srgbClr val="871D00"/>
                </a:solidFill>
                <a:latin typeface="Times New Roman" panose="02020603050405020304" pitchFamily="18" charset="0"/>
                <a:cs typeface="Times New Roman" panose="02020603050405020304" pitchFamily="18" charset="0"/>
              </a:rPr>
              <a:t>нормального функционирования нервной и эндокринной систем; </a:t>
            </a:r>
          </a:p>
          <a:p>
            <a:pPr indent="450000" algn="just"/>
            <a:r>
              <a:rPr lang="ru-RU" sz="1300" dirty="0">
                <a:solidFill>
                  <a:srgbClr val="871D00"/>
                </a:solidFill>
                <a:latin typeface="Times New Roman" panose="02020603050405020304" pitchFamily="18" charset="0"/>
                <a:cs typeface="Times New Roman" panose="02020603050405020304" pitchFamily="18" charset="0"/>
              </a:rPr>
              <a:t>регулирования обменных процессов;</a:t>
            </a:r>
          </a:p>
          <a:p>
            <a:pPr indent="450000" algn="just"/>
            <a:r>
              <a:rPr lang="ru-RU" sz="1300" dirty="0">
                <a:solidFill>
                  <a:srgbClr val="871D00"/>
                </a:solidFill>
                <a:latin typeface="Times New Roman" panose="02020603050405020304" pitchFamily="18" charset="0"/>
                <a:cs typeface="Times New Roman" panose="02020603050405020304" pitchFamily="18" charset="0"/>
              </a:rPr>
              <a:t>поддержки здоровой микрофлоры кишечника и процесса пищеварения; </a:t>
            </a:r>
          </a:p>
          <a:p>
            <a:pPr indent="450000" algn="just"/>
            <a:r>
              <a:rPr lang="ru-RU" sz="1300" dirty="0">
                <a:solidFill>
                  <a:srgbClr val="871D00"/>
                </a:solidFill>
                <a:latin typeface="Times New Roman" panose="02020603050405020304" pitchFamily="18" charset="0"/>
                <a:cs typeface="Times New Roman" panose="02020603050405020304" pitchFamily="18" charset="0"/>
              </a:rPr>
              <a:t>защиты клеток от окислительного стресса.</a:t>
            </a:r>
          </a:p>
          <a:p>
            <a:pPr indent="450000" algn="just"/>
            <a:r>
              <a:rPr lang="ru-RU" sz="1300" dirty="0">
                <a:solidFill>
                  <a:srgbClr val="871D00"/>
                </a:solidFill>
                <a:latin typeface="Times New Roman" panose="02020603050405020304" pitchFamily="18" charset="0"/>
                <a:cs typeface="Times New Roman" panose="02020603050405020304" pitchFamily="18" charset="0"/>
              </a:rPr>
              <a:t>Однако из-за специфики заболеваний (сниженного аппетита, нарушенного усвоения питательных веществ, ограничений в диете) такие витамины не поступают в организм в достаточном количестве. Это приводит к ухудшению самочувствия, снижению жизненного тонуса, нарушению пищеварения и ухудшению общего качества жизни.</a:t>
            </a:r>
          </a:p>
          <a:p>
            <a:pPr indent="450000" algn="just"/>
            <a:r>
              <a:rPr lang="ru-RU" sz="1300" dirty="0">
                <a:solidFill>
                  <a:srgbClr val="871D00"/>
                </a:solidFill>
                <a:latin typeface="Times New Roman" panose="02020603050405020304" pitchFamily="18" charset="0"/>
                <a:cs typeface="Times New Roman" panose="02020603050405020304" pitchFamily="18" charset="0"/>
              </a:rPr>
              <a:t>На фоне этого возникает очевидная потребность в создании продуктов питания, которые были бы не только привычными и доступными, но и функциональными — способными восполнять нехватку важных нутриентов и оказывать поддержку организму в условиях хронических заболеваний</a:t>
            </a:r>
            <a:r>
              <a:rPr lang="ru-RU" sz="1300" dirty="0">
                <a:latin typeface="Times New Roman" panose="02020603050405020304" pitchFamily="18" charset="0"/>
                <a:cs typeface="Times New Roman" panose="02020603050405020304" pitchFamily="18" charset="0"/>
              </a:rPr>
              <a:t>.</a:t>
            </a:r>
          </a:p>
        </p:txBody>
      </p:sp>
      <p:pic>
        <p:nvPicPr>
          <p:cNvPr id="3" name="Рисунок 2"/>
          <p:cNvPicPr>
            <a:picLocks noChangeAspect="1"/>
          </p:cNvPicPr>
          <p:nvPr/>
        </p:nvPicPr>
        <p:blipFill rotWithShape="1">
          <a:blip r:embed="rId5"/>
          <a:srcRect l="17810" r="23001"/>
          <a:stretch/>
        </p:blipFill>
        <p:spPr>
          <a:xfrm>
            <a:off x="1001626" y="2678666"/>
            <a:ext cx="1742263" cy="1542460"/>
          </a:xfrm>
          <a:prstGeom prst="rect">
            <a:avLst/>
          </a:prstGeom>
        </p:spPr>
      </p:pic>
      <p:pic>
        <p:nvPicPr>
          <p:cNvPr id="4" name="Рисунок 3"/>
          <p:cNvPicPr>
            <a:picLocks noChangeAspect="1"/>
          </p:cNvPicPr>
          <p:nvPr/>
        </p:nvPicPr>
        <p:blipFill rotWithShape="1">
          <a:blip r:embed="rId6"/>
          <a:srcRect l="18837" r="11860"/>
          <a:stretch/>
        </p:blipFill>
        <p:spPr>
          <a:xfrm>
            <a:off x="56114" y="3995853"/>
            <a:ext cx="2272416" cy="11476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5" name="Рисунок 4">
            <a:extLst>
              <a:ext uri="{FF2B5EF4-FFF2-40B4-BE49-F238E27FC236}">
                <a16:creationId xmlns:a16="http://schemas.microsoft.com/office/drawing/2014/main" id="{6B2270ED-B323-32D5-6DD4-60128B8808F7}"/>
              </a:ext>
            </a:extLst>
          </p:cNvPr>
          <p:cNvPicPr>
            <a:picLocks noChangeAspect="1"/>
          </p:cNvPicPr>
          <p:nvPr/>
        </p:nvPicPr>
        <p:blipFill>
          <a:blip r:embed="rId3"/>
          <a:stretch>
            <a:fillRect/>
          </a:stretch>
        </p:blipFill>
        <p:spPr>
          <a:xfrm>
            <a:off x="0" y="0"/>
            <a:ext cx="9143998" cy="5143500"/>
          </a:xfrm>
          <a:prstGeom prst="rect">
            <a:avLst/>
          </a:prstGeom>
        </p:spPr>
      </p:pic>
      <p:sp>
        <p:nvSpPr>
          <p:cNvPr id="73" name="Google Shape;73;p16"/>
          <p:cNvSpPr txBox="1">
            <a:spLocks noGrp="1"/>
          </p:cNvSpPr>
          <p:nvPr>
            <p:ph type="title"/>
          </p:nvPr>
        </p:nvSpPr>
        <p:spPr>
          <a:xfrm>
            <a:off x="311698" y="-190500"/>
            <a:ext cx="8520600" cy="67463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b="1" dirty="0">
                <a:solidFill>
                  <a:srgbClr val="871D00"/>
                </a:solidFill>
                <a:latin typeface="Times New Roman" panose="02020603050405020304" pitchFamily="18" charset="0"/>
                <a:cs typeface="Times New Roman" panose="02020603050405020304" pitchFamily="18" charset="0"/>
              </a:rPr>
              <a:t>Как уже решается проблема</a:t>
            </a:r>
            <a:endParaRPr b="1" dirty="0">
              <a:solidFill>
                <a:srgbClr val="871D00"/>
              </a:solidFill>
              <a:latin typeface="Times New Roman" panose="02020603050405020304" pitchFamily="18" charset="0"/>
              <a:cs typeface="Times New Roman" panose="02020603050405020304" pitchFamily="18" charset="0"/>
            </a:endParaRPr>
          </a:p>
        </p:txBody>
      </p:sp>
      <p:sp>
        <p:nvSpPr>
          <p:cNvPr id="74" name="Google Shape;74;p16"/>
          <p:cNvSpPr txBox="1">
            <a:spLocks noGrp="1"/>
          </p:cNvSpPr>
          <p:nvPr>
            <p:ph type="body" idx="1"/>
          </p:nvPr>
        </p:nvSpPr>
        <p:spPr>
          <a:xfrm>
            <a:off x="-34966" y="253975"/>
            <a:ext cx="6942393" cy="4635550"/>
          </a:xfrm>
          <a:prstGeom prst="rect">
            <a:avLst/>
          </a:prstGeom>
        </p:spPr>
        <p:txBody>
          <a:bodyPr spcFirstLastPara="1" wrap="square" lIns="91425" tIns="91425" rIns="91425" bIns="91425" anchor="t" anchorCtr="0">
            <a:noAutofit/>
          </a:bodyPr>
          <a:lstStyle/>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На российском рынке представлены отдельные образцы функциональных мясных продуктов, направленных на улучшение состава и пищевой ценности. Однако все они имеют ограниченный спектр добавок и не решают комплексную задачу поддержки здоровья ЖКТ и щитовидной железы. Ни один из них не использует пивную дробину как натуральный источник витаминов группы B и E.</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Примеры аналогов:</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Сосиски «Доктор Био» (ООО «</a:t>
            </a:r>
            <a:r>
              <a:rPr lang="ru-RU" sz="1300" dirty="0" err="1">
                <a:solidFill>
                  <a:srgbClr val="871D00"/>
                </a:solidFill>
                <a:latin typeface="Times New Roman" panose="02020603050405020304" pitchFamily="18" charset="0"/>
                <a:cs typeface="Times New Roman" panose="02020603050405020304" pitchFamily="18" charset="0"/>
              </a:rPr>
              <a:t>ЭкоМит</a:t>
            </a:r>
            <a:r>
              <a:rPr lang="ru-RU" sz="1300" dirty="0">
                <a:solidFill>
                  <a:srgbClr val="871D00"/>
                </a:solidFill>
                <a:latin typeface="Times New Roman" panose="02020603050405020304" pitchFamily="18" charset="0"/>
                <a:cs typeface="Times New Roman" panose="02020603050405020304" pitchFamily="18" charset="0"/>
              </a:rPr>
              <a:t>») — содержат растительный белок и клетчатку, не содержат искусственных добавок, позиционируются как продукт здорового питания, но не обогащены витаминами.</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Колбаса «Фитнес» («Мясницкий ряд») — ориентирована на потребителей, следящих за фигурой. Имеет пониженное содержание жира и добавки растительного происхождения. Витаминного состава нет.</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Сосиски «Диетические» («Черкизово») — соответствуют требованиям ЗОЖ-питания, имеют пониженное содержание соли и жира, но не обладают дополнительной функциональностью с точки зрения витаминов или пищеварения.</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Сосиски «Здоровье с отрубями» (региональные бренды) — в составе присутствуют отруби как источник клетчатки, что благоприятно влияет на пищеварение, однако продукт не содержит обогащённых витаминов или других функциональных компонентов.</a:t>
            </a:r>
          </a:p>
          <a:p>
            <a:pPr marL="0" lvl="0" indent="457200" algn="just" rtl="0">
              <a:spcBef>
                <a:spcPts val="0"/>
              </a:spcBef>
              <a:buNone/>
            </a:pPr>
            <a:r>
              <a:rPr lang="ru-RU" sz="1300" dirty="0">
                <a:solidFill>
                  <a:srgbClr val="871D00"/>
                </a:solidFill>
                <a:latin typeface="Times New Roman" panose="02020603050405020304" pitchFamily="18" charset="0"/>
                <a:cs typeface="Times New Roman" panose="02020603050405020304" pitchFamily="18" charset="0"/>
              </a:rPr>
              <a:t>Таким образом, несмотря на наличие продуктов с улучшенным составом, ни один из них не предлагает комплексного подхода: сочетания пищевых волокон, природных витаминов B и E, и мягкой стимуляции пищеварения, как это возможно при использовании пивной дробины.</a:t>
            </a:r>
            <a:endParaRPr sz="1300" dirty="0">
              <a:solidFill>
                <a:srgbClr val="871D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4"/>
          <a:stretch>
            <a:fillRect/>
          </a:stretch>
        </p:blipFill>
        <p:spPr>
          <a:xfrm>
            <a:off x="7140298" y="344886"/>
            <a:ext cx="1847850" cy="1847850"/>
          </a:xfrm>
          <a:prstGeom prst="rect">
            <a:avLst/>
          </a:prstGeom>
        </p:spPr>
      </p:pic>
      <p:pic>
        <p:nvPicPr>
          <p:cNvPr id="4" name="Рисунок 3"/>
          <p:cNvPicPr>
            <a:picLocks noChangeAspect="1"/>
          </p:cNvPicPr>
          <p:nvPr/>
        </p:nvPicPr>
        <p:blipFill>
          <a:blip r:embed="rId5"/>
          <a:stretch>
            <a:fillRect/>
          </a:stretch>
        </p:blipFill>
        <p:spPr>
          <a:xfrm>
            <a:off x="6942391" y="2284749"/>
            <a:ext cx="1761030" cy="2201287"/>
          </a:xfrm>
          <a:prstGeom prst="rect">
            <a:avLst/>
          </a:prstGeom>
        </p:spPr>
      </p:pic>
      <p:pic>
        <p:nvPicPr>
          <p:cNvPr id="3" name="Рисунок 2"/>
          <p:cNvPicPr>
            <a:picLocks noChangeAspect="1"/>
          </p:cNvPicPr>
          <p:nvPr/>
        </p:nvPicPr>
        <p:blipFill>
          <a:blip r:embed="rId6"/>
          <a:stretch>
            <a:fillRect/>
          </a:stretch>
        </p:blipFill>
        <p:spPr>
          <a:xfrm rot="20116016">
            <a:off x="7803706" y="1681113"/>
            <a:ext cx="1251415" cy="1302947"/>
          </a:xfrm>
          <a:prstGeom prst="rect">
            <a:avLst/>
          </a:prstGeom>
        </p:spPr>
      </p:pic>
      <p:pic>
        <p:nvPicPr>
          <p:cNvPr id="6" name="Рисунок 5"/>
          <p:cNvPicPr>
            <a:picLocks noChangeAspect="1"/>
          </p:cNvPicPr>
          <p:nvPr/>
        </p:nvPicPr>
        <p:blipFill>
          <a:blip r:embed="rId7"/>
          <a:stretch>
            <a:fillRect/>
          </a:stretch>
        </p:blipFill>
        <p:spPr>
          <a:xfrm rot="2305303">
            <a:off x="7740577" y="3514811"/>
            <a:ext cx="1219649" cy="12196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3" name="Рисунок 2">
            <a:extLst>
              <a:ext uri="{FF2B5EF4-FFF2-40B4-BE49-F238E27FC236}">
                <a16:creationId xmlns:a16="http://schemas.microsoft.com/office/drawing/2014/main" id="{ABE8C8ED-96DE-9E8F-857E-EBE587C5B268}"/>
              </a:ext>
            </a:extLst>
          </p:cNvPr>
          <p:cNvPicPr>
            <a:picLocks noChangeAspect="1"/>
          </p:cNvPicPr>
          <p:nvPr/>
        </p:nvPicPr>
        <p:blipFill>
          <a:blip r:embed="rId3"/>
          <a:stretch>
            <a:fillRect/>
          </a:stretch>
        </p:blipFill>
        <p:spPr>
          <a:xfrm>
            <a:off x="0" y="0"/>
            <a:ext cx="9144000" cy="5143500"/>
          </a:xfrm>
          <a:prstGeom prst="rect">
            <a:avLst/>
          </a:prstGeom>
        </p:spPr>
      </p:pic>
      <p:sp>
        <p:nvSpPr>
          <p:cNvPr id="79" name="Google Shape;79;p17"/>
          <p:cNvSpPr txBox="1">
            <a:spLocks noGrp="1"/>
          </p:cNvSpPr>
          <p:nvPr>
            <p:ph type="title"/>
          </p:nvPr>
        </p:nvSpPr>
        <p:spPr>
          <a:xfrm>
            <a:off x="311700" y="39273"/>
            <a:ext cx="8520600" cy="47950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3200" b="1" dirty="0">
                <a:solidFill>
                  <a:srgbClr val="871D00"/>
                </a:solidFill>
                <a:latin typeface="Times New Roman" panose="02020603050405020304" pitchFamily="18" charset="0"/>
                <a:cs typeface="Times New Roman" panose="02020603050405020304" pitchFamily="18" charset="0"/>
              </a:rPr>
              <a:t>Решение</a:t>
            </a:r>
            <a:endParaRPr sz="3200" b="1" dirty="0">
              <a:solidFill>
                <a:srgbClr val="871D00"/>
              </a:solidFill>
              <a:latin typeface="Times New Roman" panose="02020603050405020304" pitchFamily="18" charset="0"/>
              <a:cs typeface="Times New Roman" panose="02020603050405020304" pitchFamily="18" charset="0"/>
            </a:endParaRPr>
          </a:p>
        </p:txBody>
      </p:sp>
      <p:sp>
        <p:nvSpPr>
          <p:cNvPr id="80" name="Google Shape;80;p17"/>
          <p:cNvSpPr txBox="1">
            <a:spLocks noGrp="1"/>
          </p:cNvSpPr>
          <p:nvPr>
            <p:ph type="body" idx="1"/>
          </p:nvPr>
        </p:nvSpPr>
        <p:spPr>
          <a:xfrm>
            <a:off x="3954966" y="692774"/>
            <a:ext cx="5162758" cy="4276725"/>
          </a:xfrm>
          <a:prstGeom prst="rect">
            <a:avLst/>
          </a:prstGeom>
        </p:spPr>
        <p:txBody>
          <a:bodyPr spcFirstLastPara="1" wrap="square" lIns="91425" tIns="91425" rIns="91425" bIns="91425" anchor="t" anchorCtr="0">
            <a:normAutofit/>
          </a:bodyPr>
          <a:lstStyle/>
          <a:p>
            <a:pPr marL="0" lvl="0" indent="457200" algn="just" rtl="0">
              <a:spcBef>
                <a:spcPts val="0"/>
              </a:spcBef>
              <a:spcAft>
                <a:spcPts val="1200"/>
              </a:spcAft>
              <a:buNone/>
            </a:pPr>
            <a:r>
              <a:rPr lang="ru-RU" sz="1600" dirty="0">
                <a:solidFill>
                  <a:srgbClr val="871D00"/>
                </a:solidFill>
                <a:latin typeface="Times New Roman" panose="02020603050405020304" pitchFamily="18" charset="0"/>
                <a:cs typeface="Times New Roman" panose="02020603050405020304" pitchFamily="18" charset="0"/>
              </a:rPr>
              <a:t>Инновационным подходом к решению данной проблемы является включение молотой пивной дробины в рецептуру варёных сосисок. Пивная дробина является ценным источником пищевых волокон, витаминов группы B и E, а также других биологически активных веществ. Её добавление не только улучшает пищевую ценность мясных продуктов, но и способствует нормализации пищеварения, укреплению иммунной системы и поддержанию эндокринного баланса. Такой продукт будет не просто вкусным и питательным, но и функциональным — он отвечает потребностям конкретной категории потребителей, заботящихся о своём здоровье и стремящихся получать пользу даже от привычных продуктов.</a:t>
            </a:r>
            <a:endParaRPr sz="1600" dirty="0">
              <a:solidFill>
                <a:srgbClr val="871D0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C348128-8498-8B98-8592-DF21D865F31C}"/>
              </a:ext>
            </a:extLst>
          </p:cNvPr>
          <p:cNvPicPr>
            <a:picLocks noChangeAspect="1"/>
          </p:cNvPicPr>
          <p:nvPr/>
        </p:nvPicPr>
        <p:blipFill>
          <a:blip r:embed="rId4"/>
          <a:stretch>
            <a:fillRect/>
          </a:stretch>
        </p:blipFill>
        <p:spPr>
          <a:xfrm>
            <a:off x="56823" y="952528"/>
            <a:ext cx="3898143" cy="375721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3" name="Рисунок 2">
            <a:extLst>
              <a:ext uri="{FF2B5EF4-FFF2-40B4-BE49-F238E27FC236}">
                <a16:creationId xmlns:a16="http://schemas.microsoft.com/office/drawing/2014/main" id="{D4D9C480-D9A2-09A9-5A70-5CC22B4A6E4A}"/>
              </a:ext>
            </a:extLst>
          </p:cNvPr>
          <p:cNvPicPr>
            <a:picLocks noChangeAspect="1"/>
          </p:cNvPicPr>
          <p:nvPr/>
        </p:nvPicPr>
        <p:blipFill>
          <a:blip r:embed="rId3"/>
          <a:stretch>
            <a:fillRect/>
          </a:stretch>
        </p:blipFill>
        <p:spPr>
          <a:xfrm>
            <a:off x="0" y="0"/>
            <a:ext cx="9144000" cy="5143500"/>
          </a:xfrm>
          <a:prstGeom prst="rect">
            <a:avLst/>
          </a:prstGeom>
        </p:spPr>
      </p:pic>
      <p:sp>
        <p:nvSpPr>
          <p:cNvPr id="85" name="Google Shape;85;p18"/>
          <p:cNvSpPr txBox="1">
            <a:spLocks noGrp="1"/>
          </p:cNvSpPr>
          <p:nvPr>
            <p:ph type="title"/>
          </p:nvPr>
        </p:nvSpPr>
        <p:spPr>
          <a:xfrm>
            <a:off x="311700" y="1"/>
            <a:ext cx="8520600" cy="691376"/>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dirty="0">
                <a:solidFill>
                  <a:srgbClr val="871D00"/>
                </a:solidFill>
                <a:latin typeface="Times New Roman" panose="02020603050405020304" pitchFamily="18" charset="0"/>
                <a:cs typeface="Times New Roman" panose="02020603050405020304" pitchFamily="18" charset="0"/>
              </a:rPr>
              <a:t>Актуальность проблемы</a:t>
            </a:r>
            <a:endParaRPr b="1" dirty="0">
              <a:solidFill>
                <a:srgbClr val="871D00"/>
              </a:solidFill>
              <a:latin typeface="Times New Roman" panose="02020603050405020304" pitchFamily="18" charset="0"/>
              <a:cs typeface="Times New Roman" panose="02020603050405020304" pitchFamily="18" charset="0"/>
            </a:endParaRPr>
          </a:p>
        </p:txBody>
      </p:sp>
      <p:sp>
        <p:nvSpPr>
          <p:cNvPr id="86" name="Google Shape;86;p18"/>
          <p:cNvSpPr txBox="1">
            <a:spLocks noGrp="1"/>
          </p:cNvSpPr>
          <p:nvPr>
            <p:ph type="body" idx="1"/>
          </p:nvPr>
        </p:nvSpPr>
        <p:spPr>
          <a:xfrm>
            <a:off x="0" y="512956"/>
            <a:ext cx="9144000" cy="4630543"/>
          </a:xfrm>
          <a:prstGeom prst="rect">
            <a:avLst/>
          </a:prstGeom>
        </p:spPr>
        <p:txBody>
          <a:bodyPr spcFirstLastPara="1" wrap="square" lIns="91425" tIns="91425" rIns="91425" bIns="91425" anchor="t" anchorCtr="0">
            <a:noAutofit/>
          </a:bodyPr>
          <a:lstStyle/>
          <a:p>
            <a:pPr marL="0" lvl="0" indent="0" algn="just" rtl="0">
              <a:spcBef>
                <a:spcPts val="0"/>
              </a:spcBef>
              <a:buNone/>
            </a:pPr>
            <a:r>
              <a:rPr lang="ru-RU" sz="1400" b="1" dirty="0">
                <a:solidFill>
                  <a:srgbClr val="871D00"/>
                </a:solidFill>
                <a:latin typeface="Times New Roman" panose="02020603050405020304" pitchFamily="18" charset="0"/>
                <a:cs typeface="Times New Roman" panose="02020603050405020304" pitchFamily="18" charset="0"/>
              </a:rPr>
              <a:t>Кому это важно:</a:t>
            </a:r>
          </a:p>
          <a:p>
            <a:pPr marL="0" lvl="0" indent="0" algn="just" rtl="0">
              <a:spcBef>
                <a:spcPts val="0"/>
              </a:spcBef>
              <a:buNone/>
            </a:pPr>
            <a:r>
              <a:rPr lang="ru-RU" sz="1400" b="1" dirty="0">
                <a:solidFill>
                  <a:srgbClr val="871D00"/>
                </a:solidFill>
                <a:latin typeface="Times New Roman" panose="02020603050405020304" pitchFamily="18" charset="0"/>
                <a:cs typeface="Times New Roman" panose="02020603050405020304" pitchFamily="18" charset="0"/>
              </a:rPr>
              <a:t>	</a:t>
            </a:r>
            <a:r>
              <a:rPr lang="ru-RU" sz="1400" dirty="0">
                <a:solidFill>
                  <a:srgbClr val="871D00"/>
                </a:solidFill>
                <a:latin typeface="Times New Roman" panose="02020603050405020304" pitchFamily="18" charset="0"/>
                <a:cs typeface="Times New Roman" panose="02020603050405020304" pitchFamily="18" charset="0"/>
              </a:rPr>
              <a:t>Людям, страдающим: заболеваниями щитовидной железы (до 30% взрослого населения) нарушениями желудочно-кишечного тракта (до 70%) дефицитом витаминов группы B и E (широко распространён, особенно зимой) Это значительная часть населения, включая пожилых, хронически больных и людей с ослабленным иммунитетом.</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a:t>
            </a:r>
            <a:r>
              <a:rPr lang="ru-RU" sz="1400" b="1" dirty="0">
                <a:solidFill>
                  <a:srgbClr val="871D00"/>
                </a:solidFill>
                <a:latin typeface="Times New Roman" panose="02020603050405020304" pitchFamily="18" charset="0"/>
                <a:cs typeface="Times New Roman" panose="02020603050405020304" pitchFamily="18" charset="0"/>
              </a:rPr>
              <a:t>Потери без решения:</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Здоровье: обострение хронических заболеваний, гормональные и пищеварительные сбои</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Финансы: регулярные расходы на лечение, медикаменты и добавки</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Время: частые визиты к врачу, снижение энергии и работоспособности</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a:t>
            </a:r>
            <a:r>
              <a:rPr lang="ru-RU" sz="1400" b="1" dirty="0">
                <a:solidFill>
                  <a:srgbClr val="871D00"/>
                </a:solidFill>
                <a:latin typeface="Times New Roman" panose="02020603050405020304" pitchFamily="18" charset="0"/>
                <a:cs typeface="Times New Roman" panose="02020603050405020304" pitchFamily="18" charset="0"/>
              </a:rPr>
              <a:t>Последствия без вмешательства:</a:t>
            </a:r>
          </a:p>
          <a:p>
            <a:pPr marL="0" lvl="0" indent="0" algn="just" rtl="0">
              <a:spcBef>
                <a:spcPts val="0"/>
              </a:spcBef>
              <a:buNone/>
            </a:pPr>
            <a:r>
              <a:rPr lang="ru-RU" sz="1400" b="1" dirty="0">
                <a:solidFill>
                  <a:srgbClr val="871D00"/>
                </a:solidFill>
                <a:latin typeface="Times New Roman" panose="02020603050405020304" pitchFamily="18" charset="0"/>
                <a:cs typeface="Times New Roman" panose="02020603050405020304" pitchFamily="18" charset="0"/>
              </a:rPr>
              <a:t>	</a:t>
            </a:r>
            <a:r>
              <a:rPr lang="ru-RU" sz="1400" dirty="0">
                <a:solidFill>
                  <a:srgbClr val="871D00"/>
                </a:solidFill>
                <a:latin typeface="Times New Roman" panose="02020603050405020304" pitchFamily="18" charset="0"/>
                <a:cs typeface="Times New Roman" panose="02020603050405020304" pitchFamily="18" charset="0"/>
              </a:rPr>
              <a:t>Увеличение числа хронических больных  </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Падение качества жизни и продуктивности населения</a:t>
            </a:r>
          </a:p>
          <a:p>
            <a:pPr marL="0" lvl="0" indent="45720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Рост нагрузки на систему здравоохранения</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a:t>
            </a:r>
            <a:r>
              <a:rPr lang="ru-RU" sz="1400" b="1" dirty="0">
                <a:solidFill>
                  <a:srgbClr val="871D00"/>
                </a:solidFill>
                <a:latin typeface="Times New Roman" panose="02020603050405020304" pitchFamily="18" charset="0"/>
                <a:cs typeface="Times New Roman" panose="02020603050405020304" pitchFamily="18" charset="0"/>
              </a:rPr>
              <a:t>Предлагаемое решение:</a:t>
            </a:r>
          </a:p>
          <a:p>
            <a:pPr marL="0" lvl="0" indent="0" algn="just" rtl="0">
              <a:spcBef>
                <a:spcPts val="0"/>
              </a:spcBef>
              <a:buNone/>
            </a:pPr>
            <a:r>
              <a:rPr lang="ru-RU" sz="1400" dirty="0">
                <a:solidFill>
                  <a:srgbClr val="871D00"/>
                </a:solidFill>
                <a:latin typeface="Times New Roman" panose="02020603050405020304" pitchFamily="18" charset="0"/>
                <a:cs typeface="Times New Roman" panose="02020603050405020304" pitchFamily="18" charset="0"/>
              </a:rPr>
              <a:t>	Функциональные варёные сосиски с добавлением пивной дробины —доступная, привычная форма профилактики, обогащённая природными витаминами B и E, которая поддерживает здоровье ЖКТ и щитовидной железы без изменения пищевых привычек.</a:t>
            </a:r>
            <a:endParaRPr sz="1400" dirty="0">
              <a:solidFill>
                <a:srgbClr val="871D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3" name="Рисунок 2">
            <a:extLst>
              <a:ext uri="{FF2B5EF4-FFF2-40B4-BE49-F238E27FC236}">
                <a16:creationId xmlns:a16="http://schemas.microsoft.com/office/drawing/2014/main" id="{C88EFD84-F756-0669-D628-220885F9AAC7}"/>
              </a:ext>
            </a:extLst>
          </p:cNvPr>
          <p:cNvPicPr>
            <a:picLocks noChangeAspect="1"/>
          </p:cNvPicPr>
          <p:nvPr/>
        </p:nvPicPr>
        <p:blipFill>
          <a:blip r:embed="rId3"/>
          <a:stretch>
            <a:fillRect/>
          </a:stretch>
        </p:blipFill>
        <p:spPr>
          <a:xfrm rot="10800000" flipV="1">
            <a:off x="1" y="0"/>
            <a:ext cx="9143999" cy="5143500"/>
          </a:xfrm>
          <a:prstGeom prst="rect">
            <a:avLst/>
          </a:prstGeom>
        </p:spPr>
      </p:pic>
      <p:sp>
        <p:nvSpPr>
          <p:cNvPr id="91" name="Google Shape;91;p19"/>
          <p:cNvSpPr txBox="1">
            <a:spLocks noGrp="1"/>
          </p:cNvSpPr>
          <p:nvPr>
            <p:ph type="title"/>
          </p:nvPr>
        </p:nvSpPr>
        <p:spPr>
          <a:xfrm>
            <a:off x="4572000" y="-103920"/>
            <a:ext cx="3622125" cy="66987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b="1" dirty="0">
                <a:solidFill>
                  <a:srgbClr val="871D00"/>
                </a:solidFill>
                <a:latin typeface="Times New Roman" panose="02020603050405020304" pitchFamily="18" charset="0"/>
                <a:cs typeface="Times New Roman" panose="02020603050405020304" pitchFamily="18" charset="0"/>
              </a:rPr>
              <a:t>Команда</a:t>
            </a:r>
            <a:endParaRPr b="1" dirty="0">
              <a:solidFill>
                <a:srgbClr val="871D00"/>
              </a:solidFill>
              <a:latin typeface="Times New Roman" panose="02020603050405020304" pitchFamily="18" charset="0"/>
              <a:cs typeface="Times New Roman" panose="02020603050405020304" pitchFamily="18" charset="0"/>
            </a:endParaRPr>
          </a:p>
        </p:txBody>
      </p:sp>
      <p:sp>
        <p:nvSpPr>
          <p:cNvPr id="92" name="Google Shape;92;p19"/>
          <p:cNvSpPr txBox="1">
            <a:spLocks noGrp="1"/>
          </p:cNvSpPr>
          <p:nvPr>
            <p:ph type="body" idx="1"/>
          </p:nvPr>
        </p:nvSpPr>
        <p:spPr>
          <a:xfrm>
            <a:off x="3190874" y="414409"/>
            <a:ext cx="5953125" cy="3197275"/>
          </a:xfrm>
          <a:prstGeom prst="rect">
            <a:avLst/>
          </a:prstGeom>
        </p:spPr>
        <p:txBody>
          <a:bodyPr spcFirstLastPara="1" wrap="square" lIns="91425" tIns="91425" rIns="91425" bIns="91425" anchor="t" anchorCtr="0">
            <a:noAutofit/>
          </a:bodyPr>
          <a:lstStyle/>
          <a:p>
            <a:pPr marL="0" lvl="0" indent="0" algn="just" rtl="0">
              <a:spcBef>
                <a:spcPts val="0"/>
              </a:spcBef>
              <a:spcAft>
                <a:spcPts val="1200"/>
              </a:spcAft>
              <a:buNone/>
            </a:pPr>
            <a:r>
              <a:rPr lang="ru-RU" b="1" dirty="0">
                <a:solidFill>
                  <a:srgbClr val="871D00"/>
                </a:solidFill>
                <a:latin typeface="Times New Roman" panose="02020603050405020304" pitchFamily="18" charset="0"/>
                <a:cs typeface="Times New Roman" panose="02020603050405020304" pitchFamily="18" charset="0"/>
              </a:rPr>
              <a:t>Лидер команды: </a:t>
            </a:r>
            <a:r>
              <a:rPr lang="ru-RU" dirty="0">
                <a:solidFill>
                  <a:srgbClr val="871D00"/>
                </a:solidFill>
                <a:latin typeface="Times New Roman" panose="02020603050405020304" pitchFamily="18" charset="0"/>
                <a:cs typeface="Times New Roman" panose="02020603050405020304" pitchFamily="18" charset="0"/>
              </a:rPr>
              <a:t>Молодцова Мария Вячеславовна, студентка 1 курса технологического факультета </a:t>
            </a:r>
            <a:r>
              <a:rPr lang="ru-RU" dirty="0" err="1">
                <a:solidFill>
                  <a:srgbClr val="871D00"/>
                </a:solidFill>
                <a:latin typeface="Times New Roman" panose="02020603050405020304" pitchFamily="18" charset="0"/>
                <a:cs typeface="Times New Roman" panose="02020603050405020304" pitchFamily="18" charset="0"/>
              </a:rPr>
              <a:t>СамГАУ</a:t>
            </a:r>
            <a:r>
              <a:rPr lang="ru-RU" dirty="0">
                <a:solidFill>
                  <a:srgbClr val="871D00"/>
                </a:solidFill>
                <a:latin typeface="Times New Roman" panose="02020603050405020304" pitchFamily="18" charset="0"/>
                <a:cs typeface="Times New Roman" panose="02020603050405020304" pitchFamily="18" charset="0"/>
              </a:rPr>
              <a:t>.</a:t>
            </a:r>
          </a:p>
          <a:p>
            <a:pPr marL="0" lvl="0" indent="0" algn="just" rtl="0">
              <a:lnSpc>
                <a:spcPct val="100000"/>
              </a:lnSpc>
              <a:spcBef>
                <a:spcPts val="0"/>
              </a:spcBef>
              <a:buNone/>
            </a:pPr>
            <a:r>
              <a:rPr lang="ru-RU" b="1" dirty="0">
                <a:solidFill>
                  <a:srgbClr val="871D00"/>
                </a:solidFill>
                <a:latin typeface="Times New Roman" panose="02020603050405020304" pitchFamily="18" charset="0"/>
                <a:cs typeface="Times New Roman" panose="02020603050405020304" pitchFamily="18" charset="0"/>
              </a:rPr>
              <a:t>Состав команды:</a:t>
            </a:r>
          </a:p>
          <a:p>
            <a:pPr marL="0" lvl="0" indent="0" algn="just" rtl="0">
              <a:lnSpc>
                <a:spcPct val="100000"/>
              </a:lnSpc>
              <a:spcBef>
                <a:spcPts val="0"/>
              </a:spcBef>
              <a:buNone/>
            </a:pPr>
            <a:r>
              <a:rPr lang="ru-RU" dirty="0">
                <a:solidFill>
                  <a:srgbClr val="871D00"/>
                </a:solidFill>
                <a:latin typeface="Times New Roman" panose="02020603050405020304" pitchFamily="18" charset="0"/>
                <a:cs typeface="Times New Roman" panose="02020603050405020304" pitchFamily="18" charset="0"/>
              </a:rPr>
              <a:t>Лаврентьева Анастасия Андреевна студентка 1 курса технологического факультета </a:t>
            </a:r>
            <a:r>
              <a:rPr lang="ru-RU" dirty="0" err="1">
                <a:solidFill>
                  <a:srgbClr val="871D00"/>
                </a:solidFill>
                <a:latin typeface="Times New Roman" panose="02020603050405020304" pitchFamily="18" charset="0"/>
                <a:cs typeface="Times New Roman" panose="02020603050405020304" pitchFamily="18" charset="0"/>
              </a:rPr>
              <a:t>СамГАУ</a:t>
            </a:r>
            <a:endParaRPr lang="ru-RU" dirty="0">
              <a:solidFill>
                <a:srgbClr val="871D00"/>
              </a:solidFill>
              <a:latin typeface="Times New Roman" panose="02020603050405020304" pitchFamily="18" charset="0"/>
              <a:cs typeface="Times New Roman" panose="02020603050405020304" pitchFamily="18" charset="0"/>
            </a:endParaRPr>
          </a:p>
          <a:p>
            <a:pPr marL="0" lvl="0" indent="0" algn="just" rtl="0">
              <a:spcBef>
                <a:spcPts val="0"/>
              </a:spcBef>
              <a:spcAft>
                <a:spcPts val="1200"/>
              </a:spcAft>
              <a:buNone/>
            </a:pPr>
            <a:endParaRPr lang="ru-RU" dirty="0">
              <a:solidFill>
                <a:srgbClr val="871D00"/>
              </a:solidFill>
              <a:latin typeface="Times New Roman" panose="02020603050405020304" pitchFamily="18" charset="0"/>
              <a:cs typeface="Times New Roman" panose="02020603050405020304" pitchFamily="18" charset="0"/>
            </a:endParaRPr>
          </a:p>
          <a:p>
            <a:pPr marL="0" lvl="0" indent="0" algn="just" rtl="0">
              <a:spcBef>
                <a:spcPts val="0"/>
              </a:spcBef>
              <a:spcAft>
                <a:spcPts val="1200"/>
              </a:spcAft>
              <a:buNone/>
            </a:pPr>
            <a:r>
              <a:rPr lang="ru-RU" b="1" dirty="0">
                <a:solidFill>
                  <a:srgbClr val="871D00"/>
                </a:solidFill>
                <a:latin typeface="Times New Roman" panose="02020603050405020304" pitchFamily="18" charset="0"/>
                <a:cs typeface="Times New Roman" panose="02020603050405020304" pitchFamily="18" charset="0"/>
              </a:rPr>
              <a:t>Наставник команды: </a:t>
            </a:r>
            <a:r>
              <a:rPr lang="ru-RU" dirty="0" err="1">
                <a:solidFill>
                  <a:srgbClr val="871D00"/>
                </a:solidFill>
                <a:latin typeface="Times New Roman" panose="02020603050405020304" pitchFamily="18" charset="0"/>
                <a:cs typeface="Times New Roman" panose="02020603050405020304" pitchFamily="18" charset="0"/>
              </a:rPr>
              <a:t>Полатовский</a:t>
            </a:r>
            <a:r>
              <a:rPr lang="ru-RU" dirty="0">
                <a:solidFill>
                  <a:srgbClr val="871D00"/>
                </a:solidFill>
                <a:latin typeface="Times New Roman" panose="02020603050405020304" pitchFamily="18" charset="0"/>
                <a:cs typeface="Times New Roman" panose="02020603050405020304" pitchFamily="18" charset="0"/>
              </a:rPr>
              <a:t> Матвей Владимирович, магистрант 1 курса технологического факультета </a:t>
            </a:r>
            <a:r>
              <a:rPr lang="ru-RU" dirty="0" err="1">
                <a:solidFill>
                  <a:srgbClr val="871D00"/>
                </a:solidFill>
                <a:latin typeface="Times New Roman" panose="02020603050405020304" pitchFamily="18" charset="0"/>
                <a:cs typeface="Times New Roman" panose="02020603050405020304" pitchFamily="18" charset="0"/>
              </a:rPr>
              <a:t>СамГАУ</a:t>
            </a:r>
            <a:r>
              <a:rPr lang="ru-RU" dirty="0">
                <a:solidFill>
                  <a:srgbClr val="871D00"/>
                </a:solidFill>
                <a:latin typeface="Times New Roman" panose="02020603050405020304" pitchFamily="18" charset="0"/>
                <a:cs typeface="Times New Roman" panose="02020603050405020304" pitchFamily="18" charset="0"/>
              </a:rPr>
              <a:t> .</a:t>
            </a:r>
            <a:endParaRPr dirty="0">
              <a:solidFill>
                <a:srgbClr val="871D00"/>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1774</Words>
  <Application>Microsoft Office PowerPoint</Application>
  <PresentationFormat>Экран (16:9)</PresentationFormat>
  <Paragraphs>93</Paragraphs>
  <Slides>6</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Nunito</vt:lpstr>
      <vt:lpstr>Times New Roman</vt:lpstr>
      <vt:lpstr>Simple Light</vt:lpstr>
      <vt:lpstr>Влияние пивной дробины на качество сосисок вареных</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Влияние пивной дробины на качество сосисок вареных</dc:title>
  <dc:creator>Матвей</dc:creator>
  <cp:lastModifiedBy>Мария Молодцова</cp:lastModifiedBy>
  <cp:revision>7</cp:revision>
  <dcterms:modified xsi:type="dcterms:W3CDTF">2025-04-16T16:09:49Z</dcterms:modified>
</cp:coreProperties>
</file>