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Montserrat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484839-4C09-43FC-81C1-A3ED0AA40C72}">
  <a:tblStyle styleId="{C3484839-4C09-43FC-81C1-A3ED0AA40C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cc2c56e8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8cc2c56e8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8cd30de28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8cd30de28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4f4b1027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94f4b1027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4f4b1027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4f4b1027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9ce1be7a13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9ce1be7a13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ead4957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9ead4957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8cd30de28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8cd30de28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cd30de28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8cd30de28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8cd30de28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8cd30de28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8cd30de28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8cd30de28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ead49579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9ead49579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8cf38a42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8cf38a42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ead49579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9ead49579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2764225" y="361900"/>
            <a:ext cx="3572700" cy="10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SmartOffice</a:t>
            </a:r>
            <a:endParaRPr b="1" sz="4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1670875" y="4234925"/>
            <a:ext cx="5759400" cy="539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1604250" y="4033875"/>
            <a:ext cx="5935500" cy="9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Команда “Infinity”, Акселератор “Цифра”</a:t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/>
        </p:nvSpPr>
        <p:spPr>
          <a:xfrm>
            <a:off x="546700" y="1640075"/>
            <a:ext cx="3865200" cy="3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Leesman</a:t>
            </a:r>
            <a:r>
              <a:rPr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рабочее место делает сотрудников продуктивнее.</a:t>
            </a:r>
            <a:endParaRPr sz="16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Quality Logo Products</a:t>
            </a:r>
            <a:r>
              <a:rPr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стресс и раздражение при работе с неприятным человеком.</a:t>
            </a:r>
            <a:endParaRPr sz="16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Salesforce</a:t>
            </a:r>
            <a:r>
              <a:rPr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недостаточная коммуникация главная причина ошибок и провалов.</a:t>
            </a:r>
            <a:endParaRPr sz="16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GoRemotely</a:t>
            </a:r>
            <a:r>
              <a:rPr lang="en" sz="16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технологические решения для обеспечения оптимального взаимодействия.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2" name="Google Shape;142;p14"/>
          <p:cNvSpPr txBox="1"/>
          <p:nvPr>
            <p:ph type="title"/>
          </p:nvPr>
        </p:nvSpPr>
        <p:spPr>
          <a:xfrm>
            <a:off x="1343475" y="523750"/>
            <a:ext cx="2575800" cy="87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b="1"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3" name="Google Shape;143;p14"/>
          <p:cNvGrpSpPr/>
          <p:nvPr/>
        </p:nvGrpSpPr>
        <p:grpSpPr>
          <a:xfrm>
            <a:off x="4991550" y="1447450"/>
            <a:ext cx="3175200" cy="3175200"/>
            <a:chOff x="2820225" y="891450"/>
            <a:chExt cx="3175200" cy="3175200"/>
          </a:xfrm>
        </p:grpSpPr>
        <p:sp>
          <p:nvSpPr>
            <p:cNvPr id="144" name="Google Shape;144;p14"/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fmla="val 5399801" name="adj1"/>
                <a:gd fmla="val 3012680" name="adj2"/>
                <a:gd fmla="val 6939" name="adj3"/>
              </a:avLst>
            </a:prstGeom>
            <a:solidFill>
              <a:srgbClr val="83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rgbClr val="83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14"/>
          <p:cNvGrpSpPr/>
          <p:nvPr/>
        </p:nvGrpSpPr>
        <p:grpSpPr>
          <a:xfrm>
            <a:off x="6246800" y="1177950"/>
            <a:ext cx="1332300" cy="914700"/>
            <a:chOff x="6901325" y="3485250"/>
            <a:chExt cx="1332300" cy="914700"/>
          </a:xfrm>
        </p:grpSpPr>
        <p:sp>
          <p:nvSpPr>
            <p:cNvPr id="147" name="Google Shape;147;p14"/>
            <p:cNvSpPr/>
            <p:nvPr/>
          </p:nvSpPr>
          <p:spPr>
            <a:xfrm>
              <a:off x="6901325" y="3770250"/>
              <a:ext cx="1332300" cy="6297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60%</a:t>
              </a:r>
              <a:endPara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6901325" y="3485250"/>
              <a:ext cx="1332300" cy="285000"/>
            </a:xfrm>
            <a:prstGeom prst="round1Rect">
              <a:avLst>
                <a:gd fmla="val 50000" name="adj"/>
              </a:avLst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Продуктивность</a:t>
              </a:r>
              <a:endParaRPr sz="1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49" name="Google Shape;149;p14"/>
          <p:cNvGrpSpPr/>
          <p:nvPr/>
        </p:nvGrpSpPr>
        <p:grpSpPr>
          <a:xfrm>
            <a:off x="7345375" y="2382575"/>
            <a:ext cx="1332300" cy="914700"/>
            <a:chOff x="6901325" y="3485250"/>
            <a:chExt cx="1332300" cy="914700"/>
          </a:xfrm>
        </p:grpSpPr>
        <p:sp>
          <p:nvSpPr>
            <p:cNvPr id="150" name="Google Shape;150;p14"/>
            <p:cNvSpPr/>
            <p:nvPr/>
          </p:nvSpPr>
          <p:spPr>
            <a:xfrm>
              <a:off x="6901325" y="3770250"/>
              <a:ext cx="1332300" cy="6297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0%</a:t>
              </a:r>
              <a:endPara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901325" y="3485250"/>
              <a:ext cx="1332300" cy="285000"/>
            </a:xfrm>
            <a:prstGeom prst="round1Rect">
              <a:avLst>
                <a:gd fmla="val 50000" name="adj"/>
              </a:avLst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Стресс и раздражение</a:t>
              </a:r>
              <a:endParaRPr sz="1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52" name="Google Shape;152;p14"/>
          <p:cNvGrpSpPr/>
          <p:nvPr/>
        </p:nvGrpSpPr>
        <p:grpSpPr>
          <a:xfrm>
            <a:off x="6798475" y="3707950"/>
            <a:ext cx="1332300" cy="914700"/>
            <a:chOff x="6901325" y="3485250"/>
            <a:chExt cx="1332300" cy="914700"/>
          </a:xfrm>
        </p:grpSpPr>
        <p:sp>
          <p:nvSpPr>
            <p:cNvPr id="153" name="Google Shape;153;p14"/>
            <p:cNvSpPr/>
            <p:nvPr/>
          </p:nvSpPr>
          <p:spPr>
            <a:xfrm>
              <a:off x="6901325" y="3770250"/>
              <a:ext cx="1332300" cy="6297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83</a:t>
              </a: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%</a:t>
              </a:r>
              <a:endPara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901325" y="3485250"/>
              <a:ext cx="1332300" cy="319200"/>
            </a:xfrm>
            <a:prstGeom prst="round1Rect">
              <a:avLst>
                <a:gd fmla="val 50000" name="adj"/>
              </a:avLst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Коммуникация</a:t>
              </a:r>
              <a:endParaRPr sz="1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55" name="Google Shape;155;p14"/>
          <p:cNvGrpSpPr/>
          <p:nvPr/>
        </p:nvGrpSpPr>
        <p:grpSpPr>
          <a:xfrm>
            <a:off x="4879975" y="3672975"/>
            <a:ext cx="1332300" cy="914650"/>
            <a:chOff x="6901325" y="3485250"/>
            <a:chExt cx="1332300" cy="914650"/>
          </a:xfrm>
        </p:grpSpPr>
        <p:sp>
          <p:nvSpPr>
            <p:cNvPr id="156" name="Google Shape;156;p14"/>
            <p:cNvSpPr/>
            <p:nvPr/>
          </p:nvSpPr>
          <p:spPr>
            <a:xfrm>
              <a:off x="6901325" y="3847000"/>
              <a:ext cx="1332300" cy="5529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83%</a:t>
              </a:r>
              <a:endPara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6901325" y="3485250"/>
              <a:ext cx="1332300" cy="361800"/>
            </a:xfrm>
            <a:prstGeom prst="round1Rect">
              <a:avLst>
                <a:gd fmla="val 50000" name="adj"/>
              </a:avLst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Технологическое решение</a:t>
              </a:r>
              <a:endParaRPr sz="1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58" name="Google Shape;158;p14"/>
          <p:cNvGrpSpPr/>
          <p:nvPr/>
        </p:nvGrpSpPr>
        <p:grpSpPr>
          <a:xfrm>
            <a:off x="4572000" y="2382600"/>
            <a:ext cx="1332300" cy="914650"/>
            <a:chOff x="6901325" y="3485250"/>
            <a:chExt cx="1332300" cy="914650"/>
          </a:xfrm>
        </p:grpSpPr>
        <p:sp>
          <p:nvSpPr>
            <p:cNvPr id="159" name="Google Shape;159;p14"/>
            <p:cNvSpPr/>
            <p:nvPr/>
          </p:nvSpPr>
          <p:spPr>
            <a:xfrm>
              <a:off x="6901325" y="3847000"/>
              <a:ext cx="1332300" cy="5529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50%</a:t>
              </a:r>
              <a:endPara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901325" y="3485250"/>
              <a:ext cx="1332300" cy="361800"/>
            </a:xfrm>
            <a:prstGeom prst="round1Rect">
              <a:avLst>
                <a:gd fmla="val 50000" name="adj"/>
              </a:avLst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Энергия</a:t>
              </a:r>
              <a:endParaRPr sz="1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/>
          <p:nvPr>
            <p:ph type="title"/>
          </p:nvPr>
        </p:nvSpPr>
        <p:spPr>
          <a:xfrm>
            <a:off x="1308950" y="528375"/>
            <a:ext cx="2741100" cy="85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D9D2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b="1" sz="4000">
              <a:solidFill>
                <a:srgbClr val="D9D2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Google Shape;1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50" y="1492275"/>
            <a:ext cx="7772496" cy="34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/>
          <p:nvPr/>
        </p:nvSpPr>
        <p:spPr>
          <a:xfrm>
            <a:off x="1481225" y="526200"/>
            <a:ext cx="6118500" cy="795600"/>
          </a:xfrm>
          <a:prstGeom prst="roundRect">
            <a:avLst>
              <a:gd fmla="val 16667" name="adj"/>
            </a:avLst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"/>
          <p:cNvSpPr txBox="1"/>
          <p:nvPr/>
        </p:nvSpPr>
        <p:spPr>
          <a:xfrm>
            <a:off x="1308975" y="622325"/>
            <a:ext cx="64140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Автономные </a:t>
            </a:r>
            <a:r>
              <a:rPr b="1" lang="en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инженерные</a:t>
            </a:r>
            <a:r>
              <a:rPr b="1" lang="en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системы + удобная цифровая среда</a:t>
            </a:r>
            <a:endParaRPr b="1" sz="2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1154175" y="1647775"/>
            <a:ext cx="6729600" cy="3185700"/>
          </a:xfrm>
          <a:prstGeom prst="roundRect">
            <a:avLst>
              <a:gd fmla="val 16667" name="adj"/>
            </a:avLst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"/>
          <p:cNvSpPr txBox="1"/>
          <p:nvPr/>
        </p:nvSpPr>
        <p:spPr>
          <a:xfrm>
            <a:off x="1481225" y="1647775"/>
            <a:ext cx="6414000" cy="31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Освещение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Климат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Аренда комнат/офисов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Локальные услуги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навигации внутри офиса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Face ID доступ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Обучение платформы на ИИ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300"/>
              <a:buFont typeface="Times New Roman"/>
              <a:buChar char="●"/>
            </a:pPr>
            <a:r>
              <a:rPr b="1" lang="en" sz="23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Быстрый доступ к документам компании</a:t>
            </a:r>
            <a:endParaRPr b="1" sz="23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1850" y="1269738"/>
            <a:ext cx="35242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7650" y="1362075"/>
            <a:ext cx="3140975" cy="31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 txBox="1"/>
          <p:nvPr/>
        </p:nvSpPr>
        <p:spPr>
          <a:xfrm>
            <a:off x="1214850" y="285700"/>
            <a:ext cx="67143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Регистрация, вход</a:t>
            </a:r>
            <a:endParaRPr sz="3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775" y="1124975"/>
            <a:ext cx="5726450" cy="3828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8"/>
          <p:cNvSpPr txBox="1"/>
          <p:nvPr/>
        </p:nvSpPr>
        <p:spPr>
          <a:xfrm>
            <a:off x="1214850" y="285700"/>
            <a:ext cx="67143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Главная страница платформы</a:t>
            </a:r>
            <a:endParaRPr sz="3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Times New Roman"/>
                <a:ea typeface="Times New Roman"/>
                <a:cs typeface="Times New Roman"/>
                <a:sym typeface="Times New Roman"/>
              </a:rPr>
              <a:t>Протестировать платформу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19"/>
          <p:cNvSpPr txBox="1"/>
          <p:nvPr>
            <p:ph idx="1" type="body"/>
          </p:nvPr>
        </p:nvSpPr>
        <p:spPr>
          <a:xfrm>
            <a:off x="3176550" y="1486225"/>
            <a:ext cx="2790900" cy="6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Сайт платформы (желательно открывать с пк)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4" name="Google Shape;1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6325" y="2201575"/>
            <a:ext cx="2731350" cy="2704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"/>
          <p:cNvSpPr txBox="1"/>
          <p:nvPr>
            <p:ph type="title"/>
          </p:nvPr>
        </p:nvSpPr>
        <p:spPr>
          <a:xfrm>
            <a:off x="1362600" y="660575"/>
            <a:ext cx="6326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b="1"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0"/>
          <p:cNvSpPr txBox="1"/>
          <p:nvPr>
            <p:ph idx="1" type="body"/>
          </p:nvPr>
        </p:nvSpPr>
        <p:spPr>
          <a:xfrm>
            <a:off x="1293025" y="1836250"/>
            <a:ext cx="74235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73A44"/>
                </a:solidFill>
              </a:rPr>
              <a:t> </a:t>
            </a:r>
            <a:endParaRPr sz="1600">
              <a:solidFill>
                <a:srgbClr val="373A44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73A44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373A44"/>
                </a:solidFill>
              </a:rPr>
              <a:t> </a:t>
            </a:r>
            <a:endParaRPr sz="1600">
              <a:solidFill>
                <a:srgbClr val="373A44"/>
              </a:solidFill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1293025" y="1776975"/>
            <a:ext cx="6326400" cy="28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500"/>
              <a:buFont typeface="Times New Roman"/>
              <a:buAutoNum type="arabicPeriod"/>
            </a:pPr>
            <a:r>
              <a:rPr lang="en" sz="2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B2B (компании и корпорации “ООО”)</a:t>
            </a:r>
            <a:endParaRPr sz="2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500"/>
              <a:buFont typeface="Times New Roman"/>
              <a:buAutoNum type="arabicPeriod"/>
            </a:pPr>
            <a:r>
              <a:rPr lang="en" sz="2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B2C (ИП)</a:t>
            </a:r>
            <a:endParaRPr sz="2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500"/>
              <a:buFont typeface="Times New Roman"/>
              <a:buAutoNum type="arabicPeriod"/>
            </a:pPr>
            <a:r>
              <a:rPr lang="en" sz="2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B2G (государственные компании, университеты, школы, лаборатории)</a:t>
            </a:r>
            <a:endParaRPr sz="29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/>
          <p:nvPr>
            <p:ph type="title"/>
          </p:nvPr>
        </p:nvSpPr>
        <p:spPr>
          <a:xfrm>
            <a:off x="1297500" y="424550"/>
            <a:ext cx="7038900" cy="9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b="1"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7" name="Google Shape;207;p21"/>
          <p:cNvGraphicFramePr/>
          <p:nvPr/>
        </p:nvGraphicFramePr>
        <p:xfrm>
          <a:off x="740950" y="1473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{C3484839-4C09-43FC-81C1-A3ED0AA40C72}</a:tableStyleId>
              </a:tblPr>
              <a:tblGrid>
                <a:gridCol w="1915525"/>
                <a:gridCol w="1915525"/>
                <a:gridCol w="1915525"/>
                <a:gridCol w="1915525"/>
              </a:tblGrid>
              <a:tr h="71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</a:t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Интеграция ИИ</a:t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Навигация внутри офиса</a:t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среда с документами, быстрый доступ к сотрудникам</a:t>
                      </a:r>
                      <a:endParaRPr sz="13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3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MeruSoft</a:t>
                      </a:r>
                      <a:endParaRPr sz="19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74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SmartOffice Automation</a:t>
                      </a:r>
                      <a:endParaRPr sz="19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7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Ростелеком Бизнес</a:t>
                      </a:r>
                      <a:endParaRPr sz="19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D9D9D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Наше решение</a:t>
                      </a:r>
                      <a:endParaRPr sz="19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D9D9D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208" name="Google Shape;2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5525" y="2319388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3650" y="2958825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3650" y="3765600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6600" y="2958825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1600" y="3765600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1450" y="2319388"/>
            <a:ext cx="411450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1588" y="2319400"/>
            <a:ext cx="395250" cy="3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9550" y="2966925"/>
            <a:ext cx="395250" cy="3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7675" y="3769650"/>
            <a:ext cx="395250" cy="3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9700" y="4395275"/>
            <a:ext cx="395250" cy="3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7675" y="4395275"/>
            <a:ext cx="395250" cy="3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3650" y="4395275"/>
            <a:ext cx="395250" cy="3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/>
          <p:nvPr>
            <p:ph type="title"/>
          </p:nvPr>
        </p:nvSpPr>
        <p:spPr>
          <a:xfrm>
            <a:off x="1170400" y="554475"/>
            <a:ext cx="3849900" cy="8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endParaRPr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22"/>
          <p:cNvSpPr txBox="1"/>
          <p:nvPr>
            <p:ph idx="1" type="body"/>
          </p:nvPr>
        </p:nvSpPr>
        <p:spPr>
          <a:xfrm>
            <a:off x="311700" y="1840825"/>
            <a:ext cx="8520600" cy="25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700"/>
              <a:buAutoNum type="arabicParenR"/>
            </a:pPr>
            <a: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Изначальная установка и подключение системы умного офиса в конкретную организацию (датчики, камеры, счетчики: около </a:t>
            </a:r>
            <a:r>
              <a:rPr b="1"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230 тысяч</a:t>
            </a:r>
            <a: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рублей).</a:t>
            </a:r>
            <a:endParaRPr sz="17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700"/>
              <a:buAutoNum type="arabicParenR"/>
            </a:pPr>
            <a: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Ежемесячная оплата за подписку на эту систему (база данных для организации, управление этой базой данных, поддержка предприятия по появляющимся вопросам, мониторинг состояния инженерных систем, обновление ИИ и т.п). Можно подключить или отключить определенный пакет функций. </a:t>
            </a:r>
            <a:b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Средняя цена: </a:t>
            </a:r>
            <a:r>
              <a:rPr b="1"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55-60 тысяч</a:t>
            </a:r>
            <a:r>
              <a:rPr lang="en" sz="17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рублей в месяц (зависит от размера организации). </a:t>
            </a:r>
            <a:endParaRPr b="1" sz="2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type="title"/>
          </p:nvPr>
        </p:nvSpPr>
        <p:spPr>
          <a:xfrm>
            <a:off x="1193475" y="507325"/>
            <a:ext cx="6468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</a:t>
            </a:r>
            <a:endParaRPr b="1"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23"/>
          <p:cNvSpPr txBox="1"/>
          <p:nvPr>
            <p:ph idx="1" type="body"/>
          </p:nvPr>
        </p:nvSpPr>
        <p:spPr>
          <a:xfrm>
            <a:off x="1280175" y="1532275"/>
            <a:ext cx="6294900" cy="33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500"/>
              <a:buFont typeface="Times New Roman"/>
              <a:buAutoNum type="arabicParenR"/>
            </a:pPr>
            <a:r>
              <a:rPr lang="en" sz="15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Адаптация системы, подстраиваемый под конкретного клиента.</a:t>
            </a:r>
            <a:endParaRPr sz="15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500"/>
              <a:buFont typeface="Times New Roman"/>
              <a:buAutoNum type="arabicParenR"/>
            </a:pPr>
            <a:r>
              <a:rPr lang="en" sz="15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Простой и удобный интерфейс, не требующий долгого понимания. </a:t>
            </a:r>
            <a:endParaRPr sz="15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500"/>
              <a:buFont typeface="Times New Roman"/>
              <a:buAutoNum type="arabicParenR"/>
            </a:pPr>
            <a:r>
              <a:rPr lang="en" sz="15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технические моменты мы берем на себя, клиент просто использует продукт, который он может корректировать под свои нужны.</a:t>
            </a:r>
            <a:endParaRPr sz="15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500"/>
              <a:buFont typeface="Times New Roman"/>
              <a:buAutoNum type="arabicParenR"/>
            </a:pPr>
            <a:r>
              <a:rPr lang="en" sz="15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Интеграция ИИ для помощи в развитии офиса или конкретного человека, работающего в этом офисе, индивидуальные предположения.</a:t>
            </a:r>
            <a:endParaRPr sz="15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500"/>
              <a:buFont typeface="Times New Roman"/>
              <a:buAutoNum type="arabicParenR"/>
            </a:pPr>
            <a:r>
              <a:rPr lang="en" sz="15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навигации внутри офиса.</a:t>
            </a:r>
            <a:endParaRPr sz="15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1297500" y="393750"/>
            <a:ext cx="7497300" cy="9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Times New Roman"/>
                <a:ea typeface="Times New Roman"/>
                <a:cs typeface="Times New Roman"/>
                <a:sym typeface="Times New Roman"/>
              </a:rPr>
              <a:t>Подробнее о бизнес модели</a:t>
            </a:r>
            <a:endParaRPr sz="3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7" name="Google Shape;237;p24"/>
          <p:cNvPicPr preferRelativeResize="0"/>
          <p:nvPr/>
        </p:nvPicPr>
        <p:blipFill rotWithShape="1">
          <a:blip r:embed="rId3">
            <a:alphaModFix/>
          </a:blip>
          <a:srcRect b="6062" l="6825" r="5447" t="5434"/>
          <a:stretch/>
        </p:blipFill>
        <p:spPr>
          <a:xfrm>
            <a:off x="3423350" y="1889575"/>
            <a:ext cx="2297298" cy="231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/>
          <p:nvPr/>
        </p:nvSpPr>
        <p:spPr>
          <a:xfrm>
            <a:off x="4150200" y="4201075"/>
            <a:ext cx="843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Сайт</a:t>
            </a:r>
            <a:endParaRPr sz="21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/>
          <p:nvPr>
            <p:ph idx="1" type="body"/>
          </p:nvPr>
        </p:nvSpPr>
        <p:spPr>
          <a:xfrm>
            <a:off x="1287325" y="589675"/>
            <a:ext cx="4110300" cy="73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Наша команда</a:t>
            </a:r>
            <a:endParaRPr sz="4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4" name="Google Shape;244;p25"/>
          <p:cNvPicPr preferRelativeResize="0"/>
          <p:nvPr/>
        </p:nvPicPr>
        <p:blipFill rotWithShape="1">
          <a:blip r:embed="rId3">
            <a:alphaModFix/>
          </a:blip>
          <a:srcRect b="0" l="0" r="0" t="5177"/>
          <a:stretch/>
        </p:blipFill>
        <p:spPr>
          <a:xfrm>
            <a:off x="568400" y="1796100"/>
            <a:ext cx="1763100" cy="1828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4945" y="1796100"/>
            <a:ext cx="1624800" cy="1828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4100" y="1817174"/>
            <a:ext cx="1762800" cy="1807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7" name="Google Shape;247;p25"/>
          <p:cNvSpPr txBox="1"/>
          <p:nvPr/>
        </p:nvSpPr>
        <p:spPr>
          <a:xfrm>
            <a:off x="568400" y="3643025"/>
            <a:ext cx="18435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Полина Чучалина</a:t>
            </a:r>
            <a:endParaRPr b="1" sz="1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3650" y="1796100"/>
            <a:ext cx="1828500" cy="1828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/>
        </p:nvSpPr>
        <p:spPr>
          <a:xfrm>
            <a:off x="2676913" y="3643025"/>
            <a:ext cx="16809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Александр Белёв</a:t>
            </a:r>
            <a:endParaRPr b="1" sz="1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4644101" y="3643000"/>
            <a:ext cx="17628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Зырянов Михаил</a:t>
            </a:r>
            <a:endParaRPr b="1" sz="1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6796500" y="3642963"/>
            <a:ext cx="17628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lang="en" sz="15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Кабакина Ирина</a:t>
            </a:r>
            <a:endParaRPr b="1" sz="150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5"/>
          <p:cNvSpPr txBox="1"/>
          <p:nvPr/>
        </p:nvSpPr>
        <p:spPr>
          <a:xfrm>
            <a:off x="772925" y="4077950"/>
            <a:ext cx="1264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Менеджер</a:t>
            </a:r>
            <a:endParaRPr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3" name="Google Shape;253;p25"/>
          <p:cNvSpPr txBox="1"/>
          <p:nvPr/>
        </p:nvSpPr>
        <p:spPr>
          <a:xfrm>
            <a:off x="2769013" y="4073825"/>
            <a:ext cx="1496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</a:t>
            </a:r>
            <a:endParaRPr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" name="Google Shape;254;p25"/>
          <p:cNvSpPr txBox="1"/>
          <p:nvPr/>
        </p:nvSpPr>
        <p:spPr>
          <a:xfrm>
            <a:off x="4770313" y="4073825"/>
            <a:ext cx="1496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Программист, менеджер</a:t>
            </a:r>
            <a:endParaRPr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6903913" y="4073825"/>
            <a:ext cx="1496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Аналитик, маркетолог</a:t>
            </a:r>
            <a:endParaRPr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Times New Roman"/>
                <a:ea typeface="Times New Roman"/>
                <a:cs typeface="Times New Roman"/>
                <a:sym typeface="Times New Roman"/>
              </a:rPr>
              <a:t>Все QR коды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26"/>
          <p:cNvSpPr txBox="1"/>
          <p:nvPr>
            <p:ph idx="1" type="body"/>
          </p:nvPr>
        </p:nvSpPr>
        <p:spPr>
          <a:xfrm>
            <a:off x="5170275" y="1567550"/>
            <a:ext cx="2241900" cy="6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2" name="Google Shape;262;p26"/>
          <p:cNvPicPr preferRelativeResize="0"/>
          <p:nvPr/>
        </p:nvPicPr>
        <p:blipFill rotWithShape="1">
          <a:blip r:embed="rId3">
            <a:alphaModFix/>
          </a:blip>
          <a:srcRect b="6062" l="6825" r="5447" t="5434"/>
          <a:stretch/>
        </p:blipFill>
        <p:spPr>
          <a:xfrm>
            <a:off x="5142575" y="2220050"/>
            <a:ext cx="2297298" cy="231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6"/>
          <p:cNvSpPr txBox="1"/>
          <p:nvPr>
            <p:ph idx="1" type="body"/>
          </p:nvPr>
        </p:nvSpPr>
        <p:spPr>
          <a:xfrm>
            <a:off x="1378975" y="1567550"/>
            <a:ext cx="2730000" cy="6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16">
                <a:latin typeface="Times New Roman"/>
                <a:ea typeface="Times New Roman"/>
                <a:cs typeface="Times New Roman"/>
                <a:sym typeface="Times New Roman"/>
              </a:rPr>
              <a:t>Сайт п</a:t>
            </a:r>
            <a:r>
              <a:rPr lang="en" sz="2916">
                <a:latin typeface="Times New Roman"/>
                <a:ea typeface="Times New Roman"/>
                <a:cs typeface="Times New Roman"/>
                <a:sym typeface="Times New Roman"/>
              </a:rPr>
              <a:t>латформы (желательно открывать с пк)</a:t>
            </a:r>
            <a:r>
              <a:rPr lang="en"/>
              <a:t>   </a:t>
            </a:r>
            <a:endParaRPr/>
          </a:p>
        </p:txBody>
      </p:sp>
      <p:pic>
        <p:nvPicPr>
          <p:cNvPr id="264" name="Google Shape;2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5325" y="2241588"/>
            <a:ext cx="2297300" cy="2274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