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48" r:id="rId1"/>
  </p:sldMasterIdLst>
  <p:notesMasterIdLst>
    <p:notesMasterId r:id="rId8"/>
  </p:notesMasterIdLst>
  <p:sldIdLst>
    <p:sldId id="256" r:id="rId2"/>
    <p:sldId id="328" r:id="rId3"/>
    <p:sldId id="333" r:id="rId4"/>
    <p:sldId id="332" r:id="rId5"/>
    <p:sldId id="329" r:id="rId6"/>
    <p:sldId id="330" r:id="rId7"/>
  </p:sldIdLst>
  <p:sldSz cx="12192000" cy="6858000"/>
  <p:notesSz cx="6797675" cy="9928225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  <p:embeddedFont>
      <p:font typeface="Calibri Light" panose="020F0302020204030204" pitchFamily="34" charset="0"/>
      <p:regular r:id="rId13"/>
      <p:italic r:id="rId14"/>
    </p:embeddedFont>
    <p:embeddedFont>
      <p:font typeface="Gilroy" panose="020B0604020202020204" charset="0"/>
      <p:regular r:id="rId15"/>
    </p:embeddedFont>
    <p:embeddedFont>
      <p:font typeface="Gilroy SemiBold" panose="00000700000000000000" charset="-52"/>
      <p:regular r:id="rId16"/>
      <p:bold r:id="rId17"/>
    </p:embeddedFont>
  </p:embeddedFont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>
          <p15:clr>
            <a:srgbClr val="A4A3A4"/>
          </p15:clr>
        </p15:guide>
        <p15:guide id="3" orient="horz" pos="4320">
          <p15:clr>
            <a:srgbClr val="A4A3A4"/>
          </p15:clr>
        </p15:guide>
        <p15:guide id="4" orient="horz" pos="568">
          <p15:clr>
            <a:srgbClr val="A4A3A4"/>
          </p15:clr>
        </p15:guide>
        <p15:guide id="5" orient="horz" pos="3725">
          <p15:clr>
            <a:srgbClr val="A4A3A4"/>
          </p15:clr>
        </p15:guide>
        <p15:guide id="6" orient="horz" pos="852">
          <p15:clr>
            <a:srgbClr val="A4A3A4"/>
          </p15:clr>
        </p15:guide>
        <p15:guide id="7" pos="7680">
          <p15:clr>
            <a:srgbClr val="A4A3A4"/>
          </p15:clr>
        </p15:guide>
        <p15:guide id="8" pos="568">
          <p15:clr>
            <a:srgbClr val="A4A3A4"/>
          </p15:clr>
        </p15:guide>
        <p15:guide id="9" pos="7108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КРАСИЛЬНИКОВА ЮЛИЯ ОЛЕГОВНА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6AB3"/>
    <a:srgbClr val="AB475F"/>
    <a:srgbClr val="EF3E51"/>
    <a:srgbClr val="7C51A1"/>
    <a:srgbClr val="E7E3E7"/>
    <a:srgbClr val="5DBC56"/>
    <a:srgbClr val="231F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21" autoAdjust="0"/>
    <p:restoredTop sz="94660"/>
  </p:normalViewPr>
  <p:slideViewPr>
    <p:cSldViewPr snapToGrid="0">
      <p:cViewPr>
        <p:scale>
          <a:sx n="80" d="100"/>
          <a:sy n="80" d="100"/>
        </p:scale>
        <p:origin x="648" y="197"/>
      </p:cViewPr>
      <p:guideLst>
        <p:guide orient="horz" pos="2160"/>
        <p:guide orient="horz"/>
        <p:guide orient="horz" pos="4320"/>
        <p:guide orient="horz" pos="568"/>
        <p:guide orient="horz" pos="3725"/>
        <p:guide orient="horz" pos="852"/>
        <p:guide pos="7680"/>
        <p:guide pos="568"/>
        <p:guide pos="71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AC1FB8AE-F767-4698-B7A8-7D175E0EE499}" type="datetimeFigureOut">
              <a:rPr lang="ru-RU"/>
              <a:pPr>
                <a:defRPr/>
              </a:pPr>
              <a:t>08.11.2023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5FC47018-7181-4021-8412-AA8E53AF78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5CB665-E415-4DFC-A4D0-4CD34F7CD205}" type="datetime1">
              <a:rPr lang="ru-RU"/>
              <a:pPr>
                <a:defRPr/>
              </a:pPr>
              <a:t>08.11.2023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D485C4-AC9D-4BDA-B9A8-633D1C7DF4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E46056-48A0-43B2-A8A3-12B7E5E9D63A}" type="datetime1">
              <a:rPr lang="ru-RU"/>
              <a:pPr>
                <a:defRPr/>
              </a:pPr>
              <a:t>08.11.2023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B569F2-89A6-4FFA-9C2E-8326E2D018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8F1186-7142-4424-A294-0AC81FC4E6AD}" type="datetime1">
              <a:rPr lang="ru-RU"/>
              <a:pPr>
                <a:defRPr/>
              </a:pPr>
              <a:t>08.11.2023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2F17F2-43CF-4581-97F9-7ABDEF7F1F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8878F1-421B-4BAB-80DE-01B29ED4B0EF}" type="datetime1">
              <a:rPr lang="ru-RU"/>
              <a:pPr>
                <a:defRPr/>
              </a:pPr>
              <a:t>08.11.2023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4E5628-E537-418A-9E39-EFA3D06B2A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990F09-D5EF-4566-AD3C-F1542FEA5847}" type="datetime1">
              <a:rPr lang="ru-RU"/>
              <a:pPr>
                <a:defRPr/>
              </a:pPr>
              <a:t>08.11.2023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17504B-3A35-4486-B884-F2E8FD3A59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A31400-18AC-4956-BEE5-42D9BFB7CC7E}" type="datetime1">
              <a:rPr lang="ru-RU"/>
              <a:pPr>
                <a:defRPr/>
              </a:pPr>
              <a:t>08.11.2023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EAFF81-B342-4EAF-860F-8552554FB8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77D4ED-984B-4D74-9AD1-BDC924D11E6A}" type="datetime1">
              <a:rPr lang="ru-RU"/>
              <a:pPr>
                <a:defRPr/>
              </a:pPr>
              <a:t>08.11.2023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856854-80F4-487E-915A-E69B487EE6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4A3DE0-DD9D-4CAE-B907-F667A96F06AD}" type="datetime1">
              <a:rPr lang="ru-RU"/>
              <a:pPr>
                <a:defRPr/>
              </a:pPr>
              <a:t>08.11.2023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37282A-A4CD-4413-B716-3CD34F1C49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9F3B91-A4DE-421D-B69B-AA0DB6A984A0}" type="datetime1">
              <a:rPr lang="ru-RU"/>
              <a:pPr>
                <a:defRPr/>
              </a:pPr>
              <a:t>08.11.2023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CDB472-38DA-4BD0-907B-0E787F442C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A01FA8-F0E8-409B-A91D-22F66916209C}" type="datetime1">
              <a:rPr lang="ru-RU"/>
              <a:pPr>
                <a:defRPr/>
              </a:pPr>
              <a:t>08.11.2023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E2942D-9D7F-437E-BC6B-525CE9C754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C9AB94-8147-49DA-B920-1987292C70BC}" type="datetime1">
              <a:rPr lang="ru-RU"/>
              <a:pPr>
                <a:defRPr/>
              </a:pPr>
              <a:t>08.11.2023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9E9D05-7E77-4D23-947C-1BD612349F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71000"/>
            <a:lum/>
          </a:blip>
          <a:srcRect/>
          <a:stretch>
            <a:fillRect l="35000" t="-20000" r="-33000" b="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D0302CC-3BB0-47E9-9B80-0756DA129679}" type="datetime1">
              <a:rPr lang="ru-RU"/>
              <a:pPr>
                <a:defRPr/>
              </a:pPr>
              <a:t>08.11.2023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F0E960A-CC8A-4E2B-8896-C2D236AF71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hf hdr="0" ft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1F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Рисунок 4"/>
          <p:cNvPicPr>
            <a:picLocks noChangeAspect="1"/>
          </p:cNvPicPr>
          <p:nvPr/>
        </p:nvPicPr>
        <p:blipFill>
          <a:blip r:embed="rId2"/>
          <a:srcRect t="3018" r="34462" b="3020"/>
          <a:stretch>
            <a:fillRect/>
          </a:stretch>
        </p:blipFill>
        <p:spPr bwMode="auto">
          <a:xfrm>
            <a:off x="9667875" y="0"/>
            <a:ext cx="25241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8050" y="5191125"/>
            <a:ext cx="2747963" cy="72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0" name="TextBox 10"/>
          <p:cNvSpPr txBox="1">
            <a:spLocks noChangeArrowheads="1"/>
          </p:cNvSpPr>
          <p:nvPr/>
        </p:nvSpPr>
        <p:spPr bwMode="auto">
          <a:xfrm>
            <a:off x="899318" y="1162697"/>
            <a:ext cx="8075613" cy="2215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ru-RU" sz="3600" b="1" dirty="0">
                <a:solidFill>
                  <a:schemeClr val="bg1"/>
                </a:solidFill>
                <a:latin typeface="Gilroy SemiBold" panose="00000700000000000000" charset="-52"/>
                <a:cs typeface="Times New Roman" pitchFamily="18" charset="0"/>
              </a:rPr>
              <a:t>Разработка устройства для упаковки комбикормов в среде углекислого газа</a:t>
            </a:r>
          </a:p>
          <a:p>
            <a:endParaRPr lang="ru-RU" sz="3600" dirty="0">
              <a:solidFill>
                <a:schemeClr val="bg1"/>
              </a:solidFill>
              <a:latin typeface="Gilroy SemiBold"/>
            </a:endParaRPr>
          </a:p>
        </p:txBody>
      </p:sp>
      <p:sp>
        <p:nvSpPr>
          <p:cNvPr id="14341" name="TextBox 11"/>
          <p:cNvSpPr txBox="1">
            <a:spLocks noChangeArrowheads="1"/>
          </p:cNvSpPr>
          <p:nvPr/>
        </p:nvSpPr>
        <p:spPr bwMode="auto">
          <a:xfrm>
            <a:off x="935038" y="4038600"/>
            <a:ext cx="8004175" cy="1354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Gilroy"/>
              </a:rPr>
              <a:t>Команда проекта:</a:t>
            </a:r>
          </a:p>
          <a:p>
            <a:r>
              <a:rPr lang="ru-RU" sz="2000" dirty="0">
                <a:solidFill>
                  <a:schemeClr val="bg1"/>
                </a:solidFill>
                <a:latin typeface="Gilroy"/>
              </a:rPr>
              <a:t>Крысанов Алексей Михайлович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ilroy" panose="020B0604020202020204" charset="0"/>
                <a:cs typeface="Gilroy" panose="020B0604020202020204" charset="0"/>
              </a:rPr>
              <a:t>Кураков Даниил Александрович</a:t>
            </a:r>
          </a:p>
          <a:p>
            <a:endParaRPr lang="ru-RU" sz="2000" dirty="0">
              <a:solidFill>
                <a:schemeClr val="bg1"/>
              </a:solidFill>
              <a:latin typeface="Gilroy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2249D762-7475-F568-0CC4-FF99778524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42696" y="3939236"/>
            <a:ext cx="3565137" cy="23842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C6A1272-5CAB-AFC3-0830-03D1282527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156" y="3939235"/>
            <a:ext cx="3577577" cy="2384241"/>
          </a:xfrm>
          <a:prstGeom prst="rect">
            <a:avLst/>
          </a:prstGeom>
        </p:spPr>
      </p:pic>
      <p:pic>
        <p:nvPicPr>
          <p:cNvPr id="10" name="Picture 3">
            <a:extLst>
              <a:ext uri="{FF2B5EF4-FFF2-40B4-BE49-F238E27FC236}">
                <a16:creationId xmlns:a16="http://schemas.microsoft.com/office/drawing/2014/main" id="{D20FD88F-47B9-8D59-9B69-C4DBA0264F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769416" y="3057740"/>
            <a:ext cx="4501912" cy="2102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361" name="Заголовок 1"/>
          <p:cNvSpPr>
            <a:spLocks noGrp="1"/>
          </p:cNvSpPr>
          <p:nvPr>
            <p:ph type="title"/>
          </p:nvPr>
        </p:nvSpPr>
        <p:spPr>
          <a:xfrm>
            <a:off x="5570580" y="-128258"/>
            <a:ext cx="6737350" cy="1325563"/>
          </a:xfrm>
        </p:spPr>
        <p:txBody>
          <a:bodyPr/>
          <a:lstStyle/>
          <a:p>
            <a:pPr algn="ctr"/>
            <a:r>
              <a:rPr lang="ru-RU" b="1" dirty="0"/>
              <a:t>Ценностное предложение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572" y="792911"/>
            <a:ext cx="10515600" cy="4351338"/>
          </a:xfrm>
        </p:spPr>
        <p:txBody>
          <a:bodyPr rtlCol="0">
            <a:normAutofit/>
          </a:bodyPr>
          <a:lstStyle/>
          <a:p>
            <a:pPr algn="just">
              <a:lnSpc>
                <a:spcPct val="114000"/>
              </a:lnSpc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Цель проекта - </a:t>
            </a:r>
            <a:r>
              <a:rPr lang="ru-RU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повышение сохранности комбикорма в среде углекислого газа.</a:t>
            </a:r>
          </a:p>
          <a:p>
            <a:pPr algn="just">
              <a:lnSpc>
                <a:spcPct val="114000"/>
              </a:lnSpc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Проблематика проекта – </a:t>
            </a:r>
            <a:r>
              <a:rPr lang="ru-RU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из-за окислительных процессов в комбикорме, развиваются патогенные микроорганизмы и вредители, что существенно снижает его качество и уменьшает срок хранения. </a:t>
            </a:r>
          </a:p>
          <a:p>
            <a:pPr algn="just">
              <a:lnSpc>
                <a:spcPct val="114000"/>
              </a:lnSpc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Уникальность предложения – </a:t>
            </a:r>
            <a:r>
              <a:rPr lang="ru-RU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наш проект уникален тем, что на сегодняшний день нет технологии с одновременной упаковкой и насыщением комбикорма углекислым газом.</a:t>
            </a: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939255" y="6356350"/>
            <a:ext cx="2743200" cy="365125"/>
          </a:xfrm>
        </p:spPr>
        <p:txBody>
          <a:bodyPr/>
          <a:lstStyle/>
          <a:p>
            <a:pPr>
              <a:defRPr/>
            </a:pPr>
            <a:fld id="{A7AB4818-36AD-40FC-BB21-7D6F2195F02F}" type="slidenum">
              <a:rPr lang="ru-RU" sz="1600"/>
              <a:pPr>
                <a:defRPr/>
              </a:pPr>
              <a:t>2</a:t>
            </a:fld>
            <a:endParaRPr lang="ru-RU" sz="16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AE828BC0-29EA-29D7-E506-5E36184180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5557" y="835627"/>
            <a:ext cx="10515600" cy="4919663"/>
          </a:xfrm>
        </p:spPr>
        <p:txBody>
          <a:bodyPr/>
          <a:lstStyle/>
          <a:p>
            <a:pPr algn="just"/>
            <a:r>
              <a:rPr lang="ru-RU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 комбикорме происходят окислительные процессы, развиваются патогенные микроорганизмы и вредители, что существенно снижает его качество. Поэтому готовые комбикорма не подлежат длительному хранению. </a:t>
            </a:r>
          </a:p>
          <a:p>
            <a:pPr algn="just"/>
            <a:r>
              <a:rPr lang="ru-RU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Анализ режимов хранения комбикормов позволил выделить основную технологию хранения - хранение в среде углекислого газа. На сегодняшний день нет технологии с одновременной упаковкой и насыщением комбикорма углекислым газом.</a:t>
            </a:r>
            <a:endParaRPr lang="ru-RU" sz="18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Х</a:t>
            </a:r>
            <a:r>
              <a:rPr lang="ru-RU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ранения кормов в углекислом газе обеспечивает высокую сохранность, стойкость к развитию патогенной микрофлоры и вредителей. Микробиологические исследования комбикорма показали, что его хранение в среде углекислого газа препятствует развитию патогенной микрофлоры.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Номер слайда 3">
            <a:extLst>
              <a:ext uri="{FF2B5EF4-FFF2-40B4-BE49-F238E27FC236}">
                <a16:creationId xmlns:a16="http://schemas.microsoft.com/office/drawing/2014/main" id="{BFD0F8E2-6C5B-5C7E-8B4B-44CB74DAF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39255" y="6356350"/>
            <a:ext cx="2743200" cy="365125"/>
          </a:xfrm>
        </p:spPr>
        <p:txBody>
          <a:bodyPr/>
          <a:lstStyle/>
          <a:p>
            <a:pPr>
              <a:defRPr/>
            </a:pPr>
            <a:fld id="{A7AB4818-36AD-40FC-BB21-7D6F2195F02F}" type="slidenum">
              <a:rPr lang="ru-RU" sz="1600"/>
              <a:pPr>
                <a:defRPr/>
              </a:pPr>
              <a:t>3</a:t>
            </a:fld>
            <a:endParaRPr lang="ru-RU" sz="1600" dirty="0"/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11F85F08-9D59-DFC8-981D-E8EC0B6D87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147856" y="3862031"/>
            <a:ext cx="3651001" cy="2489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>
            <a:extLst>
              <a:ext uri="{FF2B5EF4-FFF2-40B4-BE49-F238E27FC236}">
                <a16:creationId xmlns:a16="http://schemas.microsoft.com/office/drawing/2014/main" id="{DA3AC4AD-66CA-6C01-218B-5AF601DBA8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6239" y="3892796"/>
            <a:ext cx="2268142" cy="2625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13EDC58C-32D6-67DF-2FC4-EB096669C4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6125" y="-112714"/>
            <a:ext cx="6737350" cy="1325563"/>
          </a:xfrm>
        </p:spPr>
        <p:txBody>
          <a:bodyPr/>
          <a:lstStyle/>
          <a:p>
            <a:pPr algn="ctr"/>
            <a:r>
              <a:rPr lang="ru-RU" b="1" dirty="0"/>
              <a:t>Описание проекта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25ADF2C-D975-AB50-8868-3AC75C01C55B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H="1">
            <a:off x="715557" y="3730282"/>
            <a:ext cx="2650206" cy="2753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106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>
            <a:extLst>
              <a:ext uri="{FF2B5EF4-FFF2-40B4-BE49-F238E27FC236}">
                <a16:creationId xmlns:a16="http://schemas.microsoft.com/office/drawing/2014/main" id="{E0C04169-7B4F-4EBD-3550-5EDD692878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061" y="681989"/>
            <a:ext cx="5639539" cy="5674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C1895A83-7C20-3093-0A3C-D12C79A44DA9}"/>
              </a:ext>
            </a:extLst>
          </p:cNvPr>
          <p:cNvSpPr txBox="1"/>
          <p:nvPr/>
        </p:nvSpPr>
        <p:spPr>
          <a:xfrm>
            <a:off x="6525626" y="892714"/>
            <a:ext cx="459539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 конструкцию устройства для упаковки комбикормов в среде углекислого газа входят:</a:t>
            </a:r>
          </a:p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 1 – мягкий контейнер; </a:t>
            </a:r>
          </a:p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 2 – вкладыш полиэтиленовый; </a:t>
            </a:r>
          </a:p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 3 – кассета; </a:t>
            </a:r>
          </a:p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 4 – подвижная платформа; </a:t>
            </a:r>
          </a:p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 5 – вальцы; </a:t>
            </a:r>
          </a:p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 6 – подвижное днище;</a:t>
            </a:r>
          </a:p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 7 – пневматические баллоны;</a:t>
            </a:r>
          </a:p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 8 – загрузочный бункер; </a:t>
            </a:r>
          </a:p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 9 – запаечный аппарат; </a:t>
            </a:r>
          </a:p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 10 – баллон с редуктором; </a:t>
            </a:r>
          </a:p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 11 – игла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инъектор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9" name="Номер слайда 3">
            <a:extLst>
              <a:ext uri="{FF2B5EF4-FFF2-40B4-BE49-F238E27FC236}">
                <a16:creationId xmlns:a16="http://schemas.microsoft.com/office/drawing/2014/main" id="{8484C0F1-A0E2-67AE-9E49-53ED928F7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39255" y="6356350"/>
            <a:ext cx="2743200" cy="365125"/>
          </a:xfrm>
        </p:spPr>
        <p:txBody>
          <a:bodyPr/>
          <a:lstStyle/>
          <a:p>
            <a:pPr>
              <a:defRPr/>
            </a:pPr>
            <a:fld id="{A7AB4818-36AD-40FC-BB21-7D6F2195F02F}" type="slidenum">
              <a:rPr lang="ru-RU" sz="1600"/>
              <a:pPr>
                <a:defRPr/>
              </a:pPr>
              <a:t>4</a:t>
            </a:fld>
            <a:endParaRPr lang="ru-RU" sz="1600" dirty="0"/>
          </a:p>
        </p:txBody>
      </p:sp>
      <p:sp>
        <p:nvSpPr>
          <p:cNvPr id="31" name="Заголовок 1">
            <a:extLst>
              <a:ext uri="{FF2B5EF4-FFF2-40B4-BE49-F238E27FC236}">
                <a16:creationId xmlns:a16="http://schemas.microsoft.com/office/drawing/2014/main" id="{94C33A9D-33EB-D9D7-EF3E-F34635FEBC7C}"/>
              </a:ext>
            </a:extLst>
          </p:cNvPr>
          <p:cNvSpPr txBox="1">
            <a:spLocks/>
          </p:cNvSpPr>
          <p:nvPr/>
        </p:nvSpPr>
        <p:spPr>
          <a:xfrm>
            <a:off x="5892800" y="136525"/>
            <a:ext cx="6737350" cy="1325563"/>
          </a:xfrm>
          <a:prstGeom prst="rect">
            <a:avLst/>
          </a:prstGeom>
        </p:spPr>
        <p:txBody>
          <a:bodyPr/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ctr"/>
            <a:r>
              <a:rPr lang="ru-RU" b="1"/>
              <a:t>Описание проекта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542338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Заголовок 1"/>
          <p:cNvSpPr>
            <a:spLocks noGrp="1"/>
          </p:cNvSpPr>
          <p:nvPr>
            <p:ph type="title"/>
          </p:nvPr>
        </p:nvSpPr>
        <p:spPr>
          <a:xfrm>
            <a:off x="4919792" y="242887"/>
            <a:ext cx="7032625" cy="1325563"/>
          </a:xfrm>
        </p:spPr>
        <p:txBody>
          <a:bodyPr/>
          <a:lstStyle/>
          <a:p>
            <a:pPr algn="ctr"/>
            <a:r>
              <a:rPr lang="ru-RU" b="1" dirty="0"/>
              <a:t>Потребительские сегменты </a:t>
            </a:r>
            <a:br>
              <a:rPr lang="ru-RU" b="1" dirty="0"/>
            </a:br>
            <a:r>
              <a:rPr lang="ru-RU" b="1" dirty="0"/>
              <a:t>(целевая аудитория проекта)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96100" y="1543049"/>
            <a:ext cx="5056317" cy="4633913"/>
          </a:xfrm>
        </p:spPr>
        <p:txBody>
          <a:bodyPr rtlCol="0">
            <a:normAutofit lnSpcReduction="10000"/>
          </a:bodyPr>
          <a:lstStyle/>
          <a:p>
            <a:pPr marL="0" indent="0" algn="just" fontAlgn="auto">
              <a:spcAft>
                <a:spcPts val="0"/>
              </a:spcAft>
              <a:buNone/>
              <a:defRPr/>
            </a:pPr>
            <a:r>
              <a:rPr lang="ru-RU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При среднем расходе 200 тонн комбикорма в год расчетный экономический эффект от хранения одной тонны комбикорма в среде углекислого газа составляет 3405,39 руб., а срок окупаемости установки для упаковки комбикорма в среде углекислого газа составит 1,3 года.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sz="1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Основными клиентами предполагаются предприятия, занимающиеся производством комбикормом, в частности ООО «Рязанские комбикорма».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Мы создаем ценностное предложение для предприятий АПК.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Наиболее важны для нас такие сегменты аудитории, как предприятия агропромышленного комплекса, сельское хозяйство, частные фермеры. </a:t>
            </a:r>
          </a:p>
          <a:p>
            <a:pPr marL="0" indent="0" fontAlgn="auto">
              <a:spcAft>
                <a:spcPts val="0"/>
              </a:spcAft>
              <a:buNone/>
              <a:defRPr/>
            </a:pP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Номер слайда 3">
            <a:extLst>
              <a:ext uri="{FF2B5EF4-FFF2-40B4-BE49-F238E27FC236}">
                <a16:creationId xmlns:a16="http://schemas.microsoft.com/office/drawing/2014/main" id="{25036B87-9022-2374-ECDB-41CE2E7A5416}"/>
              </a:ext>
            </a:extLst>
          </p:cNvPr>
          <p:cNvSpPr txBox="1">
            <a:spLocks/>
          </p:cNvSpPr>
          <p:nvPr/>
        </p:nvSpPr>
        <p:spPr>
          <a:xfrm>
            <a:off x="893925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A7AB4818-36AD-40FC-BB21-7D6F2195F02F}" type="slidenum">
              <a:rPr lang="ru-RU" sz="1600" smtClean="0"/>
              <a:pPr>
                <a:defRPr/>
              </a:pPr>
              <a:t>5</a:t>
            </a:fld>
            <a:endParaRPr lang="ru-RU" sz="1600" dirty="0"/>
          </a:p>
        </p:txBody>
      </p:sp>
      <p:pic>
        <p:nvPicPr>
          <p:cNvPr id="6" name="Picture 2" descr="C:\Users\Алексей\Desktop\Умник 2022 Кирюхин\График.PNG">
            <a:extLst>
              <a:ext uri="{FF2B5EF4-FFF2-40B4-BE49-F238E27FC236}">
                <a16:creationId xmlns:a16="http://schemas.microsoft.com/office/drawing/2014/main" id="{A5E31375-E4FC-0A3B-6582-4E4C76D259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7" t="3368" r="1888" b="3091"/>
          <a:stretch/>
        </p:blipFill>
        <p:spPr bwMode="auto">
          <a:xfrm>
            <a:off x="320675" y="1568450"/>
            <a:ext cx="6629400" cy="3746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Заголовок 1"/>
          <p:cNvSpPr>
            <a:spLocks noGrp="1"/>
          </p:cNvSpPr>
          <p:nvPr>
            <p:ph type="title"/>
          </p:nvPr>
        </p:nvSpPr>
        <p:spPr>
          <a:xfrm>
            <a:off x="5200650" y="240506"/>
            <a:ext cx="6924675" cy="1325563"/>
          </a:xfrm>
        </p:spPr>
        <p:txBody>
          <a:bodyPr/>
          <a:lstStyle/>
          <a:p>
            <a:pPr algn="ctr"/>
            <a:r>
              <a:rPr lang="ru-RU" b="1" dirty="0"/>
              <a:t>Финансовые показатели стартап-проекта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566069"/>
            <a:ext cx="10515600" cy="4351338"/>
          </a:xfrm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None/>
              <a:defRPr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Общий объем финансового обеспечения составит 785 400 руб. в эту сумму заложено:</a:t>
            </a:r>
          </a:p>
          <a:p>
            <a:pPr marL="342900" indent="-34290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Материалы – 185 400 руб.</a:t>
            </a:r>
          </a:p>
          <a:p>
            <a:pPr marL="342900" indent="-34290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Производственная база (изготовление и тестирование установки) – 200 000 руб.</a:t>
            </a:r>
          </a:p>
          <a:p>
            <a:pPr marL="342900" indent="-34290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Конструкторская база (САПР-программы, работа инженера-конструктора) – 100 000 руб.</a:t>
            </a:r>
          </a:p>
          <a:p>
            <a:pPr marL="342900" indent="-34290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Электроэнергия, помещение, наладка оборудования – 300 000 руб.</a:t>
            </a:r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Источниками финансирования будут: производства, заводы, участия в тендерах, грантах.</a:t>
            </a:r>
          </a:p>
        </p:txBody>
      </p:sp>
      <p:sp>
        <p:nvSpPr>
          <p:cNvPr id="2" name="Номер слайда 3">
            <a:extLst>
              <a:ext uri="{FF2B5EF4-FFF2-40B4-BE49-F238E27FC236}">
                <a16:creationId xmlns:a16="http://schemas.microsoft.com/office/drawing/2014/main" id="{2F4C019E-D250-93F8-5186-2E1C2F8550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39255" y="6356350"/>
            <a:ext cx="2743200" cy="365125"/>
          </a:xfrm>
        </p:spPr>
        <p:txBody>
          <a:bodyPr/>
          <a:lstStyle/>
          <a:p>
            <a:pPr>
              <a:defRPr/>
            </a:pPr>
            <a:fld id="{A7AB4818-36AD-40FC-BB21-7D6F2195F02F}" type="slidenum">
              <a:rPr lang="ru-RU" sz="1600"/>
              <a:pPr>
                <a:defRPr/>
              </a:pPr>
              <a:t>6</a:t>
            </a:fld>
            <a:endParaRPr lang="ru-RU" sz="160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AB1D7EC-A6C2-102B-2700-84F0CAC49B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450" y="3874106"/>
            <a:ext cx="3403581" cy="191451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EACD9F6-C351-DCDC-4780-BD2B54EFCFE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484"/>
          <a:stretch/>
        </p:blipFill>
        <p:spPr>
          <a:xfrm>
            <a:off x="3926203" y="4292213"/>
            <a:ext cx="3416713" cy="206413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AA81A6C-6B79-C4D2-4F86-50F84FEDA38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858"/>
          <a:stretch/>
        </p:blipFill>
        <p:spPr>
          <a:xfrm>
            <a:off x="6999693" y="3874106"/>
            <a:ext cx="3904033" cy="19145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4579</TotalTime>
  <Words>419</Words>
  <Application>Microsoft Office PowerPoint</Application>
  <PresentationFormat>Широкоэкранный</PresentationFormat>
  <Paragraphs>43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Arial</vt:lpstr>
      <vt:lpstr>Calibri</vt:lpstr>
      <vt:lpstr>Gilroy SemiBold</vt:lpstr>
      <vt:lpstr>Gilroy</vt:lpstr>
      <vt:lpstr>Calibri Light</vt:lpstr>
      <vt:lpstr>Тема Office</vt:lpstr>
      <vt:lpstr>Презентация PowerPoint</vt:lpstr>
      <vt:lpstr>Ценностное предложение</vt:lpstr>
      <vt:lpstr>Описание проекта</vt:lpstr>
      <vt:lpstr>Презентация PowerPoint</vt:lpstr>
      <vt:lpstr>Потребительские сегменты  (целевая аудитория проекта)</vt:lpstr>
      <vt:lpstr>Финансовые показатели стартап-проекта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Timur Tugushev</dc:creator>
  <cp:lastModifiedBy>Алексей Крысанов</cp:lastModifiedBy>
  <cp:revision>143</cp:revision>
  <cp:lastPrinted>2021-12-13T11:30:35Z</cp:lastPrinted>
  <dcterms:created xsi:type="dcterms:W3CDTF">2021-07-28T08:14:59Z</dcterms:created>
  <dcterms:modified xsi:type="dcterms:W3CDTF">2023-11-08T18:15:56Z</dcterms:modified>
</cp:coreProperties>
</file>