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1" r:id="rId12"/>
    <p:sldId id="300" r:id="rId13"/>
    <p:sldId id="305" r:id="rId14"/>
    <p:sldId id="308" r:id="rId15"/>
    <p:sldId id="290" r:id="rId16"/>
    <p:sldId id="291" r:id="rId17"/>
    <p:sldId id="302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AADAE2-DA38-4A02-A28B-9423AB729ACD}" v="1271" dt="2023-05-29T16:55:54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>
        <p:scale>
          <a:sx n="142" d="100"/>
          <a:sy n="142" d="100"/>
        </p:scale>
        <p:origin x="-300" y="6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 smtClean="0"/>
            <a:t>Люди, имеющие проблему с выбором подарка</a:t>
          </a:r>
          <a:endParaRPr lang="ru-RU" sz="28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phldr="0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2000" dirty="0" smtClean="0">
              <a:latin typeface="Arial"/>
            </a:rPr>
            <a:t>Перед праздниками большинство людей задумывается о том, какой необычный подарок они могут сделать своим близким, и не всегда могут найти ответ на этот вопрос</a:t>
          </a:r>
          <a:endParaRPr lang="ru-RU" sz="2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0"/>
      <dgm:spPr>
        <a:solidFill>
          <a:srgbClr val="A4D4E2"/>
        </a:solidFill>
      </dgm:spPr>
      <dgm:t>
        <a:bodyPr/>
        <a:lstStyle/>
        <a:p>
          <a:pPr rtl="0"/>
          <a:r>
            <a:rPr lang="ru-RU" dirty="0">
              <a:latin typeface="Arial"/>
            </a:rPr>
            <a:t> </a:t>
          </a:r>
          <a:r>
            <a:rPr lang="ru-RU" dirty="0" smtClean="0">
              <a:latin typeface="Arial"/>
            </a:rPr>
            <a:t>Продавцы сувениров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 dirty="0">
              <a:latin typeface="Arial"/>
            </a:rPr>
            <a:t> </a:t>
          </a:r>
          <a:r>
            <a:rPr lang="ru-RU" dirty="0">
              <a:solidFill>
                <a:schemeClr val="tx1"/>
              </a:solidFill>
            </a:rPr>
            <a:t>ТМ «PATTERN»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en-US" dirty="0" err="1" smtClean="0">
              <a:solidFill>
                <a:schemeClr val="tx1"/>
              </a:solidFill>
            </a:rPr>
            <a:t>Wildberries</a:t>
          </a:r>
          <a:endParaRPr lang="ru-RU" dirty="0">
            <a:solidFill>
              <a:schemeClr val="tx1"/>
            </a:solidFill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 dirty="0">
              <a:latin typeface="Arial"/>
            </a:rPr>
            <a:t>Уникальный дизайн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 dirty="0">
              <a:latin typeface="Arial"/>
            </a:rPr>
            <a:t>Низкая цена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FCF33715-5733-4007-BC63-3898D14E46D4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en-GB" dirty="0" err="1" smtClean="0">
              <a:solidFill>
                <a:schemeClr val="tx1"/>
              </a:solidFill>
            </a:rPr>
            <a:t>Ozon</a:t>
          </a:r>
          <a:endParaRPr lang="ru-RU" dirty="0">
            <a:solidFill>
              <a:schemeClr val="tx1"/>
            </a:solidFill>
          </a:endParaRPr>
        </a:p>
      </dgm:t>
    </dgm:pt>
    <dgm:pt modelId="{83A7DA35-F58E-4040-8972-9FD974A4AA3F}" type="parTrans" cxnId="{A05AE4A3-F816-4E86-A40E-1AC3870F0D8E}">
      <dgm:prSet/>
      <dgm:spPr/>
      <dgm:t>
        <a:bodyPr/>
        <a:lstStyle/>
        <a:p>
          <a:endParaRPr lang="ru-RU"/>
        </a:p>
      </dgm:t>
    </dgm:pt>
    <dgm:pt modelId="{FB9AAAC8-B172-431B-B755-CD8256915A11}" type="sibTrans" cxnId="{A05AE4A3-F816-4E86-A40E-1AC3870F0D8E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CA160472-3F59-4EF9-BFC3-35647FF42CB8}" type="presOf" srcId="{C1DCF8D2-41C8-416E-B988-A9BFE3AC37E6}" destId="{869E6585-1C72-4E82-914E-39E2C4E28665}" srcOrd="0" destOrd="0" presId="urn:microsoft.com/office/officeart/2005/8/layout/hList1"/>
    <dgm:cxn modelId="{980AFF3A-EFA9-4CBD-B4A4-5BC47109D430}" type="presOf" srcId="{70FEF942-57F6-4407-9CA8-343290DE9E26}" destId="{400F4E5D-F016-41EA-97FB-BF5BA36522C2}" srcOrd="0" destOrd="1" presId="urn:microsoft.com/office/officeart/2005/8/layout/hList1"/>
    <dgm:cxn modelId="{9EAD7D87-9B7D-478C-A11C-2ACE787B899D}" type="presOf" srcId="{8C35BD44-1BEF-4152-B737-36207728F3AA}" destId="{0C85A15E-56D2-44B3-8E52-7FFFB1AE2983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34EEBF30-DA81-45BB-9F19-023FD71427EA}" type="presOf" srcId="{FD45624C-83CF-47B9-8EDE-C4DE60E9F279}" destId="{34E68AF3-FEED-4A3D-869A-6E2B7BBFBA4D}" srcOrd="0" destOrd="0" presId="urn:microsoft.com/office/officeart/2005/8/layout/hList1"/>
    <dgm:cxn modelId="{A05AE4A3-F816-4E86-A40E-1AC3870F0D8E}" srcId="{FD45624C-83CF-47B9-8EDE-C4DE60E9F279}" destId="{FCF33715-5733-4007-BC63-3898D14E46D4}" srcOrd="2" destOrd="0" parTransId="{83A7DA35-F58E-4040-8972-9FD974A4AA3F}" sibTransId="{FB9AAAC8-B172-431B-B755-CD8256915A11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5005DA7D-0EA6-4272-BF4B-0F5F66666B25}" type="presOf" srcId="{FCF33715-5733-4007-BC63-3898D14E46D4}" destId="{400F4E5D-F016-41EA-97FB-BF5BA36522C2}" srcOrd="0" destOrd="2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AA9DBAF8-9BFA-4099-A827-B8E833898D36}" type="presOf" srcId="{2883D5F5-E7FF-401B-8EC6-F928AFB44B13}" destId="{400F4E5D-F016-41EA-97FB-BF5BA36522C2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594AB1DC-FC9A-4F2C-B6C0-0115DBA22C23}" type="presOf" srcId="{377675BF-60C8-4DBD-A646-E86AA93ABE52}" destId="{B206DAC4-D1DF-4053-8506-5DE426BC8BEF}" srcOrd="0" destOrd="0" presId="urn:microsoft.com/office/officeart/2005/8/layout/hList1"/>
    <dgm:cxn modelId="{CEDBE5DE-C409-4820-9BFA-F5F6B0B3F5E9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C627729A-4ABB-44FC-8BFF-31824660BECB}" type="presOf" srcId="{E9C0C10C-D089-4C45-8689-1A221423929E}" destId="{0C85A15E-56D2-44B3-8E52-7FFFB1AE2983}" srcOrd="0" destOrd="1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C8D74CD4-6587-4454-9D23-48110B8B7C96}" type="presParOf" srcId="{CA0ACA70-C3D6-4950-A293-826CA31D4D77}" destId="{77421869-CF36-491C-BA53-1F920B19AEB1}" srcOrd="0" destOrd="0" presId="urn:microsoft.com/office/officeart/2005/8/layout/hList1"/>
    <dgm:cxn modelId="{129E8F1E-B6FB-4F5B-B3BA-6F70C90B7AAD}" type="presParOf" srcId="{77421869-CF36-491C-BA53-1F920B19AEB1}" destId="{69089CAB-F69C-48F1-B73A-68DA3AB2CB28}" srcOrd="0" destOrd="0" presId="urn:microsoft.com/office/officeart/2005/8/layout/hList1"/>
    <dgm:cxn modelId="{24998FD6-894C-4D5E-9A4F-4CAEDB3A20CB}" type="presParOf" srcId="{77421869-CF36-491C-BA53-1F920B19AEB1}" destId="{B206DAC4-D1DF-4053-8506-5DE426BC8BEF}" srcOrd="1" destOrd="0" presId="urn:microsoft.com/office/officeart/2005/8/layout/hList1"/>
    <dgm:cxn modelId="{6593616E-5171-4090-A8EC-04C539F1DC22}" type="presParOf" srcId="{CA0ACA70-C3D6-4950-A293-826CA31D4D77}" destId="{4538DDEF-FF29-49EA-B0F6-2B2B7EFBE06A}" srcOrd="1" destOrd="0" presId="urn:microsoft.com/office/officeart/2005/8/layout/hList1"/>
    <dgm:cxn modelId="{30D4186B-79B6-4DDB-BFF9-C8A57DC64EF7}" type="presParOf" srcId="{CA0ACA70-C3D6-4950-A293-826CA31D4D77}" destId="{5458525B-D6B1-444E-BD3E-33F2D6911EC5}" srcOrd="2" destOrd="0" presId="urn:microsoft.com/office/officeart/2005/8/layout/hList1"/>
    <dgm:cxn modelId="{BF981DE9-26E6-4ABA-9E41-F42E8B94837E}" type="presParOf" srcId="{5458525B-D6B1-444E-BD3E-33F2D6911EC5}" destId="{34E68AF3-FEED-4A3D-869A-6E2B7BBFBA4D}" srcOrd="0" destOrd="0" presId="urn:microsoft.com/office/officeart/2005/8/layout/hList1"/>
    <dgm:cxn modelId="{D5CCEF2D-36CE-492F-997B-3F29CFF383E0}" type="presParOf" srcId="{5458525B-D6B1-444E-BD3E-33F2D6911EC5}" destId="{400F4E5D-F016-41EA-97FB-BF5BA36522C2}" srcOrd="1" destOrd="0" presId="urn:microsoft.com/office/officeart/2005/8/layout/hList1"/>
    <dgm:cxn modelId="{4E6E040E-FC96-4841-8783-F7E3B79186EA}" type="presParOf" srcId="{CA0ACA70-C3D6-4950-A293-826CA31D4D77}" destId="{DE1CCA6C-0CB4-4F35-81EC-2A0957C7E3C7}" srcOrd="3" destOrd="0" presId="urn:microsoft.com/office/officeart/2005/8/layout/hList1"/>
    <dgm:cxn modelId="{0868DE55-CE5A-44FD-8869-3A6F5F9C4829}" type="presParOf" srcId="{CA0ACA70-C3D6-4950-A293-826CA31D4D77}" destId="{157F03D9-AB27-4BEC-A1E6-85F2952B306D}" srcOrd="4" destOrd="0" presId="urn:microsoft.com/office/officeart/2005/8/layout/hList1"/>
    <dgm:cxn modelId="{FD81D417-F654-4EF7-BCB9-4650E879EEF0}" type="presParOf" srcId="{157F03D9-AB27-4BEC-A1E6-85F2952B306D}" destId="{869E6585-1C72-4E82-914E-39E2C4E28665}" srcOrd="0" destOrd="0" presId="urn:microsoft.com/office/officeart/2005/8/layout/hList1"/>
    <dgm:cxn modelId="{7A79A04F-0E3D-43C1-A486-5C6D63D9D4B6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995753" y="-2291579"/>
          <a:ext cx="1357746" cy="6282001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/>
            </a:rPr>
            <a:t>Перед праздниками большинство людей задумывается о том, какой необычный подарок они могут сделать своим близким, и не всегда могут найти ответ на этот вопрос</a:t>
          </a:r>
          <a:endParaRPr lang="ru-RU" sz="2000" kern="1200" dirty="0"/>
        </a:p>
      </dsp:txBody>
      <dsp:txXfrm rot="5400000">
        <a:off x="5995753" y="-2291579"/>
        <a:ext cx="1357746" cy="6282001"/>
      </dsp:txXfrm>
    </dsp:sp>
    <dsp:sp modelId="{25CE82D9-9946-4501-ADAF-4D9AD60E2680}">
      <dsp:nvSpPr>
        <dsp:cNvPr id="0" name=""/>
        <dsp:cNvSpPr/>
      </dsp:nvSpPr>
      <dsp:spPr>
        <a:xfrm>
          <a:off x="0" y="829"/>
          <a:ext cx="3533626" cy="1697182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Люди, имеющие проблему с выбором подарка</a:t>
          </a:r>
          <a:endParaRPr lang="ru-RU" sz="2800" kern="1200" dirty="0"/>
        </a:p>
      </dsp:txBody>
      <dsp:txXfrm>
        <a:off x="0" y="829"/>
        <a:ext cx="3533626" cy="16971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0380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003801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872216"/>
          <a:ext cx="3059169" cy="18556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>
              <a:latin typeface="Arial"/>
            </a:rPr>
            <a:t> </a:t>
          </a:r>
          <a:r>
            <a:rPr lang="ru-RU" sz="2600" kern="1200" dirty="0" smtClean="0">
              <a:latin typeface="Arial"/>
            </a:rPr>
            <a:t>Продавцы сувениров</a:t>
          </a:r>
          <a:endParaRPr lang="ru-RU" sz="2600" kern="1200" dirty="0"/>
        </a:p>
      </dsp:txBody>
      <dsp:txXfrm>
        <a:off x="0" y="1872216"/>
        <a:ext cx="3059169" cy="1855620"/>
      </dsp:txXfrm>
    </dsp:sp>
    <dsp:sp modelId="{34E68AF3-FEED-4A3D-869A-6E2B7BBFBA4D}">
      <dsp:nvSpPr>
        <dsp:cNvPr id="0" name=""/>
        <dsp:cNvSpPr/>
      </dsp:nvSpPr>
      <dsp:spPr>
        <a:xfrm>
          <a:off x="3490590" y="100380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003801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900997"/>
          <a:ext cx="3059169" cy="18556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>
              <a:latin typeface="Arial"/>
            </a:rPr>
            <a:t> </a:t>
          </a:r>
          <a:r>
            <a:rPr lang="ru-RU" sz="2600" kern="1200" dirty="0">
              <a:solidFill>
                <a:schemeClr val="tx1"/>
              </a:solidFill>
            </a:rPr>
            <a:t>ТМ «PATTERN»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>
              <a:solidFill>
                <a:schemeClr val="tx1"/>
              </a:solidFill>
            </a:rPr>
            <a:t>Wildberries</a:t>
          </a:r>
          <a:endParaRPr lang="ru-RU" sz="2600" kern="1200" dirty="0">
            <a:solidFill>
              <a:schemeClr val="tx1"/>
            </a:solidFill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600" kern="1200" dirty="0" err="1" smtClean="0">
              <a:solidFill>
                <a:schemeClr val="tx1"/>
              </a:solidFill>
            </a:rPr>
            <a:t>Ozon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3490590" y="1900997"/>
        <a:ext cx="3059169" cy="1855620"/>
      </dsp:txXfrm>
    </dsp:sp>
    <dsp:sp modelId="{869E6585-1C72-4E82-914E-39E2C4E28665}">
      <dsp:nvSpPr>
        <dsp:cNvPr id="0" name=""/>
        <dsp:cNvSpPr/>
      </dsp:nvSpPr>
      <dsp:spPr>
        <a:xfrm>
          <a:off x="6981180" y="99637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99637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900997"/>
          <a:ext cx="3059169" cy="18556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>
              <a:latin typeface="Arial"/>
            </a:rPr>
            <a:t>Уникальный дизайн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>
              <a:latin typeface="Arial"/>
            </a:rPr>
            <a:t>Низкая цена</a:t>
          </a:r>
          <a:endParaRPr lang="ru-RU" sz="2600" kern="1200" dirty="0"/>
        </a:p>
      </dsp:txBody>
      <dsp:txXfrm>
        <a:off x="6978043" y="1900997"/>
        <a:ext cx="3059169" cy="1855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2800" dirty="0">
                <a:latin typeface="Arial"/>
                <a:cs typeface="Arial"/>
              </a:rPr>
              <a:t>Интернет-магазин "Сувениры и Лапки</a:t>
            </a:r>
            <a:r>
              <a:rPr lang="ru-RU" sz="2800" dirty="0" smtClean="0">
                <a:latin typeface="Arial"/>
                <a:cs typeface="Arial"/>
              </a:rPr>
              <a:t>"</a:t>
            </a:r>
            <a:endParaRPr lang="ru-RU" sz="2800" dirty="0">
              <a:latin typeface="Arial"/>
              <a:cs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295896" y="3195315"/>
            <a:ext cx="2883092" cy="1685592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Байков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Алексей</a:t>
            </a:r>
          </a:p>
          <a:p>
            <a:pPr>
              <a:lnSpc>
                <a:spcPct val="80000"/>
              </a:lnSpc>
              <a:defRPr/>
            </a:pPr>
            <a:endParaRPr lang="ru-RU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Умеет работать в режиме многозадачности, имеет базовые знания маркетинга и навык работы с офисными программами</a:t>
            </a:r>
          </a:p>
          <a:p>
            <a:pPr>
              <a:lnSpc>
                <a:spcPct val="80000"/>
              </a:lnSpc>
              <a:defRPr/>
            </a:pP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680272" y="3195315"/>
            <a:ext cx="3816424" cy="158417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Гелашвили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Мария - лидер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Может провести оценку эффективности инвестиционного проекта, имеет коммуникативные навыки, опыт в сфере закупок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=""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5936" y="1107083"/>
            <a:ext cx="2064870" cy="20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8384" y="1179091"/>
            <a:ext cx="175295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 anchor="t">
            <a:normAutofit fontScale="93500"/>
          </a:bodyPr>
          <a:lstStyle/>
          <a:p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Интернет-магазин с разнообразным ассортиментом для выбора подарка.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59713504"/>
              </p:ext>
            </p:extLst>
          </p:nvPr>
        </p:nvGraphicFramePr>
        <p:xfrm>
          <a:off x="66488" y="1334517"/>
          <a:ext cx="9815628" cy="1698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395115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1) Мы выбрали приют</a:t>
            </a: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в который будут уходить </a:t>
            </a: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 от суммы </a:t>
            </a: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покупки.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2) Мы </a:t>
            </a: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придумали примеры дизайна для сувениров</a:t>
            </a: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spcBef>
                <a:spcPts val="1764"/>
              </a:spcBef>
              <a:buSzPts val="1100"/>
            </a:pP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3) Мы провели опрос среди незнакомых людей с целью понимания </a:t>
            </a:r>
            <a:r>
              <a:rPr lang="ru-RU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востребованности</a:t>
            </a: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продукта.</a:t>
            </a:r>
            <a:endParaRPr lang="ru-RU" sz="14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ts val="1764"/>
              </a:spcBef>
              <a:buSzPts val="1100"/>
            </a:pPr>
            <a:r>
              <a:rPr lang="ru-RU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4) Мы </a:t>
            </a:r>
            <a:r>
              <a:rPr lang="ru-RU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решили, где будем приобретать товар с нашим дизайном.</a:t>
            </a:r>
          </a:p>
        </p:txBody>
      </p:sp>
      <p:pic>
        <p:nvPicPr>
          <p:cNvPr id="1028" name="Picture 4" descr="C:\Users\Daria\Downloads\photo_2023-06-01_23-24-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13531"/>
            <a:ext cx="2267148" cy="2157019"/>
          </a:xfrm>
          <a:prstGeom prst="rect">
            <a:avLst/>
          </a:prstGeom>
          <a:noFill/>
        </p:spPr>
      </p:pic>
      <p:pic>
        <p:nvPicPr>
          <p:cNvPr id="1030" name="Picture 6" descr="C:\Users\Daria\Downloads\photo_2023-06-01_23-59-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984" y="3618686"/>
            <a:ext cx="2232248" cy="2051864"/>
          </a:xfrm>
          <a:prstGeom prst="rect">
            <a:avLst/>
          </a:prstGeom>
          <a:noFill/>
        </p:spPr>
      </p:pic>
      <p:pic>
        <p:nvPicPr>
          <p:cNvPr id="1031" name="Picture 7" descr="C:\Users\Daria\Downloads\photo_2023-06-01_18-07-1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4168" y="3580743"/>
            <a:ext cx="2952328" cy="2089807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2480" y="3267323"/>
            <a:ext cx="2736304" cy="218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0201458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Не использует 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2" name="Picture 4">
            <a:extLst>
              <a:ext uri="{FF2B5EF4-FFF2-40B4-BE49-F238E27FC236}">
                <a16:creationId xmlns="" xmlns:a16="http://schemas.microsoft.com/office/drawing/2014/main" id="{B37A05DC-F7BF-84C9-8AB6-A5F0E1EE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547" y="2230656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D6EBF197-30CA-039F-7480-D8BBC9E96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016" y="368044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864" y="963067"/>
            <a:ext cx="6644679" cy="461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DD77C9-0B91-49BE-A15A-7ECA224448CC}"/>
              </a:ext>
            </a:extLst>
          </p:cNvPr>
          <p:cNvSpPr txBox="1"/>
          <p:nvPr/>
        </p:nvSpPr>
        <p:spPr>
          <a:xfrm>
            <a:off x="55708" y="4275510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0B10929-8F3E-4794-B7FE-25C97E1405F1}"/>
              </a:ext>
            </a:extLst>
          </p:cNvPr>
          <p:cNvSpPr txBox="1"/>
          <p:nvPr/>
        </p:nvSpPr>
        <p:spPr>
          <a:xfrm>
            <a:off x="3600152" y="4293615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6963444" y="4275510"/>
            <a:ext cx="28803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</a:rPr>
              <a:t>Массовый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Пример:</a:t>
            </a:r>
          </a:p>
          <a:p>
            <a:r>
              <a:rPr lang="ru-RU" sz="1200" dirty="0">
                <a:solidFill>
                  <a:srgbClr val="000000"/>
                </a:solidFill>
              </a:rPr>
              <a:t>Дизайн</a:t>
            </a:r>
          </a:p>
          <a:p>
            <a:r>
              <a:rPr lang="ru-RU" sz="1200" dirty="0">
                <a:solidFill>
                  <a:srgbClr val="000000"/>
                </a:solidFill>
              </a:rPr>
              <a:t>Цена</a:t>
            </a:r>
          </a:p>
          <a:p>
            <a:r>
              <a:rPr lang="ru-RU" sz="1200" dirty="0">
                <a:solidFill>
                  <a:srgbClr val="000000"/>
                </a:solidFill>
              </a:rPr>
              <a:t>Доступность</a:t>
            </a:r>
          </a:p>
          <a:p>
            <a:r>
              <a:rPr lang="ru-RU" sz="1200" dirty="0">
                <a:solidFill>
                  <a:srgbClr val="000000"/>
                </a:solidFill>
              </a:rPr>
              <a:t>Удобство при </a:t>
            </a:r>
            <a:r>
              <a:rPr lang="ru-RU" sz="1200">
                <a:solidFill>
                  <a:srgbClr val="000000"/>
                </a:solidFill>
              </a:rPr>
              <a:t>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ru-RU" sz="1200" b="1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Прямые </a:t>
            </a:r>
            <a:r>
              <a:rPr lang="ru-RU" sz="1200" dirty="0">
                <a:solidFill>
                  <a:srgbClr val="000000"/>
                </a:solidFill>
              </a:rPr>
              <a:t>(продажи через интернет)</a:t>
            </a:r>
            <a:endParaRPr lang="ru-RU">
              <a:solidFill>
                <a:srgbClr val="000000"/>
              </a:solidFill>
            </a:endParaRPr>
          </a:p>
          <a:p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dirty="0">
                <a:solidFill>
                  <a:srgbClr val="000000"/>
                </a:solidFill>
              </a:rPr>
              <a:t>Персональная поддержка</a:t>
            </a:r>
            <a:endParaRPr lang="ru-RU" dirty="0"/>
          </a:p>
          <a:p>
            <a:r>
              <a:rPr lang="ru-RU" sz="1200" dirty="0">
                <a:solidFill>
                  <a:srgbClr val="000000"/>
                </a:solidFill>
              </a:rPr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2736056" y="4419451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spAutoFit/>
          </a:bodyPr>
          <a:lstStyle/>
          <a:p>
            <a:endParaRPr lang="ru-RU" sz="1400" dirty="0">
              <a:solidFill>
                <a:srgbClr val="000000"/>
              </a:solidFill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Продажа продукта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dirty="0">
                <a:solidFill>
                  <a:srgbClr val="000000"/>
                </a:solidFill>
              </a:rPr>
              <a:t>Материальные ресурсы</a:t>
            </a:r>
            <a:endParaRPr lang="ru-RU"/>
          </a:p>
          <a:p>
            <a:r>
              <a:rPr lang="ru-RU" sz="1200" dirty="0">
                <a:solidFill>
                  <a:srgbClr val="000000"/>
                </a:solidFill>
              </a:rPr>
              <a:t>Интеллектуальные ресурсы</a:t>
            </a:r>
          </a:p>
          <a:p>
            <a:r>
              <a:rPr lang="ru-RU" sz="1200" dirty="0">
                <a:solidFill>
                  <a:srgbClr val="000000"/>
                </a:solidFill>
              </a:rPr>
              <a:t>Финансы</a:t>
            </a:r>
          </a:p>
          <a:p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Продажа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</a:rPr>
              <a:t>Рекламист - приют для животных </a:t>
            </a:r>
            <a:r>
              <a:rPr lang="ru-RU" sz="1400" dirty="0" smtClean="0">
                <a:solidFill>
                  <a:srgbClr val="000000"/>
                </a:solidFill>
              </a:rPr>
              <a:t>«Кот </a:t>
            </a:r>
            <a:r>
              <a:rPr lang="ru-RU" sz="1400" dirty="0">
                <a:solidFill>
                  <a:srgbClr val="000000"/>
                </a:solidFill>
              </a:rPr>
              <a:t>и </a:t>
            </a:r>
            <a:r>
              <a:rPr lang="ru-RU" sz="1400" dirty="0" smtClean="0">
                <a:solidFill>
                  <a:srgbClr val="000000"/>
                </a:solidFill>
              </a:rPr>
              <a:t>пёс»</a:t>
            </a:r>
          </a:p>
          <a:p>
            <a:r>
              <a:rPr lang="ru-RU" sz="1400" dirty="0" err="1" smtClean="0">
                <a:solidFill>
                  <a:srgbClr val="000000"/>
                </a:solidFill>
              </a:rPr>
              <a:t>Таргетированная</a:t>
            </a:r>
            <a:r>
              <a:rPr lang="ru-RU" sz="1400" dirty="0" smtClean="0">
                <a:solidFill>
                  <a:srgbClr val="000000"/>
                </a:solidFill>
              </a:rPr>
              <a:t> реклама во </a:t>
            </a:r>
            <a:r>
              <a:rPr lang="ru-RU" sz="1400" dirty="0" err="1" smtClean="0">
                <a:solidFill>
                  <a:srgbClr val="000000"/>
                </a:solidFill>
              </a:rPr>
              <a:t>Вконтакте</a:t>
            </a:r>
            <a:r>
              <a:rPr lang="ru-RU" sz="1400" dirty="0" smtClean="0">
                <a:solidFill>
                  <a:srgbClr val="000000"/>
                </a:solidFill>
              </a:rPr>
              <a:t> и </a:t>
            </a:r>
            <a:r>
              <a:rPr lang="en-GB" sz="1400" dirty="0" err="1" smtClean="0">
                <a:solidFill>
                  <a:srgbClr val="000000"/>
                </a:solidFill>
              </a:rPr>
              <a:t>Instagram</a:t>
            </a:r>
            <a:endParaRPr lang="ru-RU" sz="1400" dirty="0" smtClean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4507534" cy="861774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spAutoFit/>
          </a:bodyPr>
          <a:lstStyle/>
          <a:p>
            <a:endParaRPr lang="ru-RU" sz="1400" dirty="0">
              <a:solidFill>
                <a:srgbClr val="000000"/>
              </a:solidFill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Переменные издержки</a:t>
            </a:r>
            <a:endParaRPr lang="ru-RU" dirty="0"/>
          </a:p>
          <a:p>
            <a:endParaRPr lang="ru-RU" sz="1400" dirty="0">
              <a:solidFill>
                <a:srgbClr val="000000"/>
              </a:solidFill>
            </a:endParaRPr>
          </a:p>
          <a:p>
            <a:endParaRPr lang="ru-RU" sz="1400" dirty="0">
              <a:solidFill>
                <a:srgbClr val="000000"/>
              </a:solidFill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Расходы идут на покупку товаров с нашим дизайном</a:t>
            </a:r>
          </a:p>
        </p:txBody>
      </p:sp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215" algn="ctr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76" y="1683147"/>
            <a:ext cx="9625606" cy="348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565785" indent="-457200" algn="ctr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pc="-1" dirty="0">
                <a:latin typeface="Arial"/>
              </a:rPr>
              <a:t>Цель проекта</a:t>
            </a:r>
            <a:r>
              <a:rPr lang="ru-RU" sz="3200" spc="-1" dirty="0" smtClean="0">
                <a:latin typeface="Arial"/>
              </a:rPr>
              <a:t>: </a:t>
            </a:r>
            <a:r>
              <a:rPr lang="ru-RU" sz="3200" spc="-1" dirty="0">
                <a:latin typeface="Arial"/>
              </a:rPr>
              <a:t>получить прибыль от </a:t>
            </a:r>
            <a:r>
              <a:rPr lang="ru-RU" sz="3200" spc="-1" dirty="0" smtClean="0">
                <a:latin typeface="Arial"/>
              </a:rPr>
              <a:t>продаж в размере 50 тысяч рублей к декабрю 2023 года.</a:t>
            </a:r>
            <a:endParaRPr lang="ru-RU" dirty="0">
              <a:latin typeface="Arial"/>
            </a:endParaRPr>
          </a:p>
          <a:p>
            <a:pPr marL="565785" indent="-457200" algn="ctr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pc="-1" dirty="0">
                <a:latin typeface="Arial"/>
              </a:rPr>
              <a:t>Миссия проекта: помочь приюту бездомных животных.</a:t>
            </a:r>
            <a:endParaRPr lang="ru-RU" dirty="0"/>
          </a:p>
          <a:p>
            <a:pPr marL="431800" indent="-323215" algn="ctr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spc="-1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17585602"/>
              </p:ext>
            </p:extLst>
          </p:nvPr>
        </p:nvGraphicFramePr>
        <p:xfrm>
          <a:off x="143768" y="1611139"/>
          <a:ext cx="9793089" cy="2570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57017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300" dirty="0" smtClean="0"/>
                        <a:t>Реклама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dirty="0" smtClean="0"/>
                        <a:t>10 000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dirty="0" smtClean="0"/>
                        <a:t>Собственные вложения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300" dirty="0" smtClean="0"/>
                        <a:t>Регистрация ИП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dirty="0" smtClean="0"/>
                        <a:t>800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dirty="0" smtClean="0"/>
                        <a:t>Собственные вложения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4570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dirty="0" smtClean="0"/>
                        <a:t>10 800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506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</a:t>
            </a:r>
            <a:r>
              <a:rPr lang="ru-RU" sz="3200" dirty="0" smtClean="0">
                <a:ea typeface="MS Gothic" pitchFamily="49" charset="-128"/>
              </a:rPr>
              <a:t>– индивидуальный предприниматель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</a:t>
            </a:r>
            <a:r>
              <a:rPr lang="ru-RU" sz="3200" dirty="0" smtClean="0">
                <a:ea typeface="MS Gothic" pitchFamily="49" charset="-128"/>
              </a:rPr>
              <a:t>– упрощенная система налогообложения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495851"/>
              </p:ext>
            </p:extLst>
          </p:nvPr>
        </p:nvGraphicFramePr>
        <p:xfrm>
          <a:off x="159499" y="723007"/>
          <a:ext cx="9921126" cy="453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31103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31206"/>
                <a:gridCol w="362309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32376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37 300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37 300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20 900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20 900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НАЛОГИ (6%)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015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15 895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 15 895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223441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60288" y="242987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6331863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447 600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250 800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190 740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252 960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месяц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1947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76" y="1827163"/>
            <a:ext cx="948095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Байков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Алексей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=""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Гелашвили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Мария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tg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abomasnoww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8283</TotalTime>
  <Words>477</Words>
  <Application>Microsoft Office PowerPoint</Application>
  <PresentationFormat>Произвольный</PresentationFormat>
  <Paragraphs>348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Daria</cp:lastModifiedBy>
  <cp:revision>318</cp:revision>
  <dcterms:created xsi:type="dcterms:W3CDTF">2022-10-14T10:42:52Z</dcterms:created>
  <dcterms:modified xsi:type="dcterms:W3CDTF">2023-06-05T21:23:59Z</dcterms:modified>
  <dc:language>ru-RU</dc:language>
</cp:coreProperties>
</file>