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72" r:id="rId2"/>
    <p:sldId id="257" r:id="rId3"/>
    <p:sldId id="258" r:id="rId4"/>
    <p:sldId id="259" r:id="rId5"/>
    <p:sldId id="260" r:id="rId6"/>
    <p:sldId id="274" r:id="rId7"/>
    <p:sldId id="281" r:id="rId8"/>
    <p:sldId id="278" r:id="rId9"/>
    <p:sldId id="282" r:id="rId10"/>
    <p:sldId id="279" r:id="rId11"/>
    <p:sldId id="280" r:id="rId12"/>
    <p:sldId id="267" r:id="rId13"/>
    <p:sldId id="284" r:id="rId14"/>
    <p:sldId id="273" r:id="rId15"/>
    <p:sldId id="269" r:id="rId16"/>
  </p:sldIdLst>
  <p:sldSz cx="12192000" cy="6858000"/>
  <p:notesSz cx="12192000" cy="6858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TT Supermolot Neue DemiBold" panose="02000503030000020004" pitchFamily="2" charset="-52"/>
      <p:bold r:id="rId22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3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AD7775D-AB91-E836-369F-3304213027CF}">
  <a:tblStyle styleId="{DAD7775D-AB91-E836-369F-3304213027CF}" styleName="Medium Style 4 - Accent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/>
        <a:schemeClr val="dk1"/>
      </a:tcTxStyle>
      <a:tcStyle>
        <a:tcBdr/>
      </a:tcStyle>
    </a:lastCol>
    <a:firstCol>
      <a:tcTxStyle b="on">
        <a:fontRef idx="minor"/>
        <a:schemeClr val="dk1"/>
      </a:tcTxStyle>
      <a:tcStyle>
        <a:tcBdr/>
      </a:tcStyle>
    </a:firstCol>
    <a:lastRow>
      <a:tcTxStyle b="on">
        <a:fontRef idx="minor"/>
        <a:schemeClr val="dk1"/>
      </a:tcTxStyle>
      <a:tcStyle>
        <a:tcBdr>
          <a:top>
            <a:ln w="381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dk1"/>
      </a:tcTxStyle>
      <a:tcStyle>
        <a:tcBdr>
          <a:bottom>
            <a:ln w="12700">
              <a:solidFill>
                <a:schemeClr val="accent1"/>
              </a:solidFill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68" autoAdjust="0"/>
    <p:restoredTop sz="94660"/>
  </p:normalViewPr>
  <p:slideViewPr>
    <p:cSldViewPr>
      <p:cViewPr>
        <p:scale>
          <a:sx n="50" d="100"/>
          <a:sy n="50" d="100"/>
        </p:scale>
        <p:origin x="72" y="70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3306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1371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1142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0" y="514350"/>
            <a:ext cx="4572000" cy="257175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Смотри информацию по ссылке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7150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  <a:round/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png"/><Relationship Id="rId7" Type="http://schemas.openxmlformats.org/officeDocument/2006/relationships/image" Target="../media/image39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 bwMode="auto">
          <a:xfrm>
            <a:off x="6100292" y="2349045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 bwMode="auto">
          <a:xfrm>
            <a:off x="362924" y="2043073"/>
            <a:ext cx="5505449" cy="452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  <a:defRPr/>
            </a:pPr>
            <a:r>
              <a:rPr lang="en-US" sz="4000" b="1" i="1" cap="none" dirty="0">
                <a:solidFill>
                  <a:srgbClr val="FF0000"/>
                </a:solidFill>
                <a:latin typeface="Gilroy"/>
              </a:rPr>
              <a:t>AIR</a:t>
            </a:r>
            <a:r>
              <a:rPr lang="en-US" sz="4000" b="1" i="1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 </a:t>
            </a:r>
            <a:r>
              <a:rPr lang="en-US" sz="4000" b="1" i="1" cap="none" dirty="0">
                <a:solidFill>
                  <a:srgbClr val="FF0000"/>
                </a:solidFill>
                <a:latin typeface="Gilroy"/>
              </a:rPr>
              <a:t>LINE</a:t>
            </a:r>
            <a:r>
              <a:rPr lang="en-US" sz="4000" b="1" i="1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 </a:t>
            </a:r>
            <a:r>
              <a:rPr lang="en-US" sz="4000" b="1" i="1" cap="none" dirty="0">
                <a:solidFill>
                  <a:srgbClr val="FF0000"/>
                </a:solidFill>
                <a:latin typeface="Gilroy"/>
              </a:rPr>
              <a:t>CONTROL</a:t>
            </a:r>
            <a:endParaRPr b="1" i="1" dirty="0">
              <a:solidFill>
                <a:srgbClr val="FF0000"/>
              </a:solidFill>
              <a:latin typeface="Gilroy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ЛИДЕР КОМАНДЫ:</a:t>
            </a:r>
            <a:endParaRPr dirty="0"/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2300" b="0" i="0" u="none" strike="noStrike" cap="none" dirty="0" err="1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Забельский</a:t>
            </a:r>
            <a:r>
              <a:rPr lang="ru-RU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Денис</a:t>
            </a:r>
            <a:endParaRPr dirty="0"/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/>
          </a:p>
        </p:txBody>
      </p:sp>
      <p:sp>
        <p:nvSpPr>
          <p:cNvPr id="107" name="Google Shape;107;p1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43517718" name="TextBox 1143517717"/>
          <p:cNvSpPr txBox="1"/>
          <p:nvPr/>
        </p:nvSpPr>
        <p:spPr bwMode="auto">
          <a:xfrm>
            <a:off x="6100292" y="1759761"/>
            <a:ext cx="1540224" cy="4115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ЛОГО ВУЗА </a:t>
            </a:r>
            <a:endParaRPr sz="6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" name="Google Shape;105;p1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87720991" name="TextBox 687720990"/>
          <p:cNvSpPr txBox="1"/>
          <p:nvPr/>
        </p:nvSpPr>
        <p:spPr bwMode="auto">
          <a:xfrm>
            <a:off x="6098266" y="3361327"/>
            <a:ext cx="2709652" cy="98206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1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ЛОГО КОМАНДЫ </a:t>
            </a:r>
            <a:endParaRPr b="0" i="1" u="none" strike="noStrike" cap="none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1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MVP ПРОТОТИП </a:t>
            </a:r>
            <a:endParaRPr b="0" i="1" u="none" strike="noStrike" cap="none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1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ИЗОБРАЖЕНИЕ </a:t>
            </a:r>
            <a:r>
              <a:rPr i="1"/>
              <a:t>О ПРОЕКТЕ</a:t>
            </a:r>
            <a:endParaRPr sz="69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2385311" name="TextBox 1005318372"/>
          <p:cNvSpPr txBox="1"/>
          <p:nvPr/>
        </p:nvSpPr>
        <p:spPr bwMode="auto">
          <a:xfrm>
            <a:off x="7582" y="-1"/>
            <a:ext cx="6092744" cy="7341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1600" b="0" i="0" u="none" strike="noStrike" cap="none" spc="0">
                <a:solidFill>
                  <a:schemeClr val="tx1"/>
                </a:solidFill>
                <a:latin typeface="Arial"/>
                <a:cs typeface="Arial"/>
              </a:rPr>
              <a:t>МЕЖВУЗОВСКАЯ АКСЕЛЕРАЦИОННАЯ ПРОГРАММА</a:t>
            </a:r>
            <a:endParaRPr sz="1600" b="1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2400" b="1" i="0" u="none" strike="noStrike" cap="none" spc="0">
                <a:solidFill>
                  <a:srgbClr val="1B1B1B"/>
                </a:solidFill>
                <a:latin typeface="Arial"/>
                <a:cs typeface="Arial"/>
              </a:rPr>
              <a:t>АКСЕЛЕРАТОР 2.10</a:t>
            </a:r>
            <a:endParaRPr/>
          </a:p>
        </p:txBody>
      </p:sp>
      <p:pic>
        <p:nvPicPr>
          <p:cNvPr id="1057955214" name="Рисунок 10579552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80956" y="874020"/>
            <a:ext cx="2357721" cy="5973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658298" y="2696376"/>
            <a:ext cx="3830049" cy="3830049"/>
          </a:xfrm>
          <a:prstGeom prst="rect">
            <a:avLst/>
          </a:prstGeom>
        </p:spPr>
      </p:pic>
      <p:pic>
        <p:nvPicPr>
          <p:cNvPr id="2050" name="Picture 2" descr="C:\Users\Denis\Desktop\акселератор\2023-10-15_02-25-06.png"/>
          <p:cNvPicPr>
            <a:picLocks noChangeAspect="1" noChangeArrowheads="1"/>
          </p:cNvPicPr>
          <p:nvPr/>
        </p:nvPicPr>
        <p:blipFill>
          <a:blip r:embed="rId5"/>
          <a:srcRect l="5263" t="8224" r="5263" b="9539"/>
          <a:stretch>
            <a:fillRect/>
          </a:stretch>
        </p:blipFill>
        <p:spPr bwMode="auto">
          <a:xfrm>
            <a:off x="6178540" y="3133739"/>
            <a:ext cx="2574523" cy="1514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297002" y="1272543"/>
            <a:ext cx="6519078" cy="4708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lang="ru-RU" sz="20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2000" b="1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МЫ ДЕЛАЕМ </a:t>
            </a:r>
            <a:r>
              <a:rPr lang="ru-RU" sz="2000" b="1" dirty="0">
                <a:solidFill>
                  <a:srgbClr val="FF0000"/>
                </a:solidFill>
              </a:rPr>
              <a:t>ПРОГРАММНО-АППАРАТНЫЙ КОМПЛЕКС </a:t>
            </a:r>
            <a:r>
              <a:rPr lang="ru-RU" sz="2000" b="1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ДЛЯ АВТОМАТИЗИРОВАННОЙ ДИАГНОСТИКИ ТЕХНИЧЕСКОГО СОСТОЯНИЯ ВОЗДУШНЫХ ЛИНИЙ С ПОМОЩЬЮ </a:t>
            </a:r>
            <a:r>
              <a:rPr lang="ru-RU" sz="2000" b="1" i="0" u="none" strike="noStrike" cap="none" spc="0" dirty="0">
                <a:solidFill>
                  <a:srgbClr val="FF0000"/>
                </a:solidFill>
                <a:latin typeface="Arial"/>
                <a:ea typeface="Arial"/>
                <a:cs typeface="Arial"/>
              </a:rPr>
              <a:t>БПЛА</a:t>
            </a:r>
            <a:r>
              <a:rPr lang="ru-RU" sz="2000" b="1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, ДЛЯ ЭЛЕКТРОСЕТЕВЫХ ОРГАНИЗАЦИЙ, ПОЗВОЛЯЮЩИЙ СНИЗИТЬ </a:t>
            </a:r>
            <a:r>
              <a:rPr lang="ru-RU" sz="2000" b="1" i="0" u="none" strike="noStrike" cap="none" spc="0" dirty="0">
                <a:solidFill>
                  <a:srgbClr val="FF0000"/>
                </a:solidFill>
                <a:latin typeface="Arial"/>
                <a:ea typeface="Arial"/>
                <a:cs typeface="Arial"/>
              </a:rPr>
              <a:t>ТРУДОЕМКОСТЬ</a:t>
            </a:r>
            <a:r>
              <a:rPr lang="ru-RU" sz="2000" b="1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И </a:t>
            </a:r>
            <a:r>
              <a:rPr lang="ru-RU" sz="2000" b="1" i="0" u="none" strike="noStrike" cap="none" spc="0" dirty="0">
                <a:solidFill>
                  <a:srgbClr val="FF0000"/>
                </a:solidFill>
                <a:latin typeface="Arial"/>
                <a:ea typeface="Arial"/>
                <a:cs typeface="Arial"/>
              </a:rPr>
              <a:t>ЭКСПЛУАТАЦИОННЫЕ ЗАТРАТЫ </a:t>
            </a:r>
            <a:r>
              <a:rPr lang="ru-RU" sz="2000" b="1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 ДИАГНОСТИКУ ВЛ, </a:t>
            </a:r>
            <a:r>
              <a:rPr lang="ru-RU" sz="2000" b="1" i="0" u="none" strike="noStrike" cap="none" spc="0" dirty="0">
                <a:solidFill>
                  <a:srgbClr val="FF0000"/>
                </a:solidFill>
                <a:latin typeface="Arial"/>
                <a:ea typeface="Arial"/>
                <a:cs typeface="Arial"/>
              </a:rPr>
              <a:t>ДОСТИЧЬ ПОВЫШЕНИЯ ПОКАЗАТЕЛЕЙ НАДЕЖНОСТИ</a:t>
            </a:r>
            <a:r>
              <a:rPr lang="ru-RU" sz="2000" b="1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ЭЛЕКТРИЧЕСКОЙ СЕТИ И </a:t>
            </a:r>
            <a:r>
              <a:rPr lang="ru-RU" sz="2000" b="1" i="0" u="none" strike="noStrike" cap="none" spc="0" dirty="0">
                <a:solidFill>
                  <a:srgbClr val="FF0000"/>
                </a:solidFill>
                <a:latin typeface="Arial"/>
                <a:ea typeface="Arial"/>
                <a:cs typeface="Arial"/>
              </a:rPr>
              <a:t>СНИЗИТЬ УЩЕРБ </a:t>
            </a:r>
            <a:r>
              <a:rPr lang="ru-RU" sz="2000" b="1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ОТ НЕДООТПУСКА ЭЛЕКТРОЭНЕРГИИ ПУТЕМ ПРЕДОТВРАЩЕНИЯ ТЕХНОЛОГИЧЕСКИХ НАРУШЕНИЙ НА ОСНОВАНИИ </a:t>
            </a:r>
            <a:r>
              <a:rPr lang="ru-RU" sz="2000" b="1" i="0" u="none" strike="noStrike" cap="none" spc="0" dirty="0">
                <a:solidFill>
                  <a:srgbClr val="FF0000"/>
                </a:solidFill>
                <a:latin typeface="Arial"/>
                <a:ea typeface="Arial"/>
                <a:cs typeface="Arial"/>
              </a:rPr>
              <a:t>ПОЛУЧЕННЫХ ДАННЫХ</a:t>
            </a:r>
            <a:r>
              <a:rPr lang="ru-RU" sz="2000" b="1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.</a:t>
            </a:r>
            <a:endParaRPr sz="2000" dirty="0">
              <a:solidFill>
                <a:srgbClr val="FF0000"/>
              </a:solidFill>
            </a:endParaRPr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sz="2000" dirty="0"/>
          </a:p>
        </p:txBody>
      </p:sp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  <a:endParaRPr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58"/>
            <a:ext cx="6519078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ВВЕДЕНИЕ В ПРЕДМЕТНУЮ ОБЛАСТЬ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562337168" name="Рисунок 56233716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534546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297790" y="1080207"/>
            <a:ext cx="7416824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algn="just"/>
            <a:r>
              <a:rPr lang="ru-RU" sz="2400" dirty="0">
                <a:solidFill>
                  <a:srgbClr val="A634FF"/>
                </a:solidFill>
                <a:latin typeface="+mn-lt"/>
              </a:rPr>
              <a:t>       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Согласно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правил технической эксплуатации 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воздушных линий каждая линия осматривается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1 раз 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в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12 месяцев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.           </a:t>
            </a:r>
          </a:p>
          <a:p>
            <a:pPr algn="just"/>
            <a:r>
              <a:rPr lang="ru-RU" sz="2200" dirty="0">
                <a:solidFill>
                  <a:srgbClr val="A634FF"/>
                </a:solidFill>
              </a:rPr>
              <a:t>        Из-за большого </a:t>
            </a:r>
            <a:r>
              <a:rPr lang="ru-RU" sz="2200" dirty="0">
                <a:solidFill>
                  <a:srgbClr val="FF0000"/>
                </a:solidFill>
              </a:rPr>
              <a:t>количества линий электропередач</a:t>
            </a:r>
            <a:r>
              <a:rPr lang="ru-RU" sz="2200" dirty="0">
                <a:solidFill>
                  <a:srgbClr val="A634FF"/>
                </a:solidFill>
              </a:rPr>
              <a:t> компании столкнулись с </a:t>
            </a:r>
            <a:r>
              <a:rPr lang="ru-RU" sz="2200" dirty="0">
                <a:solidFill>
                  <a:srgbClr val="FF0000"/>
                </a:solidFill>
              </a:rPr>
              <a:t>проблемой</a:t>
            </a:r>
            <a:r>
              <a:rPr lang="ru-RU" sz="2200" dirty="0">
                <a:solidFill>
                  <a:srgbClr val="A634FF"/>
                </a:solidFill>
              </a:rPr>
              <a:t>, как ускорить процесс осмотра и получения данных от диагностики. </a:t>
            </a:r>
          </a:p>
          <a:p>
            <a:pPr algn="just"/>
            <a:r>
              <a:rPr lang="ru-RU" sz="2200" dirty="0">
                <a:solidFill>
                  <a:srgbClr val="A634FF"/>
                </a:solidFill>
              </a:rPr>
              <a:t>          </a:t>
            </a:r>
            <a:endParaRPr sz="2200" dirty="0">
              <a:solidFill>
                <a:srgbClr val="A634FF"/>
              </a:solidFill>
              <a:latin typeface="+mn-lt"/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АКТУАЛЬНОСТЬ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9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3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3076" name="Picture 4" descr="C:\Users\Denis\Desktop\акселератор\unnamed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98600" y="3583459"/>
            <a:ext cx="4393400" cy="2928934"/>
          </a:xfrm>
          <a:prstGeom prst="rect">
            <a:avLst/>
          </a:prstGeom>
          <a:noFill/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73C805B-8D0D-49F7-964B-DC000E098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396" y="3867958"/>
            <a:ext cx="3586429" cy="222358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8D4B893-F1C3-4214-BACD-9A79F8994B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51" r="10394"/>
          <a:stretch/>
        </p:blipFill>
        <p:spPr>
          <a:xfrm>
            <a:off x="329838" y="3863786"/>
            <a:ext cx="3468783" cy="214665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BE26C4C-B94D-4CCC-B2ED-CF90A3A019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8600" y="1169299"/>
            <a:ext cx="4393400" cy="22996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696462" y="970878"/>
            <a:ext cx="11158645" cy="4493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lvl="8" algn="just">
              <a:buClr>
                <a:srgbClr val="1B1B1B"/>
              </a:buClr>
              <a:buSzPts val="1600"/>
              <a:defRPr/>
            </a:pPr>
            <a:r>
              <a:rPr lang="ru-RU" sz="2200" dirty="0">
                <a:solidFill>
                  <a:srgbClr val="8F00FF"/>
                </a:solidFill>
              </a:rPr>
              <a:t>        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Организация</a:t>
            </a:r>
            <a:r>
              <a:rPr lang="ru-RU" sz="2200" dirty="0">
                <a:solidFill>
                  <a:srgbClr val="8F00FF"/>
                </a:solidFill>
                <a:latin typeface="+mn-lt"/>
              </a:rPr>
              <a:t> испытывает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проблему</a:t>
            </a:r>
            <a:r>
              <a:rPr lang="ru-RU" sz="2200" dirty="0">
                <a:solidFill>
                  <a:srgbClr val="8F00FF"/>
                </a:solidFill>
                <a:latin typeface="+mn-lt"/>
              </a:rPr>
              <a:t> не только в осмотре воздушных линий каждые 12 месяцев, но и в ущербе от </a:t>
            </a:r>
            <a:r>
              <a:rPr lang="ru-RU" sz="2200" dirty="0" err="1">
                <a:solidFill>
                  <a:srgbClr val="8F00FF"/>
                </a:solidFill>
                <a:latin typeface="+mn-lt"/>
              </a:rPr>
              <a:t>недоотпуска</a:t>
            </a:r>
            <a:r>
              <a:rPr lang="ru-RU" sz="2200" dirty="0">
                <a:solidFill>
                  <a:srgbClr val="8F00FF"/>
                </a:solidFill>
                <a:latin typeface="+mn-lt"/>
              </a:rPr>
              <a:t> электроэнергии вследствие аварийных отключений, чтобы решить её, использует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нашу услугу</a:t>
            </a:r>
            <a:r>
              <a:rPr lang="ru-RU" sz="2200" dirty="0">
                <a:solidFill>
                  <a:srgbClr val="8F00FF"/>
                </a:solidFill>
                <a:latin typeface="+mn-lt"/>
              </a:rPr>
              <a:t>.</a:t>
            </a:r>
            <a:endParaRPr lang="ru-RU" sz="2200" dirty="0">
              <a:solidFill>
                <a:srgbClr val="A634FF"/>
              </a:solidFill>
              <a:latin typeface="+mn-lt"/>
            </a:endParaRPr>
          </a:p>
          <a:p>
            <a:pPr marR="0" lvl="8" algn="l"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defRPr/>
            </a:pPr>
            <a:endParaRPr lang="ru-RU" sz="2200" i="0" u="none" strike="noStrike" cap="none" dirty="0">
              <a:solidFill>
                <a:srgbClr val="8F00FF"/>
              </a:solidFill>
              <a:latin typeface="+mn-lt"/>
              <a:ea typeface="Arial"/>
              <a:cs typeface="Arial"/>
            </a:endParaRPr>
          </a:p>
          <a:p>
            <a:pPr algn="just"/>
            <a:endParaRPr lang="ru-RU" sz="2200" dirty="0">
              <a:solidFill>
                <a:srgbClr val="A634FF"/>
              </a:solidFill>
              <a:latin typeface="+mn-lt"/>
            </a:endParaRPr>
          </a:p>
          <a:p>
            <a:pPr algn="just"/>
            <a:endParaRPr lang="ru-RU" sz="2200" dirty="0">
              <a:solidFill>
                <a:srgbClr val="A634FF"/>
              </a:solidFill>
              <a:latin typeface="+mn-lt"/>
            </a:endParaRPr>
          </a:p>
          <a:p>
            <a:pPr algn="just"/>
            <a:endParaRPr lang="ru-RU" sz="2200" dirty="0">
              <a:solidFill>
                <a:srgbClr val="A634FF"/>
              </a:solidFill>
              <a:latin typeface="+mn-lt"/>
            </a:endParaRPr>
          </a:p>
          <a:p>
            <a:pPr algn="just"/>
            <a:endParaRPr lang="ru-RU" sz="2200" dirty="0">
              <a:solidFill>
                <a:srgbClr val="A634FF"/>
              </a:solidFill>
              <a:latin typeface="+mn-lt"/>
            </a:endParaRPr>
          </a:p>
          <a:p>
            <a:pPr algn="just"/>
            <a:endParaRPr lang="ru-RU" sz="2200" dirty="0">
              <a:solidFill>
                <a:srgbClr val="A634FF"/>
              </a:solidFill>
              <a:latin typeface="+mn-lt"/>
            </a:endParaRPr>
          </a:p>
          <a:p>
            <a:pPr algn="just"/>
            <a:endParaRPr lang="ru-RU" sz="2200" dirty="0">
              <a:solidFill>
                <a:srgbClr val="A634FF"/>
              </a:solidFill>
              <a:latin typeface="+mn-lt"/>
            </a:endParaRPr>
          </a:p>
          <a:p>
            <a:pPr algn="just"/>
            <a:endParaRPr lang="ru-RU" sz="2200" dirty="0">
              <a:solidFill>
                <a:srgbClr val="A634FF"/>
              </a:solidFill>
              <a:latin typeface="+mn-lt"/>
            </a:endParaRPr>
          </a:p>
          <a:p>
            <a:pPr algn="just"/>
            <a:r>
              <a:rPr lang="ru-RU" sz="2200" dirty="0">
                <a:solidFill>
                  <a:srgbClr val="A634FF"/>
                </a:solidFill>
                <a:latin typeface="+mn-lt"/>
              </a:rPr>
              <a:t>        </a:t>
            </a:r>
          </a:p>
          <a:p>
            <a:pPr algn="just"/>
            <a:r>
              <a:rPr lang="ru-RU" sz="2200" dirty="0">
                <a:solidFill>
                  <a:srgbClr val="A634FF"/>
                </a:solidFill>
                <a:latin typeface="+mn-lt"/>
              </a:rPr>
              <a:t>        </a:t>
            </a: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ПРОБЛЕМА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4</a:t>
              </a:r>
              <a:endParaRPr/>
            </a:p>
          </p:txBody>
        </p:sp>
      </p:grpSp>
      <p:pic>
        <p:nvPicPr>
          <p:cNvPr id="17" name="Picture 2" descr="C:\Users\Denis\Desktop\obsledovanie-vl-s-bpla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7935" y="2111583"/>
            <a:ext cx="9956129" cy="42537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ОПИСАНИЕ ПРОДУКТА И ТЕХНОЛОГИИ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9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0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5</a:t>
              </a:r>
              <a:endParaRPr dirty="0"/>
            </a:p>
          </p:txBody>
        </p:sp>
      </p:grpSp>
      <p:sp>
        <p:nvSpPr>
          <p:cNvPr id="558206907" name="Google Shape;117;p2"/>
          <p:cNvSpPr txBox="1"/>
          <p:nvPr/>
        </p:nvSpPr>
        <p:spPr bwMode="auto">
          <a:xfrm>
            <a:off x="609151" y="4962417"/>
            <a:ext cx="4989861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DF6547-B37E-4973-B8B8-D624E93A13DC}"/>
              </a:ext>
            </a:extLst>
          </p:cNvPr>
          <p:cNvSpPr txBox="1"/>
          <p:nvPr/>
        </p:nvSpPr>
        <p:spPr>
          <a:xfrm>
            <a:off x="609151" y="821347"/>
            <a:ext cx="1095945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T Supermolot Neue DemiBold" panose="02000503030000020004" pitchFamily="2" charset="-52"/>
              </a:rPr>
              <a:t>            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Идея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 заключается в снабжении БПЛА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тепловизионным датчиком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, а также разработке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ПО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, которое будет выделять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проблемные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 участки линии.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157A342-8A17-4623-9A41-6CDE243D3A37}"/>
              </a:ext>
            </a:extLst>
          </p:cNvPr>
          <p:cNvSpPr txBox="1"/>
          <p:nvPr/>
        </p:nvSpPr>
        <p:spPr>
          <a:xfrm>
            <a:off x="609150" y="3947165"/>
            <a:ext cx="7863113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solidFill>
                  <a:srgbClr val="A634FF"/>
                </a:solidFill>
                <a:latin typeface="+mn-lt"/>
              </a:rPr>
              <a:t>         После пролета вдоль воздушной линии собираются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данные, 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далее отснятый материал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анализируется ИИ 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и выделяет проблемные места с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привязками по координатам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. </a:t>
            </a:r>
          </a:p>
          <a:p>
            <a:pPr algn="just"/>
            <a:r>
              <a:rPr lang="ru-RU" sz="2200" dirty="0">
                <a:solidFill>
                  <a:srgbClr val="A634FF"/>
                </a:solidFill>
                <a:latin typeface="+mn-lt"/>
              </a:rPr>
              <a:t>         После формируется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подробный отчет 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для компании, благодаря которому, компания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снижает операционные затраты 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на организацию обходов и осмотров, и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снижает ущерб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 от </a:t>
            </a:r>
            <a:r>
              <a:rPr lang="ru-RU" sz="2200" dirty="0" err="1">
                <a:solidFill>
                  <a:srgbClr val="A634FF"/>
                </a:solidFill>
                <a:latin typeface="+mn-lt"/>
              </a:rPr>
              <a:t>недоотпуска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 электроэнергии.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E75FD7A-F635-41DD-8B7A-61073BAB0B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62" t="28200" r="11595" b="26010"/>
          <a:stretch/>
        </p:blipFill>
        <p:spPr>
          <a:xfrm>
            <a:off x="2317444" y="1595523"/>
            <a:ext cx="7386614" cy="2351642"/>
          </a:xfrm>
          <a:prstGeom prst="rect">
            <a:avLst/>
          </a:prstGeom>
        </p:spPr>
      </p:pic>
      <p:pic>
        <p:nvPicPr>
          <p:cNvPr id="6146" name="Picture 2" descr="C:\Users\Denis\Desktop\умник\termogramma-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53012" y="4012733"/>
            <a:ext cx="3203628" cy="24101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809588" y="917953"/>
            <a:ext cx="5990905" cy="5940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buClr>
                <a:srgbClr val="1B1B1B"/>
              </a:buClr>
              <a:buSzPts val="1600"/>
              <a:defRPr/>
            </a:pPr>
            <a:r>
              <a:rPr lang="ru-RU" sz="2000" dirty="0">
                <a:solidFill>
                  <a:srgbClr val="FF0000"/>
                </a:solidFill>
                <a:latin typeface="+mn-lt"/>
              </a:rPr>
              <a:t>ТАМ</a:t>
            </a:r>
            <a:r>
              <a:rPr lang="ru-RU" sz="2000" dirty="0">
                <a:solidFill>
                  <a:srgbClr val="A634FF"/>
                </a:solidFill>
                <a:latin typeface="+mn-lt"/>
              </a:rPr>
              <a:t> – Российская Федерация: </a:t>
            </a:r>
          </a:p>
          <a:p>
            <a:pPr marL="457200" lvl="8" indent="-457200">
              <a:buClr>
                <a:srgbClr val="1B1B1B"/>
              </a:buClr>
              <a:buSzPts val="1600"/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rgbClr val="A634FF"/>
                </a:solidFill>
                <a:latin typeface="+mn-lt"/>
              </a:rPr>
              <a:t>Протяженность линий электропередачи в России составляет 3.2 </a:t>
            </a:r>
            <a:r>
              <a:rPr lang="ru-RU" sz="2000" dirty="0" err="1">
                <a:solidFill>
                  <a:srgbClr val="A634FF"/>
                </a:solidFill>
                <a:latin typeface="+mn-lt"/>
              </a:rPr>
              <a:t>млн</a:t>
            </a:r>
            <a:r>
              <a:rPr lang="ru-RU" sz="2000" dirty="0">
                <a:solidFill>
                  <a:srgbClr val="A634FF"/>
                </a:solidFill>
                <a:latin typeface="+mn-lt"/>
              </a:rPr>
              <a:t> км, из которых 2,45 </a:t>
            </a:r>
            <a:r>
              <a:rPr lang="ru-RU" sz="2000" dirty="0" err="1">
                <a:solidFill>
                  <a:srgbClr val="A634FF"/>
                </a:solidFill>
                <a:latin typeface="+mn-lt"/>
              </a:rPr>
              <a:t>млн</a:t>
            </a:r>
            <a:r>
              <a:rPr lang="ru-RU" sz="2000" dirty="0">
                <a:solidFill>
                  <a:srgbClr val="A634FF"/>
                </a:solidFill>
                <a:latin typeface="+mn-lt"/>
              </a:rPr>
              <a:t> км управляет ПАО «</a:t>
            </a:r>
            <a:r>
              <a:rPr lang="ru-RU" sz="2000" dirty="0" err="1">
                <a:solidFill>
                  <a:srgbClr val="A634FF"/>
                </a:solidFill>
                <a:latin typeface="+mn-lt"/>
              </a:rPr>
              <a:t>Россети</a:t>
            </a:r>
            <a:r>
              <a:rPr lang="ru-RU" sz="2000" dirty="0">
                <a:solidFill>
                  <a:srgbClr val="A634FF"/>
                </a:solidFill>
                <a:latin typeface="+mn-lt"/>
              </a:rPr>
              <a:t>» </a:t>
            </a:r>
          </a:p>
          <a:p>
            <a:pPr marL="457200" lvl="8" indent="-457200">
              <a:buClr>
                <a:srgbClr val="1B1B1B"/>
              </a:buClr>
              <a:buSzPts val="1600"/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rgbClr val="A634FF"/>
                </a:solidFill>
                <a:latin typeface="+mn-lt"/>
              </a:rPr>
              <a:t>Эксплуатируется около 600 тыс. подстанций, из которых 548 тыс. также управляет ПАО «</a:t>
            </a:r>
            <a:r>
              <a:rPr lang="ru-RU" sz="2000" dirty="0" err="1">
                <a:solidFill>
                  <a:srgbClr val="A634FF"/>
                </a:solidFill>
                <a:latin typeface="+mn-lt"/>
              </a:rPr>
              <a:t>Россети</a:t>
            </a:r>
            <a:r>
              <a:rPr lang="ru-RU" sz="2000" dirty="0">
                <a:solidFill>
                  <a:srgbClr val="A634FF"/>
                </a:solidFill>
                <a:latin typeface="+mn-lt"/>
              </a:rPr>
              <a:t>»</a:t>
            </a:r>
          </a:p>
          <a:p>
            <a:pPr algn="just"/>
            <a:endParaRPr lang="ru-RU" sz="2000" dirty="0">
              <a:solidFill>
                <a:srgbClr val="A634FF"/>
              </a:solidFill>
              <a:latin typeface="+mn-lt"/>
            </a:endParaRPr>
          </a:p>
          <a:p>
            <a:pPr algn="just"/>
            <a:r>
              <a:rPr lang="en-US" sz="2000" dirty="0">
                <a:solidFill>
                  <a:srgbClr val="FF0000"/>
                </a:solidFill>
                <a:latin typeface="+mn-lt"/>
              </a:rPr>
              <a:t>SAM</a:t>
            </a:r>
            <a:r>
              <a:rPr lang="en-US" sz="2000" dirty="0">
                <a:solidFill>
                  <a:srgbClr val="A634FF"/>
                </a:solidFill>
                <a:latin typeface="+mn-lt"/>
              </a:rPr>
              <a:t> – </a:t>
            </a:r>
            <a:r>
              <a:rPr lang="ru-RU" sz="2000" dirty="0">
                <a:solidFill>
                  <a:srgbClr val="A634FF"/>
                </a:solidFill>
                <a:latin typeface="+mn-lt"/>
              </a:rPr>
              <a:t>Белгородская область:</a:t>
            </a:r>
          </a:p>
          <a:p>
            <a:pPr marL="457200" indent="-457200" algn="just">
              <a:buSzPct val="80000"/>
              <a:buFont typeface="Arial" pitchFamily="34" charset="0"/>
              <a:buChar char="•"/>
            </a:pPr>
            <a:r>
              <a:rPr lang="ru-RU" sz="2000" dirty="0">
                <a:solidFill>
                  <a:srgbClr val="A634FF"/>
                </a:solidFill>
                <a:latin typeface="+mn-lt"/>
              </a:rPr>
              <a:t>51.8 тыс. км протяженность линий на балансе «</a:t>
            </a:r>
            <a:r>
              <a:rPr lang="ru-RU" sz="2000" dirty="0" err="1">
                <a:solidFill>
                  <a:srgbClr val="A634FF"/>
                </a:solidFill>
                <a:latin typeface="+mn-lt"/>
              </a:rPr>
              <a:t>Белгородэнерго</a:t>
            </a:r>
            <a:r>
              <a:rPr lang="ru-RU" sz="2000" dirty="0">
                <a:solidFill>
                  <a:srgbClr val="A634FF"/>
                </a:solidFill>
                <a:latin typeface="+mn-lt"/>
              </a:rPr>
              <a:t>». </a:t>
            </a:r>
          </a:p>
          <a:p>
            <a:pPr marL="457200" indent="-457200" algn="just" fontAlgn="base">
              <a:buSzPct val="80000"/>
              <a:buFont typeface="Arial" pitchFamily="34" charset="0"/>
              <a:buChar char="•"/>
            </a:pPr>
            <a:r>
              <a:rPr lang="ru-RU" sz="2000" dirty="0">
                <a:solidFill>
                  <a:srgbClr val="A634FF"/>
                </a:solidFill>
              </a:rPr>
              <a:t>Количество ПС-35-110 кВ — 184, мощность 3 711,5 МВА</a:t>
            </a:r>
          </a:p>
          <a:p>
            <a:pPr marL="457200" indent="-457200" algn="just" fontAlgn="base">
              <a:buSzPct val="80000"/>
              <a:buFont typeface="Arial" pitchFamily="34" charset="0"/>
              <a:buChar char="•"/>
            </a:pPr>
            <a:r>
              <a:rPr lang="ru-RU" sz="2000" dirty="0">
                <a:solidFill>
                  <a:srgbClr val="A634FF"/>
                </a:solidFill>
              </a:rPr>
              <a:t>Количество ТП 6-10/0,4 кВ — 13 934, мощность – 4 379,2 МВА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dirty="0">
                <a:solidFill>
                  <a:srgbClr val="A634FF"/>
                </a:solidFill>
                <a:latin typeface="+mn-lt"/>
              </a:rPr>
              <a:t>        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2000" dirty="0">
                <a:solidFill>
                  <a:srgbClr val="FF0000"/>
                </a:solidFill>
                <a:latin typeface="+mn-lt"/>
              </a:rPr>
              <a:t>SOM</a:t>
            </a:r>
            <a:r>
              <a:rPr lang="en-US" sz="2000" dirty="0">
                <a:solidFill>
                  <a:srgbClr val="A634FF"/>
                </a:solidFill>
                <a:latin typeface="+mn-lt"/>
              </a:rPr>
              <a:t> – </a:t>
            </a:r>
            <a:r>
              <a:rPr lang="ru-RU" sz="2000" dirty="0">
                <a:solidFill>
                  <a:srgbClr val="A634FF"/>
                </a:solidFill>
                <a:latin typeface="+mn-lt"/>
              </a:rPr>
              <a:t>планируемые продажи –  оказание 300 услуг в год на рынке Белгородской области.</a:t>
            </a:r>
            <a:br>
              <a:rPr lang="ru-RU" sz="2000" dirty="0">
                <a:solidFill>
                  <a:srgbClr val="A634FF"/>
                </a:solidFill>
                <a:latin typeface="+mn-lt"/>
              </a:rPr>
            </a:br>
            <a:r>
              <a:rPr lang="ru-RU" sz="2000" dirty="0">
                <a:solidFill>
                  <a:srgbClr val="A634FF"/>
                </a:solidFill>
                <a:latin typeface="+mn-lt"/>
              </a:rPr>
              <a:t>С перспективой выхода на рынок РФ.</a:t>
            </a: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АНАЛИЗ РЫНКА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4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5" name="Google Shape;221;p7"/>
          <p:cNvGrpSpPr/>
          <p:nvPr/>
        </p:nvGrpSpPr>
        <p:grpSpPr bwMode="auto">
          <a:xfrm>
            <a:off x="0" y="6351157"/>
            <a:ext cx="542262" cy="506843"/>
            <a:chOff x="-1" y="0"/>
            <a:chExt cx="542260" cy="506841"/>
          </a:xfrm>
        </p:grpSpPr>
        <p:sp>
          <p:nvSpPr>
            <p:cNvPr id="17" name="Google Shape;222;p7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223;p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6</a:t>
              </a:r>
              <a:endParaRPr dirty="0"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7E826F-0C3B-41A9-B38F-AEA822237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2224" y="111967"/>
            <a:ext cx="3212207" cy="3567956"/>
          </a:xfrm>
          <a:prstGeom prst="rect">
            <a:avLst/>
          </a:prstGeom>
        </p:spPr>
      </p:pic>
      <p:pic>
        <p:nvPicPr>
          <p:cNvPr id="1027" name="Picture 3" descr="C:\Users\Denis\Desktop\photo_2023-07-25_11-24-47.jpg"/>
          <p:cNvPicPr>
            <a:picLocks noChangeAspect="1" noChangeArrowheads="1"/>
          </p:cNvPicPr>
          <p:nvPr/>
        </p:nvPicPr>
        <p:blipFill>
          <a:blip r:embed="rId3"/>
          <a:srcRect l="1618" t="2641" r="1330" b="4929"/>
          <a:stretch>
            <a:fillRect/>
          </a:stretch>
        </p:blipFill>
        <p:spPr bwMode="auto">
          <a:xfrm>
            <a:off x="7596198" y="3929066"/>
            <a:ext cx="4286280" cy="2500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617123" y="1157141"/>
            <a:ext cx="11175482" cy="538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buClr>
                <a:srgbClr val="1B1B1B"/>
              </a:buClr>
              <a:buSzPts val="1600"/>
              <a:defRPr/>
            </a:pPr>
            <a:r>
              <a:rPr lang="ru-RU" sz="2000" dirty="0">
                <a:solidFill>
                  <a:srgbClr val="A634FF"/>
                </a:solidFill>
                <a:latin typeface="+mn-lt"/>
              </a:rPr>
              <a:t>        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Из конкурентов на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российском рынке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 компании:</a:t>
            </a: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>
                <a:solidFill>
                  <a:srgbClr val="A634FF"/>
                </a:solidFill>
                <a:latin typeface="+mn-lt"/>
              </a:rPr>
              <a:t> ПАО «</a:t>
            </a:r>
            <a:r>
              <a:rPr lang="ru-RU" sz="2200" dirty="0" err="1">
                <a:solidFill>
                  <a:srgbClr val="A634FF"/>
                </a:solidFill>
                <a:latin typeface="+mn-lt"/>
              </a:rPr>
              <a:t>Татнефть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», </a:t>
            </a:r>
            <a:r>
              <a:rPr lang="ru-RU" sz="2200" dirty="0">
                <a:solidFill>
                  <a:srgbClr val="A634FF"/>
                </a:solidFill>
              </a:rPr>
              <a:t>Московская объединённая </a:t>
            </a:r>
            <a:r>
              <a:rPr lang="ru-RU" sz="2200" dirty="0" err="1">
                <a:solidFill>
                  <a:srgbClr val="A634FF"/>
                </a:solidFill>
              </a:rPr>
              <a:t>электросетевая</a:t>
            </a:r>
            <a:r>
              <a:rPr lang="ru-RU" sz="2200" dirty="0">
                <a:solidFill>
                  <a:srgbClr val="A634FF"/>
                </a:solidFill>
              </a:rPr>
              <a:t> компания, </a:t>
            </a:r>
            <a:r>
              <a:rPr lang="ru-RU" sz="2200" dirty="0" err="1">
                <a:solidFill>
                  <a:srgbClr val="A634FF"/>
                </a:solidFill>
              </a:rPr>
              <a:t>Ленэнерго</a:t>
            </a:r>
            <a:endParaRPr lang="ru-RU" sz="2200" dirty="0">
              <a:solidFill>
                <a:srgbClr val="A634FF"/>
              </a:solidFill>
              <a:latin typeface="+mn-lt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1600" dirty="0">
              <a:solidFill>
                <a:srgbClr val="A634FF"/>
              </a:solidFill>
              <a:latin typeface="+mn-lt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1600" dirty="0">
              <a:solidFill>
                <a:srgbClr val="A634FF"/>
              </a:solidFill>
              <a:latin typeface="+mn-lt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000" dirty="0">
              <a:solidFill>
                <a:srgbClr val="A634FF"/>
              </a:solidFill>
              <a:latin typeface="+mn-lt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000" dirty="0">
              <a:solidFill>
                <a:srgbClr val="A634FF"/>
              </a:solidFill>
              <a:latin typeface="+mn-lt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000" dirty="0">
              <a:solidFill>
                <a:srgbClr val="A634FF"/>
              </a:solidFill>
              <a:latin typeface="+mn-lt"/>
            </a:endParaRPr>
          </a:p>
          <a:p>
            <a:pPr algn="just"/>
            <a:endParaRPr lang="ru-RU" sz="2000" dirty="0">
              <a:solidFill>
                <a:srgbClr val="A634FF"/>
              </a:solidFill>
              <a:latin typeface="+mn-lt"/>
            </a:endParaRPr>
          </a:p>
          <a:p>
            <a:pPr algn="just"/>
            <a:r>
              <a:rPr lang="ru-RU" sz="2000" dirty="0">
                <a:solidFill>
                  <a:srgbClr val="A634FF"/>
                </a:solidFill>
                <a:latin typeface="+mn-lt"/>
              </a:rPr>
              <a:t>       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Иностранные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 конкуренты: </a:t>
            </a:r>
            <a:r>
              <a:rPr lang="en-US" sz="2200" dirty="0"/>
              <a:t>NSTAR</a:t>
            </a:r>
            <a:r>
              <a:rPr lang="ru-RU" sz="2200" dirty="0"/>
              <a:t>, </a:t>
            </a:r>
            <a:r>
              <a:rPr lang="en-US" sz="2200" dirty="0"/>
              <a:t>Xcel Energy</a:t>
            </a:r>
            <a:r>
              <a:rPr lang="ru-RU" sz="2200" dirty="0"/>
              <a:t>, </a:t>
            </a:r>
            <a:r>
              <a:rPr lang="en-US" sz="2200" dirty="0"/>
              <a:t>First Energy</a:t>
            </a:r>
            <a:endParaRPr lang="ru-RU" sz="2200" dirty="0">
              <a:solidFill>
                <a:srgbClr val="8F00FF"/>
              </a:solidFill>
              <a:latin typeface="+mn-lt"/>
            </a:endParaRPr>
          </a:p>
          <a:p>
            <a:pPr algn="just"/>
            <a:endParaRPr lang="ru-RU" sz="2000" b="0" i="0" u="none" strike="noStrike" cap="none" dirty="0">
              <a:solidFill>
                <a:srgbClr val="8F00FF"/>
              </a:solidFill>
              <a:latin typeface="+mn-lt"/>
              <a:ea typeface="Arial"/>
              <a:cs typeface="Arial"/>
            </a:endParaRPr>
          </a:p>
          <a:p>
            <a:pPr algn="just"/>
            <a:endParaRPr lang="en-US" sz="2000" dirty="0">
              <a:solidFill>
                <a:srgbClr val="8F00FF"/>
              </a:solidFill>
              <a:latin typeface="+mn-lt"/>
            </a:endParaRPr>
          </a:p>
          <a:p>
            <a:pPr algn="just"/>
            <a:endParaRPr lang="en-US" sz="2000" dirty="0">
              <a:solidFill>
                <a:srgbClr val="8F00FF"/>
              </a:solidFill>
              <a:latin typeface="+mn-lt"/>
            </a:endParaRPr>
          </a:p>
          <a:p>
            <a:pPr algn="just"/>
            <a:endParaRPr lang="ru-RU" sz="2000" dirty="0">
              <a:solidFill>
                <a:srgbClr val="8F00FF"/>
              </a:solidFill>
              <a:latin typeface="+mn-lt"/>
            </a:endParaRPr>
          </a:p>
          <a:p>
            <a:pPr algn="just"/>
            <a:endParaRPr lang="ru-RU" sz="2000" dirty="0">
              <a:solidFill>
                <a:srgbClr val="8F00FF"/>
              </a:solidFill>
              <a:latin typeface="+mn-lt"/>
            </a:endParaRPr>
          </a:p>
          <a:p>
            <a:pPr algn="just"/>
            <a:r>
              <a:rPr lang="ru-RU" sz="2000" dirty="0">
                <a:solidFill>
                  <a:srgbClr val="FF0000"/>
                </a:solidFill>
                <a:latin typeface="+mn-lt"/>
              </a:rPr>
              <a:t>       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Планируемые наши преимущества 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–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это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подробная отчетность 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и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использование ИИ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 для анализа данных и выявления критических точек во избежание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человеческого фактора.</a:t>
            </a:r>
            <a:endParaRPr sz="2200" b="0" i="0" u="none" strike="noStrike" cap="none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2" name="Google Shape;118;p2"/>
          <p:cNvGrpSpPr/>
          <p:nvPr/>
        </p:nvGrpSpPr>
        <p:grpSpPr bwMode="auto">
          <a:xfrm>
            <a:off x="-655" y="6351157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КОНКУРЕНТЫ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3074" name="Picture 2" descr="C:\Users\Denis\Desktop\2023-11-19_23-38-4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53058" y="2000240"/>
            <a:ext cx="1357322" cy="1429906"/>
          </a:xfrm>
          <a:prstGeom prst="rect">
            <a:avLst/>
          </a:prstGeom>
          <a:noFill/>
        </p:spPr>
      </p:pic>
      <p:pic>
        <p:nvPicPr>
          <p:cNvPr id="3075" name="Picture 3" descr="C:\Users\Denis\Desktop\2023-11-19_23-39-1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3902" y="2071678"/>
            <a:ext cx="3929090" cy="1234046"/>
          </a:xfrm>
          <a:prstGeom prst="rect">
            <a:avLst/>
          </a:prstGeom>
          <a:noFill/>
        </p:spPr>
      </p:pic>
      <p:pic>
        <p:nvPicPr>
          <p:cNvPr id="3076" name="Picture 4" descr="C:\Users\Denis\Desktop\2023-11-19_23-43-0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0446" y="2013189"/>
            <a:ext cx="3786214" cy="1334043"/>
          </a:xfrm>
          <a:prstGeom prst="rect">
            <a:avLst/>
          </a:prstGeom>
          <a:noFill/>
        </p:spPr>
      </p:pic>
      <p:pic>
        <p:nvPicPr>
          <p:cNvPr id="3077" name="Picture 5" descr="C:\Users\Denis\Desktop\2023-11-19_23-41-4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95340" y="4000504"/>
            <a:ext cx="3214710" cy="941033"/>
          </a:xfrm>
          <a:prstGeom prst="rect">
            <a:avLst/>
          </a:prstGeom>
          <a:noFill/>
        </p:spPr>
      </p:pic>
      <p:pic>
        <p:nvPicPr>
          <p:cNvPr id="3078" name="Picture 6" descr="C:\Users\Denis\Desktop\2023-11-19_23-42-1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24760" y="4071942"/>
            <a:ext cx="3929090" cy="857759"/>
          </a:xfrm>
          <a:prstGeom prst="rect">
            <a:avLst/>
          </a:prstGeom>
          <a:noFill/>
        </p:spPr>
      </p:pic>
      <p:pic>
        <p:nvPicPr>
          <p:cNvPr id="3079" name="Picture 7" descr="C:\Users\Denis\Desktop\2023-11-19_23-42-38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52926" y="4622598"/>
            <a:ext cx="2928958" cy="8525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726202" y="1180551"/>
            <a:ext cx="6289148" cy="517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algn="just"/>
            <a:r>
              <a:rPr lang="en-US" dirty="0">
                <a:latin typeface="TT Supermolot Neue DemiBold" panose="02000503030000020004" pitchFamily="2" charset="-52"/>
              </a:rPr>
              <a:t>       </a:t>
            </a:r>
            <a:r>
              <a:rPr lang="ru-RU" dirty="0">
                <a:latin typeface="TT Supermolot Neue DemiBold" panose="02000503030000020004" pitchFamily="2" charset="-52"/>
              </a:rPr>
              <a:t>      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Данный продукт рассчитан на </a:t>
            </a:r>
            <a:r>
              <a:rPr lang="en-US" sz="2200" dirty="0">
                <a:solidFill>
                  <a:srgbClr val="FF0000"/>
                </a:solidFill>
                <a:latin typeface="+mn-lt"/>
              </a:rPr>
              <a:t>B2B, B2G 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сегменты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, а именно на компании, которые обслуживают воздушные линии электропередач.</a:t>
            </a:r>
          </a:p>
          <a:p>
            <a:pPr algn="just"/>
            <a:r>
              <a:rPr lang="ru-RU" sz="2200" dirty="0">
                <a:solidFill>
                  <a:srgbClr val="A634FF"/>
                </a:solidFill>
                <a:latin typeface="+mn-lt"/>
              </a:rPr>
              <a:t> </a:t>
            </a:r>
          </a:p>
          <a:p>
            <a:pPr algn="just"/>
            <a:r>
              <a:rPr lang="ru-RU" sz="2200" dirty="0">
                <a:solidFill>
                  <a:srgbClr val="A634FF"/>
                </a:solidFill>
                <a:latin typeface="+mn-lt"/>
              </a:rPr>
              <a:t>Потребители:</a:t>
            </a:r>
          </a:p>
          <a:p>
            <a:pPr algn="just">
              <a:lnSpc>
                <a:spcPct val="150000"/>
              </a:lnSpc>
            </a:pPr>
            <a:r>
              <a:rPr lang="ru-RU" sz="2200" dirty="0">
                <a:solidFill>
                  <a:srgbClr val="A634FF"/>
                </a:solidFill>
                <a:latin typeface="+mn-lt"/>
              </a:rPr>
              <a:t>1. «</a:t>
            </a:r>
            <a:r>
              <a:rPr lang="ru-RU" sz="2200" dirty="0" err="1">
                <a:solidFill>
                  <a:srgbClr val="A634FF"/>
                </a:solidFill>
                <a:latin typeface="+mn-lt"/>
              </a:rPr>
              <a:t>Россети</a:t>
            </a:r>
            <a:r>
              <a:rPr lang="ru-RU" sz="2200" dirty="0">
                <a:solidFill>
                  <a:srgbClr val="A634FF"/>
                </a:solidFill>
                <a:latin typeface="+mn-lt"/>
              </a:rPr>
              <a:t>»</a:t>
            </a:r>
          </a:p>
          <a:p>
            <a:pPr algn="just">
              <a:lnSpc>
                <a:spcPct val="150000"/>
              </a:lnSpc>
            </a:pPr>
            <a:r>
              <a:rPr lang="ru-RU" sz="2200" dirty="0">
                <a:solidFill>
                  <a:srgbClr val="A634FF"/>
                </a:solidFill>
                <a:latin typeface="+mn-lt"/>
              </a:rPr>
              <a:t>2. ФСК ЕЭС</a:t>
            </a:r>
          </a:p>
          <a:p>
            <a:pPr algn="just">
              <a:lnSpc>
                <a:spcPct val="150000"/>
              </a:lnSpc>
            </a:pPr>
            <a:r>
              <a:rPr lang="ru-RU" sz="2200" dirty="0">
                <a:solidFill>
                  <a:srgbClr val="A634FF"/>
                </a:solidFill>
                <a:latin typeface="+mn-lt"/>
              </a:rPr>
              <a:t>3. Горно-обогатительные комбинаты</a:t>
            </a:r>
          </a:p>
          <a:p>
            <a:pPr algn="just">
              <a:lnSpc>
                <a:spcPct val="150000"/>
              </a:lnSpc>
            </a:pPr>
            <a:r>
              <a:rPr lang="ru-RU" sz="2200" dirty="0">
                <a:solidFill>
                  <a:srgbClr val="A634FF"/>
                </a:solidFill>
                <a:latin typeface="+mn-lt"/>
              </a:rPr>
              <a:t>4. Алюминиевые компании</a:t>
            </a:r>
          </a:p>
          <a:p>
            <a:pPr algn="just">
              <a:lnSpc>
                <a:spcPct val="150000"/>
              </a:lnSpc>
            </a:pPr>
            <a:r>
              <a:rPr lang="ru-RU" sz="2200" dirty="0">
                <a:solidFill>
                  <a:srgbClr val="A634FF"/>
                </a:solidFill>
                <a:latin typeface="+mn-lt"/>
              </a:rPr>
              <a:t>5. Угольные компании</a:t>
            </a:r>
          </a:p>
          <a:p>
            <a:pPr algn="just">
              <a:lnSpc>
                <a:spcPct val="150000"/>
              </a:lnSpc>
            </a:pPr>
            <a:r>
              <a:rPr lang="ru-RU" sz="2200" dirty="0">
                <a:solidFill>
                  <a:srgbClr val="A634FF"/>
                </a:solidFill>
                <a:latin typeface="+mn-lt"/>
              </a:rPr>
              <a:t>6. Горно-металлургические компании</a:t>
            </a: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ЦЕЛЕВАЯ АУДИТОРИЯ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4" name="Google Shape;133;p3"/>
          <p:cNvGrpSpPr/>
          <p:nvPr/>
        </p:nvGrpSpPr>
        <p:grpSpPr bwMode="auto">
          <a:xfrm>
            <a:off x="0" y="6351157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dirty="0"/>
                <a:t>8</a:t>
              </a:r>
              <a:endParaRPr dirty="0"/>
            </a:p>
          </p:txBody>
        </p:sp>
      </p:grpSp>
      <p:pic>
        <p:nvPicPr>
          <p:cNvPr id="5122" name="Picture 2" descr="C:\Users\Denis\Desktop\4_2.jpg"/>
          <p:cNvPicPr>
            <a:picLocks noChangeAspect="1" noChangeArrowheads="1"/>
          </p:cNvPicPr>
          <p:nvPr/>
        </p:nvPicPr>
        <p:blipFill rotWithShape="1">
          <a:blip r:embed="rId2"/>
          <a:srcRect l="61827" t="26717" r="8526" b="27674"/>
          <a:stretch/>
        </p:blipFill>
        <p:spPr bwMode="auto">
          <a:xfrm>
            <a:off x="7337034" y="2840934"/>
            <a:ext cx="1800200" cy="600067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E802D5-8AAB-4730-A008-B523A4E4F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7673" y="1362656"/>
            <a:ext cx="1144519" cy="1064837"/>
          </a:xfrm>
          <a:prstGeom prst="rect">
            <a:avLst/>
          </a:prstGeom>
        </p:spPr>
      </p:pic>
      <p:pic>
        <p:nvPicPr>
          <p:cNvPr id="18" name="Picture 2" descr="C:\Users\Denis\Desktop\4_2.jpg">
            <a:extLst>
              <a:ext uri="{FF2B5EF4-FFF2-40B4-BE49-F238E27FC236}">
                <a16:creationId xmlns:a16="http://schemas.microsoft.com/office/drawing/2014/main" id="{04A55804-8AD9-40DB-8249-6154454355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9433" t="6022" r="48075" b="3216"/>
          <a:stretch/>
        </p:blipFill>
        <p:spPr bwMode="auto">
          <a:xfrm>
            <a:off x="9435295" y="2675002"/>
            <a:ext cx="2016224" cy="933079"/>
          </a:xfrm>
          <a:prstGeom prst="rect">
            <a:avLst/>
          </a:prstGeom>
          <a:noFill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5F3B3E-0DBF-4027-88B6-FA8B46FBC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8168" y="1285860"/>
            <a:ext cx="1292479" cy="114163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DB7CEB0-9BB5-4467-8E28-A551600935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7034" y="3717032"/>
            <a:ext cx="1657350" cy="127635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5F66F9B-2B75-4EBC-B39D-F40D6EDDC6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5305" y="4015352"/>
            <a:ext cx="1536204" cy="67970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21BEFDC-8514-45C7-8FC6-B8AF1BCE50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11601" y="4797152"/>
            <a:ext cx="1939918" cy="85037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B94232A-8E75-40B6-AC11-46708ED452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0259" y="4993381"/>
            <a:ext cx="2076199" cy="6541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БИЗНЕС-МОДЕЛЬ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9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4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2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9</a:t>
              </a:r>
              <a:endParaRPr dirty="0"/>
            </a:p>
          </p:txBody>
        </p:sp>
      </p:grpSp>
      <p:pic>
        <p:nvPicPr>
          <p:cNvPr id="1026" name="Picture 2" descr="C:\Users\Denis\Desktop\photo_2023-11-21_01-00-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1092" y="857232"/>
            <a:ext cx="8858312" cy="57099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634615" y="883063"/>
            <a:ext cx="11366041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buClr>
                <a:srgbClr val="1B1B1B"/>
              </a:buClr>
              <a:buSzPts val="1600"/>
              <a:defRPr/>
            </a:pPr>
            <a:r>
              <a:rPr lang="ru-RU" sz="2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2000" dirty="0">
                <a:solidFill>
                  <a:srgbClr val="8F00FF"/>
                </a:solidFill>
              </a:rPr>
              <a:t>Расходы для создания </a:t>
            </a:r>
            <a:r>
              <a:rPr lang="en-US" sz="2000" dirty="0">
                <a:solidFill>
                  <a:srgbClr val="FF0000"/>
                </a:solidFill>
              </a:rPr>
              <a:t>MVP</a:t>
            </a:r>
            <a:r>
              <a:rPr lang="ru-RU" sz="2000" dirty="0">
                <a:solidFill>
                  <a:srgbClr val="8F00FF"/>
                </a:solidFill>
              </a:rPr>
              <a:t>:</a:t>
            </a:r>
            <a:br>
              <a:rPr lang="ru-RU" sz="2000" dirty="0">
                <a:solidFill>
                  <a:srgbClr val="8F00FF"/>
                </a:solidFill>
              </a:rPr>
            </a:br>
            <a:r>
              <a:rPr lang="ru-RU" sz="2000" dirty="0">
                <a:solidFill>
                  <a:srgbClr val="8F00FF"/>
                </a:solidFill>
              </a:rPr>
              <a:t>1. </a:t>
            </a:r>
            <a:r>
              <a:rPr lang="ru-RU" sz="2000" b="1" dirty="0">
                <a:solidFill>
                  <a:srgbClr val="A634FF"/>
                </a:solidFill>
              </a:rPr>
              <a:t>Квадрокоптер </a:t>
            </a:r>
            <a:r>
              <a:rPr lang="ru-RU" sz="2000" b="1" i="0" dirty="0" err="1">
                <a:solidFill>
                  <a:srgbClr val="A634FF"/>
                </a:solidFill>
                <a:effectLst/>
                <a:latin typeface="+mn-lt"/>
              </a:rPr>
              <a:t>Autel</a:t>
            </a:r>
            <a:r>
              <a:rPr lang="ru-RU" sz="2000" b="1" i="0" dirty="0">
                <a:solidFill>
                  <a:srgbClr val="A634FF"/>
                </a:solidFill>
                <a:effectLst/>
                <a:latin typeface="+mn-lt"/>
              </a:rPr>
              <a:t> </a:t>
            </a:r>
            <a:r>
              <a:rPr lang="ru-RU" sz="2000" b="1" i="0" dirty="0" err="1">
                <a:solidFill>
                  <a:srgbClr val="A634FF"/>
                </a:solidFill>
                <a:effectLst/>
                <a:latin typeface="+mn-lt"/>
              </a:rPr>
              <a:t>Evo</a:t>
            </a:r>
            <a:r>
              <a:rPr lang="ru-RU" sz="2000" b="1" i="0" dirty="0">
                <a:solidFill>
                  <a:srgbClr val="A634FF"/>
                </a:solidFill>
                <a:effectLst/>
                <a:latin typeface="+mn-lt"/>
              </a:rPr>
              <a:t> 2 Dual 640T V3 с тепловизором</a:t>
            </a:r>
            <a:r>
              <a:rPr lang="en-US" sz="2000" b="1" dirty="0">
                <a:solidFill>
                  <a:srgbClr val="A634FF"/>
                </a:solidFill>
              </a:rPr>
              <a:t> </a:t>
            </a:r>
            <a:r>
              <a:rPr lang="ru-RU" sz="2000" dirty="0">
                <a:solidFill>
                  <a:srgbClr val="A634FF"/>
                </a:solidFill>
              </a:rPr>
              <a:t>–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dirty="0">
                <a:solidFill>
                  <a:srgbClr val="FF0000"/>
                </a:solidFill>
              </a:rPr>
              <a:t>451 </a:t>
            </a:r>
            <a:r>
              <a:rPr lang="ru-RU" sz="20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</a:rPr>
              <a:t>тыс. рублей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dirty="0">
                <a:solidFill>
                  <a:srgbClr val="A634FF"/>
                </a:solidFill>
              </a:rPr>
              <a:t>2. Разработка ПО – </a:t>
            </a:r>
            <a:r>
              <a:rPr lang="ru-RU" sz="2000" dirty="0">
                <a:solidFill>
                  <a:srgbClr val="FF0000"/>
                </a:solidFill>
              </a:rPr>
              <a:t>500 тыс. рублей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dirty="0">
                <a:solidFill>
                  <a:srgbClr val="A634FF"/>
                </a:solidFill>
              </a:rPr>
              <a:t>3. Налоги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dirty="0">
                <a:solidFill>
                  <a:srgbClr val="A634FF"/>
                </a:solidFill>
              </a:rPr>
              <a:t>4. Иное …</a:t>
            </a: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БЮДЖЕТ И ИСТОЧНИКИ ФИНАНСИРОВАНИЯ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74;p5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175;p5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76;p5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10</a:t>
              </a:r>
              <a:endParaRPr/>
            </a:p>
          </p:txBody>
        </p:sp>
      </p:grpSp>
      <p:graphicFrame>
        <p:nvGraphicFramePr>
          <p:cNvPr id="1493291171" name="Google Shape;161;p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5330230"/>
              </p:ext>
            </p:extLst>
          </p:nvPr>
        </p:nvGraphicFramePr>
        <p:xfrm>
          <a:off x="3215680" y="2852936"/>
          <a:ext cx="8452482" cy="3643057"/>
        </p:xfrm>
        <a:graphic>
          <a:graphicData uri="http://schemas.openxmlformats.org/drawingml/2006/table">
            <a:tbl>
              <a:tblPr firstRow="1">
                <a:tableStyleId>{DAD7775D-AB91-E836-369F-3304213027CF}</a:tableStyleId>
              </a:tblPr>
              <a:tblGrid>
                <a:gridCol w="649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68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31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31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3374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dirty="0">
                          <a:solidFill>
                            <a:schemeClr val="bg1"/>
                          </a:solidFill>
                        </a:rPr>
                        <a:t>№ п/п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Источники</a:t>
                      </a:r>
                      <a:r>
                        <a:rPr sz="1800" b="1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инвестиций</a:t>
                      </a:r>
                      <a:endParaRPr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</a:t>
                      </a:r>
                      <a:r>
                        <a:rPr sz="1800" b="1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инвестиций</a:t>
                      </a:r>
                      <a:r>
                        <a:rPr sz="1800" b="1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тыс</a:t>
                      </a:r>
                      <a:r>
                        <a:rPr sz="1800" b="1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. </a:t>
                      </a:r>
                      <a:r>
                        <a:rPr sz="1800" b="1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руб</a:t>
                      </a:r>
                      <a:r>
                        <a:rPr sz="1800" b="1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endParaRPr sz="1800" u="none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</a:t>
                      </a:r>
                      <a:r>
                        <a:rPr sz="1800" b="1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инвестиций</a:t>
                      </a:r>
                      <a:r>
                        <a:rPr sz="1800" b="1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, %</a:t>
                      </a:r>
                      <a:endParaRPr sz="1800" u="none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62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Потребность</a:t>
                      </a:r>
                      <a:r>
                        <a:rPr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в </a:t>
                      </a:r>
                      <a:r>
                        <a:rPr sz="18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финансовых</a:t>
                      </a:r>
                      <a:r>
                        <a:rPr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средствах</a:t>
                      </a:r>
                      <a:endParaRPr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en-US" sz="1800" u="none" strike="noStrike" cap="none" dirty="0"/>
                        <a:t>1 </a:t>
                      </a:r>
                      <a:r>
                        <a:rPr lang="ru-RU" sz="1800" u="none" strike="noStrike" cap="none" dirty="0"/>
                        <a:t>0</a:t>
                      </a:r>
                      <a:r>
                        <a:rPr lang="en-US" sz="1800" u="none" strike="noStrike" cap="none" dirty="0"/>
                        <a:t>00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u="none" strike="noStrike" cap="none"/>
                        <a:t>100 %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564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Собственные</a:t>
                      </a:r>
                      <a:r>
                        <a:rPr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средства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800" u="none" strike="noStrike" cap="non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564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Заимствованные</a:t>
                      </a:r>
                      <a:r>
                        <a:rPr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средства</a:t>
                      </a:r>
                      <a:r>
                        <a:rPr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800" u="none" strike="noStrike" cap="non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564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Гранты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en-US" sz="1800" u="none" strike="noStrike" cap="none" dirty="0"/>
                        <a:t>1</a:t>
                      </a:r>
                      <a:r>
                        <a:rPr lang="ru-RU" sz="1800" u="none" strike="noStrike" cap="none" dirty="0"/>
                        <a:t> 0</a:t>
                      </a:r>
                      <a:r>
                        <a:rPr lang="en-US" sz="1800" u="none" strike="noStrike" cap="none" dirty="0"/>
                        <a:t>00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en-US" sz="1800" u="none" strike="noStrike" cap="none" dirty="0"/>
                        <a:t>100 %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647231" y="929125"/>
            <a:ext cx="10489330" cy="200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200" dirty="0">
                <a:solidFill>
                  <a:srgbClr val="8F00FF"/>
                </a:solidFill>
              </a:rPr>
              <a:t>Продажи основаны на 2х услугах – </a:t>
            </a:r>
            <a:r>
              <a:rPr lang="ru-RU" sz="2200" dirty="0">
                <a:solidFill>
                  <a:srgbClr val="FF0000"/>
                </a:solidFill>
              </a:rPr>
              <a:t>диагностика воздушных линий </a:t>
            </a:r>
            <a:r>
              <a:rPr lang="ru-RU" sz="2200" dirty="0">
                <a:solidFill>
                  <a:srgbClr val="8F00FF"/>
                </a:solidFill>
              </a:rPr>
              <a:t>и </a:t>
            </a:r>
            <a:r>
              <a:rPr lang="ru-RU" sz="2200" dirty="0">
                <a:solidFill>
                  <a:srgbClr val="FF0000"/>
                </a:solidFill>
              </a:rPr>
              <a:t>объекта электроснабжения (подстанций).</a:t>
            </a:r>
            <a:br>
              <a:rPr lang="ru-RU" sz="2200" dirty="0">
                <a:solidFill>
                  <a:srgbClr val="8F00FF"/>
                </a:solidFill>
              </a:rPr>
            </a:br>
            <a:r>
              <a:rPr lang="ru-RU" sz="2200" dirty="0">
                <a:solidFill>
                  <a:srgbClr val="8F00FF"/>
                </a:solidFill>
              </a:rPr>
              <a:t>Ежегодная продажа услуг </a:t>
            </a:r>
            <a:r>
              <a:rPr lang="ru-RU" sz="2200" dirty="0">
                <a:solidFill>
                  <a:srgbClr val="FF0000"/>
                </a:solidFill>
              </a:rPr>
              <a:t>по диагностике линий – 23 760 км </a:t>
            </a:r>
            <a:r>
              <a:rPr lang="ru-RU" sz="2200" dirty="0">
                <a:solidFill>
                  <a:srgbClr val="8F00FF"/>
                </a:solidFill>
              </a:rPr>
              <a:t>и </a:t>
            </a:r>
            <a:r>
              <a:rPr lang="ru-RU" sz="2200" dirty="0">
                <a:solidFill>
                  <a:srgbClr val="FF0000"/>
                </a:solidFill>
              </a:rPr>
              <a:t>объектов электроснабжения – 30 штук</a:t>
            </a:r>
            <a:r>
              <a:rPr lang="ru-RU" sz="2200" dirty="0">
                <a:solidFill>
                  <a:srgbClr val="8F00FF"/>
                </a:solidFill>
              </a:rPr>
              <a:t>. Со второго года увеличиваем </a:t>
            </a:r>
            <a:r>
              <a:rPr lang="ru-RU" sz="2200" dirty="0">
                <a:solidFill>
                  <a:srgbClr val="FF0000"/>
                </a:solidFill>
              </a:rPr>
              <a:t>количество</a:t>
            </a:r>
            <a:r>
              <a:rPr lang="ru-RU" sz="2200" dirty="0">
                <a:solidFill>
                  <a:srgbClr val="8F00FF"/>
                </a:solidFill>
              </a:rPr>
              <a:t> исследуемых объектов</a:t>
            </a:r>
            <a:r>
              <a:rPr lang="ru-RU" sz="1800" dirty="0">
                <a:solidFill>
                  <a:srgbClr val="8F00FF"/>
                </a:solidFill>
              </a:rPr>
              <a:t>.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dirty="0">
              <a:solidFill>
                <a:srgbClr val="8F00FF"/>
              </a:solidFill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ЭКОНОМИЧЕСКИЕ ПОКАЗАТЕЛИ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11</a:t>
              </a:r>
            </a:p>
          </p:txBody>
        </p:sp>
      </p:grpSp>
      <p:sp>
        <p:nvSpPr>
          <p:cNvPr id="11" name="Овал 10"/>
          <p:cNvSpPr/>
          <p:nvPr/>
        </p:nvSpPr>
        <p:spPr>
          <a:xfrm>
            <a:off x="4881554" y="3071810"/>
            <a:ext cx="3857652" cy="20002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Затраты – 387 600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Выручка – 2 150 400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Прибыль – 1 762 800</a:t>
            </a:r>
          </a:p>
        </p:txBody>
      </p:sp>
      <p:sp>
        <p:nvSpPr>
          <p:cNvPr id="14" name="Овал 13"/>
          <p:cNvSpPr/>
          <p:nvPr/>
        </p:nvSpPr>
        <p:spPr bwMode="auto">
          <a:xfrm>
            <a:off x="8667768" y="4143380"/>
            <a:ext cx="2862080" cy="201963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Прибыль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21 153 600</a:t>
            </a:r>
          </a:p>
        </p:txBody>
      </p:sp>
      <p:sp>
        <p:nvSpPr>
          <p:cNvPr id="12" name="Овал 11"/>
          <p:cNvSpPr/>
          <p:nvPr/>
        </p:nvSpPr>
        <p:spPr>
          <a:xfrm>
            <a:off x="5810248" y="2428868"/>
            <a:ext cx="2071702" cy="106469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1 месяц</a:t>
            </a:r>
          </a:p>
        </p:txBody>
      </p:sp>
      <p:sp>
        <p:nvSpPr>
          <p:cNvPr id="16" name="Овал 15"/>
          <p:cNvSpPr/>
          <p:nvPr/>
        </p:nvSpPr>
        <p:spPr bwMode="auto">
          <a:xfrm>
            <a:off x="9167834" y="3571876"/>
            <a:ext cx="1968302" cy="113612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1 год</a:t>
            </a:r>
          </a:p>
        </p:txBody>
      </p:sp>
      <p:graphicFrame>
        <p:nvGraphicFramePr>
          <p:cNvPr id="17" name="Таблиц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4471246"/>
              </p:ext>
            </p:extLst>
          </p:nvPr>
        </p:nvGraphicFramePr>
        <p:xfrm>
          <a:off x="452398" y="3357562"/>
          <a:ext cx="4328498" cy="2346960"/>
        </p:xfrm>
        <a:graphic>
          <a:graphicData uri="http://schemas.openxmlformats.org/drawingml/2006/table">
            <a:tbl>
              <a:tblPr firstRow="1" bandRow="1"/>
              <a:tblGrid>
                <a:gridCol w="2164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42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099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600">
                          <a:solidFill>
                            <a:srgbClr val="8F00FF"/>
                          </a:solidFill>
                        </a:rPr>
                        <a:t>Показатели эффективности проекта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>
                          <a:solidFill>
                            <a:srgbClr val="8F00FF"/>
                          </a:solidFill>
                        </a:rPr>
                        <a:t>NPV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40,005 млн.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руб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>
                          <a:solidFill>
                            <a:srgbClr val="8F00FF"/>
                          </a:solidFill>
                        </a:rPr>
                        <a:t>IRR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94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>
                          <a:solidFill>
                            <a:srgbClr val="8F00FF"/>
                          </a:solidFill>
                        </a:rPr>
                        <a:t>PBP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51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года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>
                          <a:solidFill>
                            <a:srgbClr val="8F00FF"/>
                          </a:solidFill>
                        </a:rPr>
                        <a:t>DPBP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61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года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>
                          <a:solidFill>
                            <a:srgbClr val="8F00FF"/>
                          </a:solidFill>
                        </a:rPr>
                        <a:t>ROI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>
                          <a:solidFill>
                            <a:srgbClr val="8F00FF"/>
                          </a:solidFill>
                        </a:rPr>
                        <a:t>EV/Sales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64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ВОЗМОЖНОСТИ И РИСКИ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1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2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12</a:t>
              </a:r>
              <a:endParaRPr/>
            </a:p>
          </p:txBody>
        </p:sp>
      </p:grp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071600"/>
              </p:ext>
            </p:extLst>
          </p:nvPr>
        </p:nvGraphicFramePr>
        <p:xfrm>
          <a:off x="881026" y="1500174"/>
          <a:ext cx="10501386" cy="1870498"/>
        </p:xfrm>
        <a:graphic>
          <a:graphicData uri="http://schemas.openxmlformats.org/drawingml/2006/table">
            <a:tbl>
              <a:tblPr firstRow="1" bandRow="1">
                <a:tableStyleId>{DAD7775D-AB91-E836-369F-3304213027CF}</a:tableStyleId>
              </a:tblPr>
              <a:tblGrid>
                <a:gridCol w="5250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0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70498">
                <a:tc>
                  <a:txBody>
                    <a:bodyPr/>
                    <a:lstStyle/>
                    <a:p>
                      <a:r>
                        <a:rPr lang="ru-RU" sz="2400" dirty="0"/>
                        <a:t>Сильные стороны: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/>
                        <a:t>Есть поддержка от крупной</a:t>
                      </a:r>
                      <a:r>
                        <a:rPr lang="ru-RU" baseline="0" dirty="0"/>
                        <a:t> компании</a:t>
                      </a:r>
                      <a:r>
                        <a:rPr lang="ru-RU" dirty="0"/>
                        <a:t>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baseline="0" dirty="0"/>
                        <a:t>Использование передового оборудования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baseline="0" dirty="0"/>
                        <a:t>Предоставление качественного сервиса</a:t>
                      </a:r>
                    </a:p>
                    <a:p>
                      <a:pPr marL="0" indent="0">
                        <a:buNone/>
                      </a:pPr>
                      <a:endParaRPr lang="ru-RU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Слабые</a:t>
                      </a:r>
                      <a:r>
                        <a:rPr lang="ru-RU" sz="2400" baseline="0" dirty="0"/>
                        <a:t> стороны</a:t>
                      </a:r>
                      <a:r>
                        <a:rPr lang="ru-RU" sz="2400" dirty="0"/>
                        <a:t>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dirty="0">
                          <a:latin typeface="+mj-lt"/>
                        </a:rPr>
                        <a:t>Проект на стадии идеи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dirty="0">
                          <a:latin typeface="+mj-lt"/>
                        </a:rPr>
                        <a:t>Нехватка квалифицированных сотрудников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dirty="0">
                          <a:latin typeface="+mj-lt"/>
                        </a:rPr>
                        <a:t>Недостаток финансирования для реализации проекта</a:t>
                      </a:r>
                    </a:p>
                    <a:p>
                      <a:pPr marL="342900" indent="-342900">
                        <a:buNone/>
                      </a:pPr>
                      <a:endParaRPr lang="ru-RU" sz="1400" dirty="0">
                        <a:latin typeface="TT Supermolot Neue DemiBold" panose="02000503030000020004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922541"/>
              </p:ext>
            </p:extLst>
          </p:nvPr>
        </p:nvGraphicFramePr>
        <p:xfrm>
          <a:off x="881026" y="3357562"/>
          <a:ext cx="10501386" cy="1950720"/>
        </p:xfrm>
        <a:graphic>
          <a:graphicData uri="http://schemas.openxmlformats.org/drawingml/2006/table">
            <a:tbl>
              <a:tblPr firstRow="1" bandRow="1">
                <a:tableStyleId>{DAD7775D-AB91-E836-369F-3304213027CF}</a:tableStyleId>
              </a:tblPr>
              <a:tblGrid>
                <a:gridCol w="5250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0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66912">
                <a:tc>
                  <a:txBody>
                    <a:bodyPr/>
                    <a:lstStyle/>
                    <a:p>
                      <a:r>
                        <a:rPr lang="ru-RU" sz="2400" dirty="0"/>
                        <a:t>Возможности: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/>
                        <a:t>Позволить компаниям экономить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/>
                        <a:t>Избегать </a:t>
                      </a:r>
                      <a:r>
                        <a:rPr lang="ru-RU" dirty="0">
                          <a:effectLst/>
                        </a:rPr>
                        <a:t>аварийных</a:t>
                      </a:r>
                      <a:r>
                        <a:rPr lang="ru-RU" dirty="0"/>
                        <a:t> ситуаций из-за которых предприятие несет большие затраты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/>
                        <a:t>Избегать</a:t>
                      </a:r>
                      <a:r>
                        <a:rPr lang="ru-RU" baseline="0" dirty="0"/>
                        <a:t> несчастных случаев при обрыве линии</a:t>
                      </a:r>
                    </a:p>
                    <a:p>
                      <a:pPr marL="0" indent="0">
                        <a:buNone/>
                      </a:pPr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Риски: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Некорректность настроек и работы алгоритмов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Нарушение при монтаже навесного оборудования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Недостаток финансирования для реализации проекта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Нежелание компаний сотрудничать с нами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Запрет на полеты БПЛА на период проведения СВО</a:t>
                      </a:r>
                    </a:p>
                    <a:p>
                      <a:pPr marL="342900" indent="-342900">
                        <a:buNone/>
                      </a:pPr>
                      <a:endParaRPr lang="ru-RU" sz="1400" dirty="0">
                        <a:latin typeface="TT Supermolot Neue DemiBold" panose="02000503030000020004" pitchFamily="2" charset="-5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ЗАПРОС НА АКСЕЛЕРАЦИЮ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13</a:t>
              </a:r>
              <a:endParaRPr lang="ru-RU"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69C5344-7E65-48EE-9FE1-62883FBE9942}"/>
              </a:ext>
            </a:extLst>
          </p:cNvPr>
          <p:cNvSpPr txBox="1"/>
          <p:nvPr/>
        </p:nvSpPr>
        <p:spPr>
          <a:xfrm>
            <a:off x="1347943" y="1397860"/>
            <a:ext cx="10076649" cy="2978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A634FF"/>
                </a:solidFill>
                <a:latin typeface="+mj-lt"/>
              </a:rPr>
              <a:t>Потребность проекта заключается в:</a:t>
            </a:r>
          </a:p>
          <a:p>
            <a:pPr marL="342900" indent="-342900">
              <a:buAutoNum type="arabicPeriod"/>
            </a:pPr>
            <a:endParaRPr lang="en-US" sz="2400" dirty="0">
              <a:solidFill>
                <a:srgbClr val="A634FF"/>
              </a:solidFill>
              <a:latin typeface="+mj-lt"/>
            </a:endParaRPr>
          </a:p>
          <a:p>
            <a:pPr marL="342900" indent="-342900">
              <a:lnSpc>
                <a:spcPct val="150000"/>
              </a:lnSpc>
              <a:buFont typeface="Arial"/>
              <a:buAutoNum type="arabicPeriod"/>
            </a:pPr>
            <a:r>
              <a:rPr lang="ru-RU" sz="2400" dirty="0">
                <a:solidFill>
                  <a:srgbClr val="A634FF"/>
                </a:solidFill>
                <a:latin typeface="+mj-lt"/>
              </a:rPr>
              <a:t>Оборудование в виде </a:t>
            </a:r>
            <a:r>
              <a:rPr lang="ru-RU" sz="2400" b="1" dirty="0">
                <a:solidFill>
                  <a:srgbClr val="FF0000"/>
                </a:solidFill>
                <a:latin typeface="+mj-lt"/>
              </a:rPr>
              <a:t>Квадрокоптера </a:t>
            </a:r>
            <a:r>
              <a:rPr lang="pt-BR" sz="2400" b="1" i="0" dirty="0">
                <a:solidFill>
                  <a:srgbClr val="FF0000"/>
                </a:solidFill>
                <a:effectLst/>
                <a:latin typeface="+mj-lt"/>
              </a:rPr>
              <a:t>Autel EVO II Dual 640T V3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 </a:t>
            </a:r>
            <a:endParaRPr lang="ru-RU" sz="2400" b="1" dirty="0">
              <a:solidFill>
                <a:srgbClr val="FF0000"/>
              </a:solidFill>
              <a:latin typeface="+mj-lt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400" dirty="0">
                <a:solidFill>
                  <a:srgbClr val="A634FF"/>
                </a:solidFill>
                <a:latin typeface="+mj-lt"/>
              </a:rPr>
              <a:t>Денежные средства в размере </a:t>
            </a:r>
            <a:r>
              <a:rPr lang="ru-RU" sz="2400" dirty="0">
                <a:solidFill>
                  <a:srgbClr val="FF0000"/>
                </a:solidFill>
                <a:latin typeface="+mj-lt"/>
              </a:rPr>
              <a:t>1 000 тыс. руб. </a:t>
            </a:r>
            <a:r>
              <a:rPr lang="ru-RU" sz="2400" dirty="0">
                <a:solidFill>
                  <a:srgbClr val="A634FF"/>
                </a:solidFill>
                <a:latin typeface="+mj-lt"/>
              </a:rPr>
              <a:t>для написания ПО.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400" dirty="0">
                <a:solidFill>
                  <a:srgbClr val="A634FF"/>
                </a:solidFill>
                <a:latin typeface="+mj-lt"/>
              </a:rPr>
              <a:t>Проведение испытаний </a:t>
            </a:r>
            <a:r>
              <a:rPr lang="ru-RU" sz="2400" dirty="0">
                <a:solidFill>
                  <a:srgbClr val="FF0000"/>
                </a:solidFill>
                <a:latin typeface="+mj-lt"/>
              </a:rPr>
              <a:t>на действующих линиях электропередач и подстанциях.</a:t>
            </a:r>
          </a:p>
        </p:txBody>
      </p:sp>
    </p:spTree>
    <p:extLst>
      <p:ext uri="{BB962C8B-B14F-4D97-AF65-F5344CB8AC3E}">
        <p14:creationId xmlns:p14="http://schemas.microsoft.com/office/powerpoint/2010/main" val="1655371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КОМАНДА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4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14</a:t>
              </a:r>
              <a:endParaRPr lang="ru-RU"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1799174" y="4474438"/>
            <a:ext cx="238571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ru-RU" b="1" dirty="0" err="1">
                <a:solidFill>
                  <a:srgbClr val="8F00FF"/>
                </a:solidFill>
                <a:latin typeface="+mn-lt"/>
              </a:rPr>
              <a:t>Забельский</a:t>
            </a:r>
            <a:r>
              <a:rPr lang="ru-RU" b="1" dirty="0">
                <a:solidFill>
                  <a:srgbClr val="8F00FF"/>
                </a:solidFill>
                <a:latin typeface="+mn-lt"/>
              </a:rPr>
              <a:t> Д.С.</a:t>
            </a:r>
            <a:endParaRPr b="1" dirty="0">
              <a:solidFill>
                <a:srgbClr val="8F00FF"/>
              </a:solidFill>
            </a:endParaRPr>
          </a:p>
          <a:p>
            <a:pPr algn="ctr">
              <a:lnSpc>
                <a:spcPct val="200000"/>
              </a:lnSpc>
              <a:defRPr/>
            </a:pPr>
            <a:r>
              <a:rPr lang="ru-RU" b="1" dirty="0">
                <a:solidFill>
                  <a:srgbClr val="FF0000"/>
                </a:solidFill>
                <a:latin typeface="+mn-lt"/>
              </a:rPr>
              <a:t>Лидер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Связь с заказчиками и определение вектора развития </a:t>
            </a:r>
          </a:p>
          <a:p>
            <a:pPr algn="ctr">
              <a:defRPr/>
            </a:pPr>
            <a:endParaRPr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2024887" y="2214554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</a:rPr>
              <a:t>Фото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4881554" y="2214554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</a:rPr>
              <a:t>Фото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4779217" y="4469449"/>
            <a:ext cx="2160707" cy="1749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ru-RU" b="1" dirty="0">
                <a:solidFill>
                  <a:srgbClr val="8F00FF"/>
                </a:solidFill>
                <a:latin typeface="+mn-lt"/>
              </a:rPr>
              <a:t>Баскакова И.С.</a:t>
            </a:r>
            <a:endParaRPr b="1" dirty="0">
              <a:solidFill>
                <a:srgbClr val="8F00FF"/>
              </a:solidFill>
            </a:endParaRPr>
          </a:p>
          <a:p>
            <a:pPr algn="ctr">
              <a:lnSpc>
                <a:spcPct val="200000"/>
              </a:lnSpc>
              <a:defRPr/>
            </a:pPr>
            <a:r>
              <a:rPr lang="ru-RU" b="1" dirty="0">
                <a:solidFill>
                  <a:srgbClr val="FF0000"/>
                </a:solidFill>
              </a:rPr>
              <a:t>Экономист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Финансовый расчет проекта</a:t>
            </a:r>
          </a:p>
          <a:p>
            <a:pPr algn="ctr">
              <a:lnSpc>
                <a:spcPct val="200000"/>
              </a:lnSpc>
              <a:defRPr/>
            </a:pP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7807734" y="2214554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</a:rPr>
              <a:t>Фото</a:t>
            </a: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7752076" y="4396027"/>
            <a:ext cx="2408493" cy="1668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ru-RU" b="1" dirty="0">
                <a:solidFill>
                  <a:srgbClr val="8F00FF"/>
                </a:solidFill>
                <a:latin typeface="+mn-lt"/>
              </a:rPr>
              <a:t>Ус Д.А.</a:t>
            </a:r>
            <a:endParaRPr b="1" dirty="0">
              <a:solidFill>
                <a:srgbClr val="8F00FF"/>
              </a:solidFill>
            </a:endParaRPr>
          </a:p>
          <a:p>
            <a:pPr algn="ctr">
              <a:lnSpc>
                <a:spcPct val="200000"/>
              </a:lnSpc>
              <a:defRPr/>
            </a:pPr>
            <a:r>
              <a:rPr lang="en-US" b="1" dirty="0">
                <a:solidFill>
                  <a:srgbClr val="FF0000"/>
                </a:solidFill>
              </a:rPr>
              <a:t>Product – </a:t>
            </a:r>
            <a:r>
              <a:rPr lang="ru-RU" b="1" dirty="0">
                <a:solidFill>
                  <a:srgbClr val="FF0000"/>
                </a:solidFill>
              </a:rPr>
              <a:t>менеджер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Подбор оборудования и поиск сотрудников</a:t>
            </a:r>
          </a:p>
          <a:p>
            <a:pPr algn="ctr">
              <a:lnSpc>
                <a:spcPct val="150000"/>
              </a:lnSpc>
              <a:defRPr/>
            </a:pP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BE90C0C-0037-46B0-824F-33DA35E2D7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771" t="32352" r="7790"/>
          <a:stretch/>
        </p:blipFill>
        <p:spPr>
          <a:xfrm>
            <a:off x="4758959" y="2150783"/>
            <a:ext cx="2404553" cy="224524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8FE77C8-1004-4F76-AB42-66781BAFD1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72" t="21651" r="10492" b="23410"/>
          <a:stretch/>
        </p:blipFill>
        <p:spPr>
          <a:xfrm>
            <a:off x="7758620" y="2150783"/>
            <a:ext cx="2408493" cy="224524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5809F2A-C15F-4446-9E2D-B9285AC8A5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074" t="36350" r="13941" b="15350"/>
          <a:stretch/>
        </p:blipFill>
        <p:spPr>
          <a:xfrm>
            <a:off x="1815594" y="2164112"/>
            <a:ext cx="2385716" cy="225988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60765BC-2B85-4643-91ED-9B433319EBFD}"/>
              </a:ext>
            </a:extLst>
          </p:cNvPr>
          <p:cNvSpPr txBox="1"/>
          <p:nvPr/>
        </p:nvSpPr>
        <p:spPr>
          <a:xfrm>
            <a:off x="2798765" y="895724"/>
            <a:ext cx="65944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 Line Control</a:t>
            </a:r>
            <a:endParaRPr lang="ru-RU" sz="4000" b="1" dirty="0">
              <a:solidFill>
                <a:schemeClr val="accent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02380" y="5347905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4" name="Google Shape;304;p10"/>
          <p:cNvSpPr txBox="1"/>
          <p:nvPr/>
        </p:nvSpPr>
        <p:spPr bwMode="auto">
          <a:xfrm>
            <a:off x="551545" y="995119"/>
            <a:ext cx="5039703" cy="1025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 lnSpcReduction="100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  <a:defRPr/>
            </a:pPr>
            <a:r>
              <a:rPr lang="en-US" sz="69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СПАСИБО</a:t>
            </a: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!</a:t>
            </a:r>
            <a:endParaRPr lang="ru-RU"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Google Shape;122;p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КОНТАКТЫ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51546" y="2251752"/>
            <a:ext cx="720000" cy="717575"/>
          </a:xfrm>
          <a:prstGeom prst="rect">
            <a:avLst/>
          </a:prstGeom>
        </p:spPr>
      </p:pic>
      <p:pic>
        <p:nvPicPr>
          <p:cNvPr id="10" name="Рисунок 9" descr="значки-05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51546" y="5827384"/>
            <a:ext cx="720000" cy="717575"/>
          </a:xfrm>
          <a:prstGeom prst="rect">
            <a:avLst/>
          </a:prstGeom>
        </p:spPr>
      </p:pic>
      <p:pic>
        <p:nvPicPr>
          <p:cNvPr id="11" name="Рисунок 10" descr="значки-06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426414" y="2255927"/>
            <a:ext cx="720000" cy="7175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1214646" y="5986116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>
                <a:solidFill>
                  <a:srgbClr val="122D52"/>
                </a:solidFill>
                <a:latin typeface="TT Supermolot Neue DemiBold"/>
              </a:rPr>
              <a:t>@</a:t>
            </a:r>
            <a:r>
              <a:rPr lang="ru-RU">
                <a:latin typeface="TT Supermolot Neue DemiBold"/>
              </a:rPr>
              <a:t>ВКонтакте</a:t>
            </a:r>
            <a:endParaRPr lang="ru-RU" sz="2000">
              <a:latin typeface="TT Supermolot Neue DemiBold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497689" y="5889318"/>
            <a:ext cx="608527" cy="6085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4106429" y="5987279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>
                <a:solidFill>
                  <a:srgbClr val="122D52"/>
                </a:solidFill>
                <a:latin typeface="TT Supermolot Neue DemiBold"/>
              </a:rPr>
              <a:t>@Telegram</a:t>
            </a:r>
            <a:endParaRPr lang="ru-RU">
              <a:solidFill>
                <a:srgbClr val="122D52"/>
              </a:solidFill>
              <a:latin typeface="TT Supermolot Neue DemiBold"/>
            </a:endParaRPr>
          </a:p>
        </p:txBody>
      </p:sp>
      <p:pic>
        <p:nvPicPr>
          <p:cNvPr id="532478285" name="Рисунок 53247828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5039699" y="1795267"/>
            <a:ext cx="7184959" cy="5079446"/>
          </a:xfrm>
          <a:prstGeom prst="rect">
            <a:avLst/>
          </a:prstGeom>
        </p:spPr>
      </p:pic>
      <p:sp>
        <p:nvSpPr>
          <p:cNvPr id="25" name="TextBox 15">
            <a:extLst>
              <a:ext uri="{FF2B5EF4-FFF2-40B4-BE49-F238E27FC236}">
                <a16:creationId xmlns:a16="http://schemas.microsoft.com/office/drawing/2014/main" id="{35671C05-A597-EE43-9F5E-EE5CAFADDB04}"/>
              </a:ext>
            </a:extLst>
          </p:cNvPr>
          <p:cNvSpPr txBox="1"/>
          <p:nvPr/>
        </p:nvSpPr>
        <p:spPr>
          <a:xfrm>
            <a:off x="1198138" y="2449256"/>
            <a:ext cx="22854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TT Supermolot Neue DemiBold" panose="02000503030000020004" pitchFamily="2" charset="-52"/>
              </a:rPr>
              <a:t>ZabDen28@yandex.ru</a:t>
            </a:r>
            <a:endParaRPr lang="ru-RU" sz="1600" dirty="0">
              <a:latin typeface="TT Supermolot Neue DemiBold" panose="02000503030000020004" pitchFamily="2" charset="-52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EDE6E85-4EC9-4C4C-9327-899F4A6D73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5039699" y="1795269"/>
            <a:ext cx="7184959" cy="5079446"/>
          </a:xfrm>
          <a:prstGeom prst="rect">
            <a:avLst/>
          </a:prstGeom>
        </p:spPr>
      </p:pic>
      <p:sp>
        <p:nvSpPr>
          <p:cNvPr id="27" name="TextBox 17">
            <a:extLst>
              <a:ext uri="{FF2B5EF4-FFF2-40B4-BE49-F238E27FC236}">
                <a16:creationId xmlns:a16="http://schemas.microsoft.com/office/drawing/2014/main" id="{B9CE9D03-4641-90E6-9747-353DB5630A96}"/>
              </a:ext>
            </a:extLst>
          </p:cNvPr>
          <p:cNvSpPr txBox="1"/>
          <p:nvPr/>
        </p:nvSpPr>
        <p:spPr>
          <a:xfrm>
            <a:off x="4062515" y="2433439"/>
            <a:ext cx="2571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>
                <a:latin typeface="TT Supermolot Neue DemiBold" panose="02000503030000020004" pitchFamily="2" charset="-52"/>
              </a:rPr>
              <a:t>+7 (</a:t>
            </a:r>
            <a:r>
              <a:rPr lang="en-US" sz="1600" dirty="0">
                <a:latin typeface="TT Supermolot Neue DemiBold" panose="02000503030000020004" pitchFamily="2" charset="-52"/>
              </a:rPr>
              <a:t>915</a:t>
            </a:r>
            <a:r>
              <a:rPr lang="ru-RU" sz="1600" dirty="0">
                <a:latin typeface="TT Supermolot Neue DemiBold" panose="02000503030000020004" pitchFamily="2" charset="-52"/>
              </a:rPr>
              <a:t>) </a:t>
            </a:r>
            <a:r>
              <a:rPr lang="en-US" sz="1600" dirty="0">
                <a:latin typeface="TT Supermolot Neue DemiBold" panose="02000503030000020004" pitchFamily="2" charset="-52"/>
              </a:rPr>
              <a:t>526</a:t>
            </a:r>
            <a:r>
              <a:rPr lang="ru-RU" sz="1600" dirty="0">
                <a:latin typeface="TT Supermolot Neue DemiBold" panose="02000503030000020004" pitchFamily="2" charset="-52"/>
              </a:rPr>
              <a:t>-</a:t>
            </a:r>
            <a:r>
              <a:rPr lang="en-US" sz="1600" dirty="0">
                <a:latin typeface="TT Supermolot Neue DemiBold" panose="02000503030000020004" pitchFamily="2" charset="-52"/>
              </a:rPr>
              <a:t>40</a:t>
            </a:r>
            <a:r>
              <a:rPr lang="ru-RU" sz="1600" dirty="0">
                <a:latin typeface="TT Supermolot Neue DemiBold" panose="02000503030000020004" pitchFamily="2" charset="-52"/>
              </a:rPr>
              <a:t>-</a:t>
            </a:r>
            <a:r>
              <a:rPr lang="en-US" sz="1600" dirty="0">
                <a:latin typeface="TT Supermolot Neue DemiBold" panose="02000503030000020004" pitchFamily="2" charset="-52"/>
              </a:rPr>
              <a:t>58</a:t>
            </a:r>
            <a:endParaRPr lang="ru-RU" sz="1600" dirty="0">
              <a:latin typeface="TT Supermolot Neue DemiBold" panose="02000503030000020004" pitchFamily="2" charset="-52"/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861F820F-D2B4-4A74-AA8E-373305DE9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 l="20736" t="24728" r="21572" b="44288"/>
          <a:stretch>
            <a:fillRect/>
          </a:stretch>
        </p:blipFill>
        <p:spPr bwMode="auto">
          <a:xfrm>
            <a:off x="3314040" y="3167144"/>
            <a:ext cx="2277208" cy="2646842"/>
          </a:xfrm>
          <a:prstGeom prst="rect">
            <a:avLst/>
          </a:prstGeom>
          <a:noFill/>
        </p:spPr>
      </p:pic>
      <p:pic>
        <p:nvPicPr>
          <p:cNvPr id="29" name="Picture 3">
            <a:extLst>
              <a:ext uri="{FF2B5EF4-FFF2-40B4-BE49-F238E27FC236}">
                <a16:creationId xmlns:a16="http://schemas.microsoft.com/office/drawing/2014/main" id="{66FD9E38-3CE5-4782-BB43-54B8D4103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 l="20736" t="30337" r="20269" b="42697"/>
          <a:stretch>
            <a:fillRect/>
          </a:stretch>
        </p:blipFill>
        <p:spPr bwMode="auto">
          <a:xfrm>
            <a:off x="549592" y="3200255"/>
            <a:ext cx="2162907" cy="2139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2496</TotalTime>
  <Words>875</Words>
  <Application>Microsoft Office PowerPoint</Application>
  <DocSecurity>0</DocSecurity>
  <PresentationFormat>Широкоэкранный</PresentationFormat>
  <Paragraphs>183</Paragraphs>
  <Slides>15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Gilroy</vt:lpstr>
      <vt:lpstr>TT Supermolot Neue DemiBold</vt:lpstr>
      <vt:lpstr>Arial</vt:lpstr>
      <vt:lpstr>Helvetica Neue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Забельский Денис С.</cp:lastModifiedBy>
  <cp:revision>118</cp:revision>
  <dcterms:modified xsi:type="dcterms:W3CDTF">2023-12-05T20:44:31Z</dcterms:modified>
  <cp:category/>
  <dc:identifier/>
  <cp:contentStatus/>
  <dc:language/>
  <cp:version/>
</cp:coreProperties>
</file>